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63" r:id="rId4"/>
    <p:sldId id="260" r:id="rId5"/>
    <p:sldId id="261" r:id="rId6"/>
    <p:sldId id="262" r:id="rId7"/>
    <p:sldId id="265" r:id="rId8"/>
    <p:sldId id="264" r:id="rId9"/>
    <p:sldId id="287" r:id="rId10"/>
    <p:sldId id="286" r:id="rId11"/>
    <p:sldId id="266" r:id="rId12"/>
    <p:sldId id="268" r:id="rId13"/>
    <p:sldId id="283" r:id="rId14"/>
    <p:sldId id="271" r:id="rId15"/>
    <p:sldId id="272" r:id="rId16"/>
    <p:sldId id="273" r:id="rId17"/>
    <p:sldId id="275" r:id="rId18"/>
    <p:sldId id="277" r:id="rId19"/>
    <p:sldId id="276" r:id="rId20"/>
    <p:sldId id="274" r:id="rId21"/>
    <p:sldId id="278" r:id="rId22"/>
    <p:sldId id="279" r:id="rId23"/>
    <p:sldId id="280" r:id="rId24"/>
    <p:sldId id="288" r:id="rId25"/>
    <p:sldId id="285" r:id="rId26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24" autoAdjust="0"/>
  </p:normalViewPr>
  <p:slideViewPr>
    <p:cSldViewPr snapToGrid="0">
      <p:cViewPr varScale="1">
        <p:scale>
          <a:sx n="99" d="100"/>
          <a:sy n="99" d="100"/>
        </p:scale>
        <p:origin x="178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4F67D-D1E5-46D4-85F5-1CB0DB9E2BDD}" type="datetimeFigureOut">
              <a:rPr lang="de-DE" smtClean="0"/>
              <a:t>12.09.2018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B30E4-F986-48EF-BEF3-030659FBF3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203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465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214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1566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2188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66487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5323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8909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27631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7653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55200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2226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50088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0189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11299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993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08041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03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083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309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Stichwort – strukturelle Unterlegenheit des </a:t>
            </a:r>
            <a:r>
              <a:rPr lang="de-DE" dirty="0" err="1"/>
              <a:t>ArbN</a:t>
            </a:r>
            <a:r>
              <a:rPr lang="de-DE" dirty="0"/>
              <a:t> bei Abgabe der Einwilligung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986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990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2807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7531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B30E4-F986-48EF-BEF3-030659FBF3F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072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928B-E6F5-4FB5-9A5B-93B669633E65}" type="datetime1">
              <a:rPr lang="de-DE" smtClean="0"/>
              <a:t>12.09.2018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Joachim Holthausen  Holthausen Maaß Steffan Rechtsanwälte Fachanwälte PartmbB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382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497D-9A2E-4924-8B1B-1CEF08F2E629}" type="datetime1">
              <a:rPr lang="de-DE" smtClean="0"/>
              <a:t>12.09.2018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Joachim Holthausen  Holthausen Maaß Steffan Rechtsanwälte Fachanwälte PartmbB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175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61C1-0F49-4854-B02E-C60E25E60FB4}" type="datetime1">
              <a:rPr lang="de-DE" smtClean="0"/>
              <a:t>12.09.2018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Joachim Holthausen  Holthausen Maaß Steffan Rechtsanwälte Fachanwälte PartmbB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499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26E9-1158-4438-B0C3-4A50DA3586C5}" type="datetime1">
              <a:rPr lang="de-DE" smtClean="0"/>
              <a:t>12.09.2018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Joachim Holthausen  Holthausen Maaß Steffan Rechtsanwälte Fachanwälte PartmbB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440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F3D8-92A4-4B10-B551-91745DC1FD9D}" type="datetime1">
              <a:rPr lang="de-DE" smtClean="0"/>
              <a:t>12.09.2018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Joachim Holthausen  Holthausen Maaß Steffan Rechtsanwälte Fachanwälte PartmbB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0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4F04-ACB7-4EC5-B122-B8515F0D1D0C}" type="datetime1">
              <a:rPr lang="de-DE" smtClean="0"/>
              <a:t>12.09.2018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Joachim Holthausen  Holthausen Maaß Steffan Rechtsanwälte Fachanwälte PartmbB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21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E7DA7-9873-421A-98B4-152977F14909}" type="datetime1">
              <a:rPr lang="de-DE" smtClean="0"/>
              <a:t>12.09.2018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Joachim Holthausen  Holthausen Maaß Steffan Rechtsanwälte Fachanwälte PartmbB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227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4F3A-C4EF-4EFD-96C0-7B6895978455}" type="datetime1">
              <a:rPr lang="de-DE" smtClean="0"/>
              <a:t>12.09.2018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Joachim Holthausen  Holthausen Maaß Steffan Rechtsanwälte Fachanwälte PartmbB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027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2B2D-1334-4513-864A-33B69A97E19E}" type="datetime1">
              <a:rPr lang="de-DE" smtClean="0"/>
              <a:t>12.09.2018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Joachim Holthausen  Holthausen Maaß Steffan Rechtsanwälte Fachanwälte PartmbB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304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B53C-58FD-4743-8586-6D3883160553}" type="datetime1">
              <a:rPr lang="de-DE" smtClean="0"/>
              <a:t>12.09.2018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Joachim Holthausen  Holthausen Maaß Steffan Rechtsanwälte Fachanwälte PartmbB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722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CD753-5FA9-4E75-B793-39B465416140}" type="datetime1">
              <a:rPr lang="de-DE" smtClean="0"/>
              <a:t>12.09.2018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Dr. Joachim Holthausen  Holthausen Maaß Steffan Rechtsanwälte Fachanwälte PartmbB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6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07A83-01F0-4097-AE3B-E6BD9C8D7E05}" type="datetime1">
              <a:rPr lang="de-DE" smtClean="0"/>
              <a:t>12.09.2018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Dr. Joachim Holthausen  Holthausen Maaß Steffan Rechtsanwälte Fachanwälte PartmbB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74E09-B983-49F5-9166-85FCE1EFF9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95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DEE2A-12DB-4996-B1D0-C37A530EA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262063"/>
            <a:ext cx="6858000" cy="1790700"/>
          </a:xfrm>
        </p:spPr>
        <p:txBody>
          <a:bodyPr>
            <a:normAutofit/>
          </a:bodyPr>
          <a:lstStyle/>
          <a:p>
            <a:r>
              <a:rPr lang="de-DE" sz="5100" dirty="0"/>
              <a:t>Dokumentationspflichten</a:t>
            </a:r>
            <a:br>
              <a:rPr lang="de-DE" sz="5100" dirty="0"/>
            </a:br>
            <a:endParaRPr lang="de-DE" sz="51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DDB7CFB-B668-41E0-837A-1339B4896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685448"/>
            <a:ext cx="6858000" cy="2572352"/>
          </a:xfrm>
        </p:spPr>
        <p:txBody>
          <a:bodyPr>
            <a:normAutofit/>
          </a:bodyPr>
          <a:lstStyle/>
          <a:p>
            <a:endParaRPr lang="de-DE" dirty="0"/>
          </a:p>
          <a:p>
            <a:r>
              <a:rPr lang="de-DE" sz="2700" dirty="0"/>
              <a:t>1. Datenschutz (DSGVO)</a:t>
            </a:r>
          </a:p>
          <a:p>
            <a:r>
              <a:rPr lang="de-DE" sz="2700" dirty="0"/>
              <a:t>2. Entgelttransparenzgesetz</a:t>
            </a:r>
          </a:p>
          <a:p>
            <a:endParaRPr lang="de-DE" dirty="0"/>
          </a:p>
          <a:p>
            <a:r>
              <a:rPr lang="de-DE" dirty="0"/>
              <a:t>Dr. Joachim Holthausen</a:t>
            </a:r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2EF40AC-EE2A-4C3E-BDF4-E0E6137A42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13" y="6081020"/>
            <a:ext cx="1643063" cy="65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012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Datenschutz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Case Study</a:t>
            </a:r>
            <a:br>
              <a:rPr lang="de-DE" dirty="0"/>
            </a:br>
            <a:r>
              <a:rPr lang="de-DE" b="1" dirty="0"/>
              <a:t>Datenverarbeitung im Bewerberverfahren </a:t>
            </a:r>
            <a:br>
              <a:rPr lang="de-DE" b="1" dirty="0"/>
            </a:br>
            <a:r>
              <a:rPr lang="de-DE" b="1" dirty="0"/>
              <a:t>(Art. 13, Art. 88 DSGVO i.V. mit § 26 I 1 BDSG)</a:t>
            </a:r>
            <a:br>
              <a:rPr lang="de-DE" b="1" dirty="0"/>
            </a:br>
            <a:br>
              <a:rPr lang="de-DE" b="1" dirty="0"/>
            </a:br>
            <a:r>
              <a:rPr lang="de-DE" dirty="0"/>
              <a:t>Dokumentations- und Informationspflichten verbunden mit der Eingangsbestätigung der Bewerbung und/oder einem Hinweis auf Datenschutzerklärung bei (Online-)Bewerbung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B6DDECE-ED25-45B0-9A5C-3B134A8DE2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31310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08B229C-5210-42FB-88FB-3FB2DFB42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7568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Datenschutz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b="1" dirty="0"/>
              <a:t>Information durch Datenschutzerklärung und/oder durch Anschreiben des Bewerbers über u.a.:</a:t>
            </a:r>
            <a:br>
              <a:rPr lang="de-DE" b="1" dirty="0"/>
            </a:br>
            <a:br>
              <a:rPr lang="de-DE" b="1" dirty="0"/>
            </a:br>
            <a:r>
              <a:rPr lang="de-DE" dirty="0"/>
              <a:t>Kontaktdaten des Verantwortlichen und des Datenschutzbeauftragten</a:t>
            </a:r>
            <a:br>
              <a:rPr lang="de-DE" dirty="0"/>
            </a:br>
            <a:br>
              <a:rPr lang="de-DE" dirty="0"/>
            </a:br>
            <a:r>
              <a:rPr lang="de-DE" dirty="0"/>
              <a:t>Welche Datenkategorien werden genutzt und woher stammen die Daten?</a:t>
            </a:r>
            <a:br>
              <a:rPr lang="de-DE" dirty="0"/>
            </a:br>
            <a:br>
              <a:rPr lang="de-DE" dirty="0"/>
            </a:br>
            <a:r>
              <a:rPr lang="de-DE" dirty="0"/>
              <a:t>Zweck und Rechtsgrundlage der (rechtmäßigen) Datenverarbeitung</a:t>
            </a:r>
            <a:br>
              <a:rPr lang="de-DE" dirty="0"/>
            </a:br>
            <a:br>
              <a:rPr lang="de-DE" dirty="0"/>
            </a:br>
            <a:r>
              <a:rPr lang="de-DE" dirty="0"/>
              <a:t>Empfänger der Daten (Konzern w/Talentpool, Dritte, Auftragsdatenverarbeitung, Einwilligung, Berechtigungskonzept)</a:t>
            </a:r>
            <a:br>
              <a:rPr lang="de-DE" dirty="0"/>
            </a:br>
            <a:br>
              <a:rPr lang="de-DE" dirty="0"/>
            </a:br>
            <a:r>
              <a:rPr lang="de-DE" dirty="0"/>
              <a:t>Dauer der Speicherung und (strukturiertes) Löschkonzept; Merke: Was ich erhebe, verarbeite und nutze, muss ich außerhalb der Zweckbindung auch löschen.</a:t>
            </a:r>
            <a:br>
              <a:rPr lang="de-DE" dirty="0"/>
            </a:br>
            <a:br>
              <a:rPr lang="de-DE" dirty="0"/>
            </a:br>
            <a:r>
              <a:rPr lang="de-DE" dirty="0"/>
              <a:t>Recht auf Auskunft, Berichtigung, Löschung, Widerruf Einwilligung und Datenübertragbarkeit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B6DDECE-ED25-45B0-9A5C-3B134A8DE2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167833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B2E9E36-80C0-4518-9FF3-1840F50E5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8338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Datenschutz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b="1" dirty="0"/>
              <a:t>Aufbewahrung, Speicherung und Löschung (Art. 17 DSGVO, § 26 BDSG)</a:t>
            </a:r>
            <a:br>
              <a:rPr lang="de-DE" b="1" dirty="0"/>
            </a:br>
            <a:br>
              <a:rPr lang="de-DE" b="1" dirty="0"/>
            </a:br>
            <a:r>
              <a:rPr lang="de-DE" dirty="0"/>
              <a:t>Wechselwirkung mit </a:t>
            </a:r>
            <a:r>
              <a:rPr lang="de-DE" dirty="0" err="1"/>
              <a:t>AGG</a:t>
            </a:r>
            <a:r>
              <a:rPr lang="de-DE" dirty="0"/>
              <a:t> wegen Darlegungs- und Beweislast, dass keine Diskriminierung des Bewerbers vorliegt.</a:t>
            </a:r>
            <a:br>
              <a:rPr lang="de-DE" dirty="0"/>
            </a:br>
            <a:br>
              <a:rPr lang="de-DE" dirty="0"/>
            </a:br>
            <a:r>
              <a:rPr lang="de-DE" dirty="0"/>
              <a:t>Rechtfertigung Auswahlprozess, Verteidigung im Rechtsstreit</a:t>
            </a:r>
            <a:br>
              <a:rPr lang="de-DE" dirty="0"/>
            </a:br>
            <a:br>
              <a:rPr lang="de-DE" dirty="0"/>
            </a:br>
            <a:r>
              <a:rPr lang="de-DE" dirty="0"/>
              <a:t>6 Monate Aufbewahrung wegen § 15 IV </a:t>
            </a:r>
            <a:r>
              <a:rPr lang="de-DE" dirty="0" err="1"/>
              <a:t>AGG</a:t>
            </a:r>
            <a:r>
              <a:rPr lang="de-DE" dirty="0"/>
              <a:t> (2 Monate Geltendmachung) und § </a:t>
            </a:r>
            <a:r>
              <a:rPr lang="de-DE" dirty="0" err="1"/>
              <a:t>61b</a:t>
            </a:r>
            <a:r>
              <a:rPr lang="de-DE" dirty="0"/>
              <a:t> ArbGG (3 Monate Klageerhebung) sowie Postlaufzeiten</a:t>
            </a:r>
            <a:br>
              <a:rPr lang="de-DE" dirty="0"/>
            </a:br>
            <a:br>
              <a:rPr lang="de-DE" dirty="0"/>
            </a:br>
            <a:r>
              <a:rPr lang="de-DE" dirty="0"/>
              <a:t>Sonderfälle – Stichwort „</a:t>
            </a:r>
            <a:r>
              <a:rPr lang="de-DE" i="1" dirty="0"/>
              <a:t>Blacklist</a:t>
            </a:r>
            <a:r>
              <a:rPr lang="de-DE" dirty="0"/>
              <a:t>“, längere Speicherdauer 2 Jahre</a:t>
            </a:r>
            <a:br>
              <a:rPr lang="de-DE" dirty="0"/>
            </a:br>
            <a:br>
              <a:rPr lang="de-DE" dirty="0"/>
            </a:br>
            <a:r>
              <a:rPr lang="de-DE" dirty="0"/>
              <a:t>Sonderfälle – Sperrung bzw. Kennzeichnung der Daten, Nutzung und Verarbeitung „</a:t>
            </a:r>
            <a:r>
              <a:rPr lang="de-DE" i="1" dirty="0"/>
              <a:t>nur noch zur Abwehr von Ansprüchen</a:t>
            </a:r>
            <a:r>
              <a:rPr lang="de-DE" dirty="0"/>
              <a:t>“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BD2C10E-004A-4695-B312-266AE8EDF4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71395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0C876E8-4703-424D-8F6A-403D02738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4890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Datenschutz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sz="3400" b="1" dirty="0"/>
              <a:t>Fazit:</a:t>
            </a:r>
            <a:br>
              <a:rPr lang="de-DE" sz="3400" dirty="0"/>
            </a:br>
            <a:br>
              <a:rPr lang="de-DE" sz="3400" dirty="0"/>
            </a:br>
            <a:r>
              <a:rPr lang="de-DE" sz="3400" dirty="0"/>
              <a:t>Datenschutz ist Grundrechtsschutz.</a:t>
            </a:r>
            <a:br>
              <a:rPr lang="de-DE" sz="3400" dirty="0"/>
            </a:br>
            <a:br>
              <a:rPr lang="de-DE" sz="3400" dirty="0"/>
            </a:br>
            <a:r>
              <a:rPr lang="de-DE" sz="3400" dirty="0"/>
              <a:t>Datenschutzrecht ist Kernrecht!</a:t>
            </a:r>
            <a:br>
              <a:rPr lang="de-DE" sz="3400" dirty="0"/>
            </a:br>
            <a:br>
              <a:rPr lang="de-DE" sz="3400" dirty="0"/>
            </a:br>
            <a:r>
              <a:rPr lang="de-DE" sz="3400" dirty="0"/>
              <a:t>Arbeitswelt 4.0 kann im Rahmen der DSGVO rechtssicher ausgestaltet werden. </a:t>
            </a:r>
            <a:br>
              <a:rPr lang="de-DE" sz="3400" dirty="0"/>
            </a:br>
            <a:br>
              <a:rPr lang="de-DE" sz="3400" dirty="0"/>
            </a:br>
            <a:r>
              <a:rPr lang="de-DE" sz="3400" dirty="0"/>
              <a:t>Datenschutzrecht und Datenschutz sind echte Wettbewerbsvorteile.</a:t>
            </a:r>
            <a:br>
              <a:rPr lang="de-DE" sz="3400" dirty="0"/>
            </a:br>
            <a:br>
              <a:rPr lang="de-DE" dirty="0"/>
            </a:br>
            <a:endParaRPr lang="de-DE" dirty="0"/>
          </a:p>
          <a:p>
            <a:pPr marL="0" indent="0">
              <a:buNone/>
            </a:pPr>
            <a:r>
              <a:rPr lang="de-DE" dirty="0"/>
              <a:t>	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21B23AF-CCC5-4A1C-888C-0C218A07CE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71395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0EB9369-F8C4-4E97-8DAF-11931FAC8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560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Entgelttransparenzgesetz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Zweck des Gesetzes = Förderung von Entgeltgerechtigkeit </a:t>
            </a:r>
            <a:r>
              <a:rPr lang="de-DE" dirty="0"/>
              <a:t>(§ 1 </a:t>
            </a:r>
            <a:r>
              <a:rPr lang="de-DE" dirty="0" err="1"/>
              <a:t>EntgTranspG</a:t>
            </a:r>
            <a:r>
              <a:rPr lang="de-DE" dirty="0"/>
              <a:t>)</a:t>
            </a:r>
          </a:p>
          <a:p>
            <a:r>
              <a:rPr lang="de-DE" dirty="0"/>
              <a:t>Worüber reden wir? Bei gleicher formaler Qualifikation und im Übrigen gleichen Merkmalen beträgt der statistisch messbare Entgeltunterschied zwischen Männern und Frauen </a:t>
            </a:r>
            <a:r>
              <a:rPr lang="de-DE" b="1" dirty="0"/>
              <a:t>7 Prozent </a:t>
            </a:r>
            <a:r>
              <a:rPr lang="de-DE" dirty="0"/>
              <a:t>(sog. </a:t>
            </a:r>
            <a:r>
              <a:rPr lang="de-DE" b="1" dirty="0"/>
              <a:t>bereinigte Entgeltlücke</a:t>
            </a:r>
            <a:r>
              <a:rPr lang="de-DE" dirty="0"/>
              <a:t>).</a:t>
            </a:r>
          </a:p>
          <a:p>
            <a:r>
              <a:rPr lang="de-DE" b="1" dirty="0"/>
              <a:t>Gender-Pay-Gap </a:t>
            </a:r>
            <a:r>
              <a:rPr lang="de-DE" dirty="0"/>
              <a:t>ist mit dem Entgeltgleichheitsgebot (§ 7 </a:t>
            </a:r>
            <a:r>
              <a:rPr lang="de-DE" dirty="0" err="1"/>
              <a:t>EntgTranspG</a:t>
            </a:r>
            <a:r>
              <a:rPr lang="de-DE" dirty="0"/>
              <a:t>) unvereinbar.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BDC1216-DE26-41F8-BE3D-3D34D9ED66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176963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9CB7177-B254-48A5-8079-BD70D4E1B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3994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Entgelttransparenzgesetz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In-Kraft-Treten 06.07.2017 („</a:t>
            </a:r>
            <a:r>
              <a:rPr lang="de-DE" i="1" dirty="0"/>
              <a:t>1 Jahr am Start</a:t>
            </a:r>
            <a:r>
              <a:rPr lang="de-DE" dirty="0"/>
              <a:t>“)</a:t>
            </a:r>
          </a:p>
          <a:p>
            <a:r>
              <a:rPr lang="de-DE" dirty="0"/>
              <a:t>Praxiserfahrung gering: </a:t>
            </a:r>
            <a:r>
              <a:rPr lang="de-DE" b="1" dirty="0"/>
              <a:t>„Mache ich mich unbeliebt, wenn ich Auskunft verlange?“</a:t>
            </a:r>
          </a:p>
          <a:p>
            <a:r>
              <a:rPr lang="de-DE" b="1" dirty="0"/>
              <a:t>„Bürokratisches Monster“</a:t>
            </a:r>
            <a:r>
              <a:rPr lang="de-DE" dirty="0"/>
              <a:t>, hoher Dokumentationsaufwand für den Arbeitgeber</a:t>
            </a:r>
          </a:p>
          <a:p>
            <a:r>
              <a:rPr lang="de-DE" dirty="0"/>
              <a:t>Betriebe schlecht vorbereitet, Lediglich 35 % der Unternehmen haben Untersuchungen zur Lohngleichheit von Frauen und Männern durchgeführt.</a:t>
            </a:r>
          </a:p>
          <a:p>
            <a:r>
              <a:rPr lang="de-DE" dirty="0"/>
              <a:t>Risiken: Einbruch Mitarbeitermotivation, Konflikte mit BR, Gerichtsprozesse, Imageverlust, Rekrutierungsprobleme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ADD4184-9CD3-43DA-83D4-8DE7D811E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71395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25E02B5-80D3-4AFC-B7DA-899ED4A7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2721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6415"/>
          </a:xfrm>
        </p:spPr>
        <p:txBody>
          <a:bodyPr/>
          <a:lstStyle/>
          <a:p>
            <a:pPr algn="ctr"/>
            <a:r>
              <a:rPr lang="de-DE" dirty="0"/>
              <a:t>Entgelttransparenzgesetz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53277"/>
            <a:ext cx="7886700" cy="4351338"/>
          </a:xfrm>
        </p:spPr>
        <p:txBody>
          <a:bodyPr>
            <a:noAutofit/>
          </a:bodyPr>
          <a:lstStyle/>
          <a:p>
            <a:r>
              <a:rPr lang="de-DE" sz="1600" b="1" dirty="0"/>
              <a:t>Individueller Auskunftsanspruch</a:t>
            </a:r>
            <a:br>
              <a:rPr lang="de-DE" sz="1600" b="1" dirty="0"/>
            </a:br>
            <a:br>
              <a:rPr lang="de-DE" sz="1600" b="1" dirty="0"/>
            </a:br>
            <a:r>
              <a:rPr lang="de-DE" sz="1600" dirty="0"/>
              <a:t>über die Gehaltsfindung sowie die Vergleichsgehälter, Antwort des ArbG nach Maßgabe der §§ 10 bis 16 </a:t>
            </a:r>
            <a:r>
              <a:rPr lang="de-DE" sz="1600" dirty="0" err="1"/>
              <a:t>EntgTranspG</a:t>
            </a:r>
            <a:br>
              <a:rPr lang="de-DE" sz="1600" dirty="0"/>
            </a:br>
            <a:br>
              <a:rPr lang="de-DE" sz="1600" dirty="0"/>
            </a:br>
            <a:r>
              <a:rPr lang="de-DE" sz="1600" dirty="0"/>
              <a:t>Schwellenwert: in Betrieben mit i.d.R. mehr als 200 Beschäftigten bei demselben Arbeitgeber,  </a:t>
            </a:r>
            <a:br>
              <a:rPr lang="de-DE" sz="1600" dirty="0"/>
            </a:br>
            <a:r>
              <a:rPr lang="de-DE" sz="1600" dirty="0"/>
              <a:t>§ 12 I </a:t>
            </a:r>
            <a:r>
              <a:rPr lang="de-DE" sz="1600" dirty="0" err="1"/>
              <a:t>EntgTranspG</a:t>
            </a:r>
            <a:r>
              <a:rPr lang="de-DE" sz="1600" dirty="0"/>
              <a:t> – Sinnhaftigkeit? Unter Schwellenwert 200 kein Gender-Pay-Gap?</a:t>
            </a:r>
            <a:br>
              <a:rPr lang="de-DE" sz="1600" dirty="0"/>
            </a:br>
            <a:br>
              <a:rPr lang="de-DE" sz="1600" dirty="0"/>
            </a:br>
            <a:r>
              <a:rPr lang="de-DE" sz="1600" dirty="0"/>
              <a:t>Stellt sich heraus, dass die Vergleichsgruppe („der Männer“) aus weniger als 6 Personen besteht, ist das Vergleichsentgelt aus Datenschutzgründen nicht anzugeben (§ 12 III </a:t>
            </a:r>
            <a:r>
              <a:rPr lang="de-DE" sz="1600" dirty="0" err="1"/>
              <a:t>EntgeltTranspG</a:t>
            </a:r>
            <a:r>
              <a:rPr lang="de-DE" sz="1600" dirty="0"/>
              <a:t>), Sinnhaftigkeit? </a:t>
            </a:r>
            <a:r>
              <a:rPr lang="de-DE" sz="1600" dirty="0" err="1"/>
              <a:t>AGG</a:t>
            </a:r>
            <a:r>
              <a:rPr lang="de-DE" sz="1600" dirty="0"/>
              <a:t>?</a:t>
            </a:r>
            <a:br>
              <a:rPr lang="de-DE" sz="1600" dirty="0"/>
            </a:br>
            <a:br>
              <a:rPr lang="de-DE" sz="1600" dirty="0"/>
            </a:br>
            <a:r>
              <a:rPr lang="de-DE" sz="1600" dirty="0"/>
              <a:t>Festlegung des eigenen und des Entgelts für vergleichbare Tätigkeit (individuelle monatliche Durchschnittsgehälter, vorangegangenes Kalenderjahr, Bar- und Sachleistungen, Hochrechnung auf Vollzeitentgelte, vgl. § 5 </a:t>
            </a:r>
            <a:r>
              <a:rPr lang="de-DE" sz="1600" dirty="0" err="1"/>
              <a:t>EntgTranspG</a:t>
            </a:r>
            <a:r>
              <a:rPr lang="de-DE" sz="1600" dirty="0"/>
              <a:t>)</a:t>
            </a:r>
            <a:br>
              <a:rPr lang="de-DE" sz="1600" dirty="0"/>
            </a:br>
            <a:br>
              <a:rPr lang="de-DE" sz="1600" dirty="0"/>
            </a:br>
            <a:r>
              <a:rPr lang="de-DE" sz="1600" dirty="0"/>
              <a:t>„</a:t>
            </a:r>
            <a:r>
              <a:rPr lang="de-DE" sz="1600" i="1" dirty="0"/>
              <a:t>Statistischer Median</a:t>
            </a:r>
            <a:r>
              <a:rPr lang="de-DE" sz="1600" dirty="0"/>
              <a:t>“ – Es ist das Monatsgehalt desjenigen </a:t>
            </a:r>
            <a:r>
              <a:rPr lang="de-DE" sz="1600" dirty="0" err="1"/>
              <a:t>ArbN</a:t>
            </a:r>
            <a:r>
              <a:rPr lang="de-DE" sz="1600" dirty="0"/>
              <a:t> anzugeben, das im Verhältnis zu den anderen Monatsgehälter der Vergleichsgruppe an mittlerer Stelle steht, keine Mittelwert-/Durchschnittsberechnung 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A2E4DBD-7340-497A-85C5-B75B859436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213872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E92F876-C147-49B7-9F11-6A274094F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6835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Entgelttransparenzgesetz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b="1" dirty="0"/>
              <a:t>Struktur/Inhalt des Auskunftsanspruchs und sich daraus ergebenden Dokumentationspflichten des ArbG</a:t>
            </a:r>
            <a:br>
              <a:rPr lang="de-DE" b="1" dirty="0"/>
            </a:br>
            <a:br>
              <a:rPr lang="de-DE" b="1" dirty="0"/>
            </a:br>
            <a:r>
              <a:rPr lang="de-DE" dirty="0"/>
              <a:t>Kriterien und Verfahren der Entgeltfindung [</a:t>
            </a:r>
            <a:r>
              <a:rPr lang="de-DE" b="1" dirty="0"/>
              <a:t>Dokumentation</a:t>
            </a:r>
            <a:r>
              <a:rPr lang="de-DE" dirty="0"/>
              <a:t>, Vergleichsgruppe (u.a. Ausbildungsanforderungen, Art der Arbeit, Arbeitsbedingungen)]</a:t>
            </a:r>
            <a:br>
              <a:rPr lang="de-DE" dirty="0"/>
            </a:br>
            <a:br>
              <a:rPr lang="de-DE" dirty="0"/>
            </a:br>
            <a:r>
              <a:rPr lang="de-DE" b="1" dirty="0"/>
              <a:t>Kernfrage/-problem: Was ist gleich und damit vergleichbar?</a:t>
            </a:r>
            <a:br>
              <a:rPr lang="de-DE" b="1" dirty="0"/>
            </a:br>
            <a:br>
              <a:rPr lang="de-DE" b="1" dirty="0"/>
            </a:br>
            <a:r>
              <a:rPr lang="de-DE" dirty="0"/>
              <a:t>Mitteilung des Entgelts, das </a:t>
            </a:r>
            <a:r>
              <a:rPr lang="de-DE" dirty="0" err="1"/>
              <a:t>ArbN</a:t>
            </a:r>
            <a:r>
              <a:rPr lang="de-DE" dirty="0"/>
              <a:t> des anderen Geschlechts für gleiche oder vergleichbare Tätigkeit im Monatsdurchschnitt verdienen</a:t>
            </a:r>
            <a:br>
              <a:rPr lang="de-DE" dirty="0"/>
            </a:br>
            <a:br>
              <a:rPr lang="de-DE" dirty="0"/>
            </a:br>
            <a:r>
              <a:rPr lang="de-DE" dirty="0"/>
              <a:t>Aufschlüsselung dieser Angaben für bis zu zwei Entgeltkomponenten (z.B. Grundgehalt und Boni)</a:t>
            </a:r>
            <a:br>
              <a:rPr lang="de-DE" dirty="0"/>
            </a:br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E8089E6-C510-4171-B590-39AD2C6DC5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71395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A01E4E6-97C2-4905-B252-E2C8991D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0358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Entgelttransparenzgesetz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Die Praxis zeigt, dass nur wenige Unternehmen in der Lage sind, den geforderten Datenvergleich auf einer sachlichen Vergleichsgrundlage vorzunehmen.</a:t>
            </a:r>
          </a:p>
          <a:p>
            <a:r>
              <a:rPr lang="de-DE" dirty="0"/>
              <a:t>Meist fehlen belastbare Informationen u.a. über die Art der Arbeit, die Ausbildungsanforderungen, die individuell geforderte (Sonder-)Leistung, die Mitarbeiter- und Führungsverantwortung sowie belastbare Angaben über die Verfügbarkeit entsprechender Fach- und Führungskräfte auf dem Arbeitsmarkt.</a:t>
            </a:r>
          </a:p>
          <a:p>
            <a:r>
              <a:rPr lang="de-DE" dirty="0"/>
              <a:t>Erforderlich ist eine sachgrundgetragene Begründung, die Gehaltsunterschiede rechtfertigt.</a:t>
            </a:r>
          </a:p>
          <a:p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FB0DD7E-0233-47DE-B003-2AF04F6346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161390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A6285F0-259C-494D-81BA-D817F523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7150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Entgelttransparenzgesetz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Das </a:t>
            </a:r>
            <a:r>
              <a:rPr lang="de-DE" b="1" dirty="0" err="1"/>
              <a:t>EntgTranspG</a:t>
            </a:r>
            <a:r>
              <a:rPr lang="de-DE" dirty="0"/>
              <a:t> enthält </a:t>
            </a:r>
            <a:r>
              <a:rPr lang="de-DE" b="1" dirty="0"/>
              <a:t>keine Anspruchsgrundlage </a:t>
            </a:r>
            <a:r>
              <a:rPr lang="de-DE" dirty="0"/>
              <a:t>für die Erhöhung des Arbeitsentgelts.</a:t>
            </a:r>
          </a:p>
          <a:p>
            <a:r>
              <a:rPr lang="de-DE" dirty="0"/>
              <a:t>Eine Entgelterhöhung kommt unter Beachtung des allg. Gleichbehandlungsgrundsatzes (vgl. BAG 03.09.2014 – 5 AZR 6/13 </a:t>
            </a:r>
            <a:r>
              <a:rPr lang="de-DE" dirty="0" err="1"/>
              <a:t>m.w.N</a:t>
            </a:r>
            <a:r>
              <a:rPr lang="de-DE" dirty="0"/>
              <a:t>.) im Wege einer </a:t>
            </a:r>
            <a:r>
              <a:rPr lang="de-DE" b="1" dirty="0"/>
              <a:t>Entgeltanpassungsklage</a:t>
            </a:r>
            <a:r>
              <a:rPr lang="de-DE" dirty="0"/>
              <a:t> (ggf. Umkehr der Darlegungs- und Beweislast w/unterbliebener Auskunft) in Betracht.</a:t>
            </a:r>
          </a:p>
          <a:p>
            <a:r>
              <a:rPr lang="de-DE" dirty="0"/>
              <a:t>Auskunftsanspruch = 1. Stufe Stufenklage/Auskunft?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32FB69D-082B-43D2-B2C4-1FD2B2B4E6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71395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3B4AEEA-B54C-4C40-B3B4-50DF99EF3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3044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6"/>
            <a:ext cx="7886700" cy="756677"/>
          </a:xfrm>
        </p:spPr>
        <p:txBody>
          <a:bodyPr/>
          <a:lstStyle/>
          <a:p>
            <a:pPr algn="ctr"/>
            <a:r>
              <a:rPr lang="de-DE" dirty="0"/>
              <a:t>Datenschutz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1712"/>
            <a:ext cx="7886700" cy="3263504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Die DSGVO findet ab 25.05.2018 Anwendung, </a:t>
            </a:r>
            <a:r>
              <a:rPr lang="de-DE" b="1" dirty="0"/>
              <a:t>4 Monate Praxiserfahrung: „Die Welt ist nicht untergegangen.“</a:t>
            </a:r>
          </a:p>
          <a:p>
            <a:r>
              <a:rPr lang="de-DE" u="sng" dirty="0"/>
              <a:t>Ziel</a:t>
            </a:r>
            <a:r>
              <a:rPr lang="de-DE" dirty="0"/>
              <a:t>: Vereinheitlichung des EU-Datenschutzrechts</a:t>
            </a:r>
          </a:p>
          <a:p>
            <a:r>
              <a:rPr lang="de-DE" u="sng" dirty="0"/>
              <a:t>Ziel</a:t>
            </a:r>
            <a:r>
              <a:rPr lang="de-DE" dirty="0"/>
              <a:t>: Zeitgemäße Antwort auf die Digitalisierung</a:t>
            </a:r>
          </a:p>
          <a:p>
            <a:r>
              <a:rPr lang="de-DE" u="sng" dirty="0"/>
              <a:t>Ziel</a:t>
            </a:r>
            <a:r>
              <a:rPr lang="de-DE" dirty="0"/>
              <a:t>: Beschäftigtendatenschutz in einer Arbeitswelt 4.0</a:t>
            </a:r>
          </a:p>
          <a:p>
            <a:r>
              <a:rPr lang="de-DE" b="1" dirty="0"/>
              <a:t>Einschätzung: </a:t>
            </a:r>
            <a:r>
              <a:rPr lang="de-DE" dirty="0"/>
              <a:t>Der Gesetzgeber hinkt hinterher.</a:t>
            </a:r>
            <a:r>
              <a:rPr lang="de-DE" b="1" dirty="0"/>
              <a:t> </a:t>
            </a:r>
            <a:r>
              <a:rPr lang="de-DE" dirty="0"/>
              <a:t>Neue Technologien lassen sich schwer erfassen.</a:t>
            </a:r>
          </a:p>
          <a:p>
            <a:r>
              <a:rPr lang="de-DE" b="1" dirty="0"/>
              <a:t>Wie setze ich als ArbG die Vorgaben der DSGVO in der Praxis um</a:t>
            </a:r>
            <a:r>
              <a:rPr lang="de-DE" dirty="0"/>
              <a:t>? </a:t>
            </a:r>
            <a:endParaRPr lang="de-DE" b="1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CDC06A5-8F44-4205-88BF-271C8D0F68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71395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863A172-2E55-4462-B140-4959CCA16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2558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Entgelttransparenzgesetz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/>
              <a:t>(freiwillige) Überprüfung von Entgeltregelungen und -verteilung auf Entgeltdifferenzen durch Unternehmen</a:t>
            </a:r>
            <a:br>
              <a:rPr lang="de-DE" b="1" dirty="0"/>
            </a:br>
            <a:br>
              <a:rPr lang="de-DE" b="1" dirty="0"/>
            </a:br>
            <a:r>
              <a:rPr lang="de-DE" dirty="0"/>
              <a:t>Schwellenwert: Private ArbG mit i.d.R. mehr als 500 Beschäftigten, § 17 I </a:t>
            </a:r>
            <a:r>
              <a:rPr lang="de-DE" dirty="0" err="1"/>
              <a:t>EntgTranspG</a:t>
            </a:r>
            <a:r>
              <a:rPr lang="de-DE" dirty="0"/>
              <a:t>, „</a:t>
            </a:r>
            <a:r>
              <a:rPr lang="de-DE" i="1" dirty="0"/>
              <a:t>sind aufgefordert</a:t>
            </a:r>
            <a:r>
              <a:rPr lang="de-DE" dirty="0"/>
              <a:t>“, mithilfe betrieblicher Prüfverfahren ihre Entgeltregelungen und die verschiedenen gezahlten Entgeltbestandteile sowie deren Anwendung regelmäßig auf die Einhaltung des Entgeltgleichheitsgebots im Sinne dieses Gesetzes zu überprüfen. </a:t>
            </a:r>
            <a:br>
              <a:rPr lang="de-DE" dirty="0"/>
            </a:br>
            <a:br>
              <a:rPr lang="de-DE" dirty="0"/>
            </a:br>
            <a:r>
              <a:rPr lang="de-DE" dirty="0"/>
              <a:t>2 Kritikpunkte: </a:t>
            </a:r>
            <a:r>
              <a:rPr lang="de-DE" b="1" dirty="0"/>
              <a:t>Freiwilligkeit</a:t>
            </a:r>
            <a:r>
              <a:rPr lang="de-DE" dirty="0"/>
              <a:t> und </a:t>
            </a:r>
            <a:r>
              <a:rPr lang="de-DE" b="1" dirty="0"/>
              <a:t>hoher Schwellenwert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99A0343-F978-4088-90C2-A4BBDF2146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71395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AF12FB5-68B8-4B57-85EB-E3478CE02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11677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Entgelttransparenzgesetz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/>
              <a:t>Frage: Macht es aus Sicht des ArbG Sinn, ein freiwilliges Prüfverfahren durchzuführen? </a:t>
            </a:r>
            <a:r>
              <a:rPr lang="de-DE" b="1" dirty="0"/>
              <a:t>Risiko/Nutzen-Abwägung</a:t>
            </a:r>
          </a:p>
          <a:p>
            <a:r>
              <a:rPr lang="de-DE" dirty="0"/>
              <a:t>Folge 1: Ergeben sich aus einem betrieblichen Prüfverfahren Benachteiligungen wegen des Geschlechts in Bezug auf das Entgelt, ergreift der ArbG die geeigneten Maßnahmen zur Beseitigung der Benachteiligung (§ 19 </a:t>
            </a:r>
            <a:r>
              <a:rPr lang="de-DE" dirty="0" err="1"/>
              <a:t>EntgTranspG</a:t>
            </a:r>
            <a:r>
              <a:rPr lang="de-DE" dirty="0"/>
              <a:t>). Risiko: Überarbeitung und Neuausrichtung des Vergütungssystems</a:t>
            </a:r>
          </a:p>
          <a:p>
            <a:r>
              <a:rPr lang="de-DE" dirty="0"/>
              <a:t>Folge 2: Die Ergebnisse eines (freiwillig) durchgeführten Prüfverfahrens sind zwingend der Belegschaft bekanntzugeben (§ 20 II 1 </a:t>
            </a:r>
            <a:r>
              <a:rPr lang="de-DE" dirty="0" err="1"/>
              <a:t>EntgTranspG</a:t>
            </a:r>
            <a:r>
              <a:rPr lang="de-DE" dirty="0"/>
              <a:t>). Auch auf Betriebsversammlungen ist hierüber zu berichten (§ 20 II 2 </a:t>
            </a:r>
            <a:r>
              <a:rPr lang="de-DE" dirty="0" err="1"/>
              <a:t>EntgTranspG</a:t>
            </a:r>
            <a:r>
              <a:rPr lang="de-DE" dirty="0"/>
              <a:t>).</a:t>
            </a:r>
          </a:p>
          <a:p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407E25A-848B-44E8-B223-610A788D16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71395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879C441-B2A5-4C2A-9C66-9369765C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068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Entgelttransparenzgesetz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Mit der Bekanntmachung eines negativen Prüfungsergebnisses bereiten ArbG den betroffenen </a:t>
            </a:r>
            <a:r>
              <a:rPr lang="de-DE" dirty="0" err="1"/>
              <a:t>ArbN</a:t>
            </a:r>
            <a:r>
              <a:rPr lang="de-DE" dirty="0"/>
              <a:t> die Grundlage für Vergütungsanpassungsklagen (Gleichbehandlungsgrundsatz, </a:t>
            </a:r>
            <a:r>
              <a:rPr lang="de-DE" dirty="0" err="1"/>
              <a:t>AGG</a:t>
            </a:r>
            <a:r>
              <a:rPr lang="de-DE" dirty="0"/>
              <a:t>, Schadensersatz).</a:t>
            </a:r>
          </a:p>
          <a:p>
            <a:r>
              <a:rPr lang="de-DE" dirty="0"/>
              <a:t>Ungeachtet der Tatsache, dass Vergütungssysteme diskriminierungsfrei sein sollten, „</a:t>
            </a:r>
            <a:r>
              <a:rPr lang="de-DE" b="1" i="1" dirty="0"/>
              <a:t>schaufelt sich der ArbG</a:t>
            </a:r>
            <a:r>
              <a:rPr lang="de-DE" dirty="0"/>
              <a:t>“ bildlich gesprochen u.U. „</a:t>
            </a:r>
            <a:r>
              <a:rPr lang="de-DE" b="1" i="1" dirty="0"/>
              <a:t>selbst sein Grab</a:t>
            </a:r>
            <a:r>
              <a:rPr lang="de-DE" dirty="0"/>
              <a:t>“.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80A2DFD-266A-4393-BAE6-1CDAD5FB48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71395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9A85E17-E672-48E9-A451-62E1EBD69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9909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Entgelttransparenzgesetz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ArbG mit i.d.R. mehr als 500 Beschäftigten, die zur Erstellung eines Lageberichts nach den §§ 264 und 289 HGB verpflichtet sind, erstellen einen </a:t>
            </a:r>
            <a:r>
              <a:rPr lang="de-DE" b="1" dirty="0"/>
              <a:t>Bericht zur Gleichstellung und Entgeltgleichheit</a:t>
            </a:r>
            <a:r>
              <a:rPr lang="de-DE" dirty="0"/>
              <a:t>, in dem sie Folgendes darstellen:</a:t>
            </a:r>
          </a:p>
          <a:p>
            <a:pPr marL="540544" indent="-540544" defTabSz="402431">
              <a:buNone/>
            </a:pPr>
            <a:r>
              <a:rPr lang="de-DE" dirty="0"/>
              <a:t>	1.	ihre Maßnahmen zur Förderung der Gleichstellung von Frauen und Männern und deren Wirkungen sowie</a:t>
            </a:r>
          </a:p>
          <a:p>
            <a:pPr marL="540544" indent="-540544" defTabSz="402431">
              <a:buNone/>
            </a:pPr>
            <a:r>
              <a:rPr lang="de-DE" dirty="0"/>
              <a:t>	2.	ihre Maßnahmen zur Herstellung von Entgeltgleichheit für Frauen und Männer.</a:t>
            </a:r>
          </a:p>
          <a:p>
            <a:pPr marL="182563" indent="0" defTabSz="402431">
              <a:buNone/>
            </a:pPr>
            <a:r>
              <a:rPr lang="de-DE" dirty="0"/>
              <a:t>ArbG, die keine Maßnahmen im Sinne des Satzes 1 Nummer 1 oder 2 durchführen, haben dies in ihrem Bericht zu begründen.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1672F18-4B0F-4723-B698-FFC22EAB95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71395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635DC5F-5EBC-49EF-877D-48DD387EF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04019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Entgelttransparenzgesetz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b="1" dirty="0"/>
              <a:t>Frage zum Schluss:</a:t>
            </a:r>
            <a:br>
              <a:rPr lang="de-DE" b="1" dirty="0"/>
            </a:br>
            <a:br>
              <a:rPr lang="de-DE" b="1" dirty="0"/>
            </a:br>
            <a:r>
              <a:rPr lang="de-DE" dirty="0"/>
              <a:t>Warum braucht man das </a:t>
            </a:r>
            <a:r>
              <a:rPr lang="de-DE" dirty="0" err="1"/>
              <a:t>EntgeltTranspG</a:t>
            </a:r>
            <a:r>
              <a:rPr lang="de-DE" dirty="0"/>
              <a:t>, wenn man schon ein </a:t>
            </a:r>
            <a:r>
              <a:rPr lang="de-DE" dirty="0" err="1"/>
              <a:t>AGG</a:t>
            </a:r>
            <a:r>
              <a:rPr lang="de-DE" dirty="0"/>
              <a:t> und einen allg. Gleichbehandlungsgrundsatz hat?</a:t>
            </a:r>
            <a:br>
              <a:rPr lang="de-DE" dirty="0"/>
            </a:br>
            <a:br>
              <a:rPr lang="de-DE" dirty="0"/>
            </a:br>
            <a:r>
              <a:rPr lang="de-DE" dirty="0"/>
              <a:t>Entgeltdiskriminierung von Frauen ist sowohl nach europäischem als auch nach deutschem Recht verboten.</a:t>
            </a:r>
            <a:br>
              <a:rPr lang="de-DE" dirty="0"/>
            </a:br>
            <a:br>
              <a:rPr lang="de-DE" dirty="0"/>
            </a:br>
            <a:r>
              <a:rPr lang="de-DE" dirty="0"/>
              <a:t>Das Verbot von Entgeltdiskriminierung ergibt sich aus Art. 157 des Vertrags über die Arbeitsweise der Europäischen Union (AEUV) sowie Art. 23 der EU-Grundrechtecharta. Das Verbot leitet sich auch aus dem Grundgesetz ab, das in Art. 3 Abs. 2 und 3 GG die Diskriminierung wegen des Geschlechts verbietet, sowie aus dem Allgemeinen Gleichbehandlungsgesetz (§ 2 I Nr. 2 und § 7 </a:t>
            </a:r>
            <a:r>
              <a:rPr lang="de-DE" dirty="0" err="1"/>
              <a:t>AGG</a:t>
            </a:r>
            <a:r>
              <a:rPr lang="de-DE" dirty="0"/>
              <a:t>).</a:t>
            </a:r>
            <a:br>
              <a:rPr lang="de-DE" dirty="0"/>
            </a:br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AD398AB-DABC-4029-A8A8-A553ED1073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71395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35A2176-3A78-40B1-9E97-1EDA28C39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083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Entgelttransparenzgesetz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/>
              <a:t>Fazit:</a:t>
            </a:r>
            <a:br>
              <a:rPr lang="de-DE" b="1" dirty="0"/>
            </a:br>
            <a:br>
              <a:rPr lang="de-DE" b="1" dirty="0"/>
            </a:br>
            <a:r>
              <a:rPr lang="de-DE" dirty="0"/>
              <a:t>Wir haben es mit einem politischen Gesetz zu tun, das zeigt, das im Bereich der Entgeltgerechtigkeit zwischen Männern und Frauen etwas „im Argen liegt“.</a:t>
            </a:r>
            <a:br>
              <a:rPr lang="de-DE" dirty="0"/>
            </a:br>
            <a:br>
              <a:rPr lang="de-DE" dirty="0"/>
            </a:br>
            <a:r>
              <a:rPr lang="de-DE" dirty="0"/>
              <a:t>Das </a:t>
            </a:r>
            <a:r>
              <a:rPr lang="de-DE" dirty="0" err="1"/>
              <a:t>AGG</a:t>
            </a:r>
            <a:r>
              <a:rPr lang="de-DE" dirty="0"/>
              <a:t> und der allg. Gleichbehandlungsgrundsatz sind unzureichend, Entgeltgerechtigkeit herzustellen und Gender-Pay-Gaps aufzulösen.</a:t>
            </a:r>
            <a:br>
              <a:rPr lang="de-DE" dirty="0"/>
            </a:br>
            <a:br>
              <a:rPr lang="de-DE" dirty="0"/>
            </a:br>
            <a:r>
              <a:rPr lang="de-DE" dirty="0"/>
              <a:t>Es bleibt eine Menge zu tun, packen wir es gemeinsam an, vielen Dank für Ihre Aufmerksamkeit.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AD398AB-DABC-4029-A8A8-A553ED1073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50" y="6031310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ECA7EE6-15A2-484C-97DA-E283B06B3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7046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Datenschutz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 sieht die Normenpyramide des europäischen Datenschutzrechts aus?</a:t>
            </a:r>
            <a:br>
              <a:rPr lang="de-DE" b="1" dirty="0"/>
            </a:br>
            <a:br>
              <a:rPr lang="de-DE" b="1" dirty="0"/>
            </a:br>
            <a:r>
              <a:rPr lang="de-DE" b="1" dirty="0"/>
              <a:t>DSGVO</a:t>
            </a:r>
            <a:r>
              <a:rPr lang="de-DE" dirty="0"/>
              <a:t> – Verordnung mit unmittelbarer Geltung</a:t>
            </a:r>
            <a:br>
              <a:rPr lang="de-DE" dirty="0"/>
            </a:br>
            <a:br>
              <a:rPr lang="de-DE" dirty="0"/>
            </a:br>
            <a:r>
              <a:rPr lang="de-DE" b="1" dirty="0"/>
              <a:t>Erwägungsgründe</a:t>
            </a:r>
            <a:r>
              <a:rPr lang="de-DE" dirty="0"/>
              <a:t> – 173 Gründe erklären die 99 Artikel der DSGVO (Kommentierung).</a:t>
            </a:r>
            <a:br>
              <a:rPr lang="de-DE" dirty="0"/>
            </a:br>
            <a:br>
              <a:rPr lang="de-DE" dirty="0"/>
            </a:br>
            <a:r>
              <a:rPr lang="de-DE" b="1" dirty="0"/>
              <a:t>BDSG</a:t>
            </a:r>
            <a:r>
              <a:rPr lang="de-DE" dirty="0"/>
              <a:t> – nationales Recht, Umsetzung</a:t>
            </a:r>
          </a:p>
          <a:p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8B2E27B-CFF5-47F3-8CED-B641A0314C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71395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63781AA-3503-47B6-BAF8-B414310CA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6245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Datenschutz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Zentrale Grundsätze (Art. 5 „Grundsätze für die Verarbeitung personenbezogener Daten“ und</a:t>
            </a:r>
            <a:br>
              <a:rPr lang="de-DE" b="1" dirty="0"/>
            </a:br>
            <a:r>
              <a:rPr lang="de-DE" b="1" dirty="0"/>
              <a:t>Art. 6 „Rechtmäßigkeit der Verarbeitung“ DSGVO) </a:t>
            </a:r>
          </a:p>
          <a:p>
            <a:r>
              <a:rPr lang="de-DE" dirty="0"/>
              <a:t>Transparenz,</a:t>
            </a:r>
          </a:p>
          <a:p>
            <a:r>
              <a:rPr lang="de-DE" dirty="0"/>
              <a:t>Zweckbindung,</a:t>
            </a:r>
          </a:p>
          <a:p>
            <a:r>
              <a:rPr lang="de-DE" dirty="0"/>
              <a:t>Datenminimierung,</a:t>
            </a:r>
          </a:p>
          <a:p>
            <a:r>
              <a:rPr lang="de-DE" dirty="0"/>
              <a:t>Rechtmäßigkeit der Datenverarbeitung</a:t>
            </a:r>
            <a:br>
              <a:rPr lang="de-DE" b="1" u="sng" dirty="0"/>
            </a:br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A9E6A32-3F3B-4433-AD0B-00AADEF239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632" y="6153845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BEB54E0-B741-465D-8003-E6EFCE645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639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Datenschutz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b="1" dirty="0"/>
              <a:t>Art. 6 DSGVO „Rechtmäßigkeit der Verarbeitung“ findet im Arbeitsrecht seine Entsprechung und Umsetzung in § 26 BDSG</a:t>
            </a:r>
          </a:p>
          <a:p>
            <a:r>
              <a:rPr lang="de-DE" b="1" dirty="0"/>
              <a:t>§ 26 BDSG = zentrale Ermächtigungsgrundlage</a:t>
            </a:r>
            <a:br>
              <a:rPr lang="de-DE" dirty="0"/>
            </a:br>
            <a:r>
              <a:rPr lang="de-DE" i="1" dirty="0"/>
              <a:t>„Personenbezogene Daten von Beschäftigten dürfen für </a:t>
            </a:r>
            <a:r>
              <a:rPr lang="de-DE" b="1" i="1" u="sng" dirty="0"/>
              <a:t>Zwecke des Beschäftigungsverhältnisses</a:t>
            </a:r>
            <a:r>
              <a:rPr lang="de-DE" i="1" dirty="0"/>
              <a:t> verarbeitet werden, wenn dies für die </a:t>
            </a:r>
            <a:r>
              <a:rPr lang="de-DE" i="1" u="sng" dirty="0"/>
              <a:t>Entscheidung über die </a:t>
            </a:r>
            <a:r>
              <a:rPr lang="de-DE" b="1" i="1" u="sng" dirty="0"/>
              <a:t>Begründung</a:t>
            </a:r>
            <a:r>
              <a:rPr lang="de-DE" i="1" dirty="0"/>
              <a:t> eines Beschäftigungsverhältnisses oder nach Begründung des Beschäftigungsverhältnisses </a:t>
            </a:r>
            <a:r>
              <a:rPr lang="de-DE" i="1" u="sng" dirty="0"/>
              <a:t>für dessen </a:t>
            </a:r>
            <a:r>
              <a:rPr lang="de-DE" b="1" i="1" u="sng" dirty="0"/>
              <a:t>Durchführung</a:t>
            </a:r>
            <a:r>
              <a:rPr lang="de-DE" i="1" dirty="0"/>
              <a:t> oder </a:t>
            </a:r>
            <a:r>
              <a:rPr lang="de-DE" b="1" i="1" u="sng" dirty="0"/>
              <a:t>Beendigung</a:t>
            </a:r>
            <a:r>
              <a:rPr lang="de-DE" i="1" dirty="0"/>
              <a:t> oder zur </a:t>
            </a:r>
            <a:r>
              <a:rPr lang="de-DE" i="1" u="sng" dirty="0"/>
              <a:t>Ausübung</a:t>
            </a:r>
            <a:r>
              <a:rPr lang="de-DE" i="1" dirty="0"/>
              <a:t> oder </a:t>
            </a:r>
            <a:r>
              <a:rPr lang="de-DE" i="1" u="sng" dirty="0"/>
              <a:t>Erfüllung</a:t>
            </a:r>
            <a:r>
              <a:rPr lang="de-DE" i="1" dirty="0"/>
              <a:t> der sich </a:t>
            </a:r>
            <a:r>
              <a:rPr lang="de-DE" i="1" u="sng" dirty="0"/>
              <a:t>aus einem Gesetz oder einem Tarifvertrag, einer Betriebs- oder Dienstvereinbarung (Kollektivvereinbarung) ergebenden Rechte und Pflichten der Interessenvertretung der Beschäftigten</a:t>
            </a:r>
            <a:r>
              <a:rPr lang="de-DE" i="1" dirty="0"/>
              <a:t> erforderlich ist.“</a:t>
            </a:r>
          </a:p>
          <a:p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8FBDD41-2D67-4DDF-87C9-DFD6349EF6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167833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62C1246-5C77-4B8E-9AC9-82D4FF46A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8257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Datenschutz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b="1" dirty="0"/>
              <a:t>Art. 7 DSGVO Einwilligung</a:t>
            </a:r>
            <a:br>
              <a:rPr lang="de-DE" b="1" dirty="0"/>
            </a:br>
            <a:r>
              <a:rPr lang="de-DE" dirty="0"/>
              <a:t>Haben wir keine Rechtmäßigkeit der Verarbeitung nach Art. 6 I 1 b) bis f) DSGVO und § 26 BDSG brauchen wir eine </a:t>
            </a:r>
            <a:r>
              <a:rPr lang="de-DE" b="1" dirty="0"/>
              <a:t>wirksame Einwilligung</a:t>
            </a:r>
            <a:r>
              <a:rPr lang="de-DE" dirty="0"/>
              <a:t> der </a:t>
            </a:r>
            <a:r>
              <a:rPr lang="de-DE" dirty="0" err="1"/>
              <a:t>ArbN</a:t>
            </a:r>
            <a:r>
              <a:rPr lang="de-DE" dirty="0"/>
              <a:t> (Art. 6 I 1 a) DSGVO).</a:t>
            </a:r>
          </a:p>
          <a:p>
            <a:r>
              <a:rPr lang="de-DE" b="1" dirty="0"/>
              <a:t>§ 26 II BDSG:</a:t>
            </a:r>
            <a:br>
              <a:rPr lang="de-DE" dirty="0"/>
            </a:br>
            <a:r>
              <a:rPr lang="de-DE" dirty="0"/>
              <a:t>„Erfolgt die Verarbeitung personenbezogener Daten von Beschäftigten auf der Grundlage einer Einwilligung, so sind für die Beurteilung der </a:t>
            </a:r>
            <a:r>
              <a:rPr lang="de-DE" b="1" dirty="0"/>
              <a:t>Freiwilligkei</a:t>
            </a:r>
            <a:r>
              <a:rPr lang="de-DE" b="1" u="sng" dirty="0"/>
              <a:t>t</a:t>
            </a:r>
            <a:r>
              <a:rPr lang="de-DE" dirty="0"/>
              <a:t> der Einwilligung insbesondere die im Beschäftigungsverhältnis bestehende </a:t>
            </a:r>
            <a:r>
              <a:rPr lang="de-DE" u="sng" dirty="0"/>
              <a:t>Abhängigkeit der beschäftigten Person</a:t>
            </a:r>
            <a:r>
              <a:rPr lang="de-DE" dirty="0"/>
              <a:t> sowie die </a:t>
            </a:r>
            <a:r>
              <a:rPr lang="de-DE" u="sng" dirty="0"/>
              <a:t>Umstände, unter denen die Einwilligung erteilt worden ist</a:t>
            </a:r>
            <a:r>
              <a:rPr lang="de-DE" dirty="0"/>
              <a:t>, zu berücksichtigen. (…) Die Einwilligung bedarf der </a:t>
            </a:r>
            <a:r>
              <a:rPr lang="de-DE" b="1" dirty="0"/>
              <a:t>Schriftform</a:t>
            </a:r>
            <a:r>
              <a:rPr lang="de-DE" dirty="0"/>
              <a:t>, soweit nicht wegen besonderer Umstände eine andere Form angemessen ist. Der ArbG hat die beschäftigte Person über den </a:t>
            </a:r>
            <a:r>
              <a:rPr lang="de-DE" b="1" dirty="0"/>
              <a:t>Zweck der Datenverarbeitun</a:t>
            </a:r>
            <a:r>
              <a:rPr lang="de-DE" b="1" u="sng" dirty="0"/>
              <a:t>g</a:t>
            </a:r>
            <a:r>
              <a:rPr lang="de-DE" b="1" dirty="0"/>
              <a:t> </a:t>
            </a:r>
            <a:r>
              <a:rPr lang="de-DE" dirty="0"/>
              <a:t>und über ihr </a:t>
            </a:r>
            <a:r>
              <a:rPr lang="de-DE" b="1" dirty="0"/>
              <a:t>Widerrufsrecht</a:t>
            </a:r>
            <a:r>
              <a:rPr lang="de-DE" dirty="0"/>
              <a:t> nach Art. 7 III DSGVO in Textform aufzuklären.“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FA04318-ED11-4A3B-86CE-CC3B908EA3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31310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9AD2AAD-6911-4122-BBC4-E69EA4F5D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1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Datenschutz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b="1" dirty="0"/>
              <a:t>Einwilligung Art. 7 DSGVO</a:t>
            </a:r>
            <a:br>
              <a:rPr lang="de-DE" b="1" dirty="0"/>
            </a:br>
            <a:br>
              <a:rPr lang="de-DE" b="1" dirty="0"/>
            </a:br>
            <a:r>
              <a:rPr lang="de-DE" b="1" dirty="0"/>
              <a:t>Strukturell „risikobehafteter“ Rechtfertigungstatbestand</a:t>
            </a:r>
            <a:br>
              <a:rPr lang="de-DE" dirty="0"/>
            </a:br>
            <a:br>
              <a:rPr lang="de-DE" dirty="0"/>
            </a:br>
            <a:r>
              <a:rPr lang="de-DE" b="1" dirty="0"/>
              <a:t>Zweckbindung</a:t>
            </a:r>
            <a:r>
              <a:rPr lang="de-DE" dirty="0"/>
              <a:t> – In welche Erhebung, Verarbeitung, Nutzung willige ich ein?</a:t>
            </a:r>
            <a:br>
              <a:rPr lang="de-DE" dirty="0"/>
            </a:br>
            <a:br>
              <a:rPr lang="de-DE" dirty="0"/>
            </a:br>
            <a:r>
              <a:rPr lang="de-DE" b="1" dirty="0"/>
              <a:t>Freiwilligkeit</a:t>
            </a:r>
            <a:r>
              <a:rPr lang="de-DE" dirty="0"/>
              <a:t> – Wird der </a:t>
            </a:r>
            <a:r>
              <a:rPr lang="de-DE" dirty="0" err="1"/>
              <a:t>ArbN</a:t>
            </a:r>
            <a:r>
              <a:rPr lang="de-DE" dirty="0"/>
              <a:t> gezwungen, einzuwilligen? Stichwort: strukturelle Unterlegenheit des </a:t>
            </a:r>
            <a:r>
              <a:rPr lang="de-DE" dirty="0" err="1"/>
              <a:t>ArbN</a:t>
            </a:r>
            <a:br>
              <a:rPr lang="de-DE" dirty="0"/>
            </a:br>
            <a:br>
              <a:rPr lang="de-DE" dirty="0"/>
            </a:br>
            <a:r>
              <a:rPr lang="de-DE" b="1" dirty="0"/>
              <a:t>Jederzeitige Widerrufsmöglichkeit </a:t>
            </a:r>
            <a:r>
              <a:rPr lang="de-DE" dirty="0"/>
              <a:t>– Hinweis </a:t>
            </a:r>
            <a:r>
              <a:rPr lang="de-DE" dirty="0" err="1"/>
              <a:t>ggü</a:t>
            </a:r>
            <a:r>
              <a:rPr lang="de-DE" dirty="0"/>
              <a:t>. </a:t>
            </a:r>
            <a:r>
              <a:rPr lang="de-DE" dirty="0" err="1"/>
              <a:t>ArbN</a:t>
            </a:r>
            <a:r>
              <a:rPr lang="de-DE" dirty="0"/>
              <a:t> und  turnusmäßige Überprüfung der Einwilligung </a:t>
            </a:r>
            <a:br>
              <a:rPr lang="de-DE" dirty="0"/>
            </a:br>
            <a:br>
              <a:rPr lang="de-DE" dirty="0"/>
            </a:br>
            <a:r>
              <a:rPr lang="de-DE" dirty="0"/>
              <a:t>Eine </a:t>
            </a:r>
            <a:r>
              <a:rPr lang="de-DE" b="1" dirty="0"/>
              <a:t>Dokumentation</a:t>
            </a:r>
            <a:r>
              <a:rPr lang="de-DE" dirty="0"/>
              <a:t> und </a:t>
            </a:r>
            <a:r>
              <a:rPr lang="de-DE" b="1" dirty="0"/>
              <a:t>Administration</a:t>
            </a:r>
            <a:r>
              <a:rPr lang="de-DE" dirty="0"/>
              <a:t> ist für den Nachweis einer wirksamen Einwilligung unabdingbar.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024A165-61C9-462C-A049-E3E76BE847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71395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597E5D8-EC93-454C-8D5A-618EEE7C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8258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Datenschutz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Art. 13 DSGVO Informationspflicht bei der Erhebung personenbezogener Daten beim Betroffenen</a:t>
            </a:r>
            <a:br>
              <a:rPr lang="de-DE" b="1" dirty="0"/>
            </a:br>
            <a:r>
              <a:rPr lang="de-DE" dirty="0"/>
              <a:t>Die Informationspflichten führen aus Gründen der Absicherung des ArbG zu entsprechenden Dokumentationspflichten.</a:t>
            </a:r>
            <a:br>
              <a:rPr lang="de-DE" dirty="0"/>
            </a:br>
            <a:br>
              <a:rPr lang="de-DE" dirty="0"/>
            </a:br>
            <a:r>
              <a:rPr lang="de-DE" dirty="0"/>
              <a:t>Art. 12 I DSGVO verlangt eine </a:t>
            </a:r>
            <a:r>
              <a:rPr lang="de-DE" u="sng" dirty="0"/>
              <a:t>transparente Information</a:t>
            </a:r>
            <a:r>
              <a:rPr lang="de-DE" dirty="0"/>
              <a:t> in </a:t>
            </a:r>
            <a:r>
              <a:rPr lang="de-DE" u="sng" dirty="0"/>
              <a:t>präziser</a:t>
            </a:r>
            <a:r>
              <a:rPr lang="de-DE" dirty="0"/>
              <a:t>, </a:t>
            </a:r>
            <a:r>
              <a:rPr lang="de-DE" u="sng" dirty="0"/>
              <a:t>transparenter</a:t>
            </a:r>
            <a:r>
              <a:rPr lang="de-DE" dirty="0"/>
              <a:t>, </a:t>
            </a:r>
            <a:r>
              <a:rPr lang="de-DE" u="sng" dirty="0"/>
              <a:t>verständlicher</a:t>
            </a:r>
            <a:r>
              <a:rPr lang="de-DE" dirty="0"/>
              <a:t> und </a:t>
            </a:r>
            <a:r>
              <a:rPr lang="de-DE" u="sng" dirty="0"/>
              <a:t>leicht zugänglicher Form</a:t>
            </a:r>
            <a:r>
              <a:rPr lang="de-DE" dirty="0"/>
              <a:t> in einer </a:t>
            </a:r>
            <a:r>
              <a:rPr lang="de-DE" u="sng" dirty="0"/>
              <a:t>klaren</a:t>
            </a:r>
            <a:r>
              <a:rPr lang="de-DE" dirty="0"/>
              <a:t> und </a:t>
            </a:r>
            <a:r>
              <a:rPr lang="de-DE" u="sng" dirty="0"/>
              <a:t>einfachen</a:t>
            </a:r>
            <a:r>
              <a:rPr lang="de-DE" dirty="0"/>
              <a:t> Sprache („</a:t>
            </a:r>
            <a:r>
              <a:rPr lang="de-DE" b="1" dirty="0"/>
              <a:t>Paradoxon</a:t>
            </a:r>
            <a:r>
              <a:rPr lang="de-DE" dirty="0"/>
              <a:t>“)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4742753-F584-4839-BC58-27EA65EE16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113263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4790A77-31B4-4162-AF2B-B43D6D35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5471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F5695-D7AF-41F4-8CD7-9703178D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Datenschutz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F09CD0D-BE32-46BD-834E-31D75342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Vereinfacht lässt sich die Informationspflicht des ArbG in zwei Fragen des betroffenen </a:t>
            </a:r>
            <a:r>
              <a:rPr lang="de-DE" dirty="0" err="1"/>
              <a:t>ArbN</a:t>
            </a:r>
            <a:r>
              <a:rPr lang="de-DE" dirty="0"/>
              <a:t> zusammenfassen:</a:t>
            </a:r>
            <a:br>
              <a:rPr lang="de-DE" dirty="0"/>
            </a:br>
            <a:br>
              <a:rPr lang="de-DE" dirty="0"/>
            </a:br>
            <a:r>
              <a:rPr lang="de-DE" dirty="0"/>
              <a:t>Was passiert mit meinen Daten?</a:t>
            </a:r>
            <a:br>
              <a:rPr lang="de-DE" dirty="0"/>
            </a:br>
            <a:br>
              <a:rPr lang="de-DE" dirty="0"/>
            </a:br>
            <a:r>
              <a:rPr lang="de-DE" dirty="0"/>
              <a:t>Was für Rechte habe ich?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2DAC4A8-B093-461C-A0D5-2FF4A2D4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Dr. Joachim Holthausen </a:t>
            </a:r>
          </a:p>
          <a:p>
            <a:r>
              <a:rPr lang="de-DE" dirty="0"/>
              <a:t>Holthausen Maaß Steffan Rechtsanwälte Fachanwälte </a:t>
            </a:r>
            <a:r>
              <a:rPr lang="de-DE" dirty="0" err="1"/>
              <a:t>PartmbB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4742753-F584-4839-BC58-27EA65EE16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" y="6071395"/>
            <a:ext cx="1643063" cy="6500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0CC7078-FAAF-49B7-B3BF-427B70E4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4E09-B983-49F5-9166-85FCE1EFF944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8760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973</Words>
  <Application>Microsoft Office PowerPoint</Application>
  <PresentationFormat>Bildschirmpräsentation (4:3)</PresentationFormat>
  <Paragraphs>179</Paragraphs>
  <Slides>25</Slides>
  <Notes>24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</vt:lpstr>
      <vt:lpstr>Dokumentationspflichten </vt:lpstr>
      <vt:lpstr>Datenschutz </vt:lpstr>
      <vt:lpstr>Datenschutz </vt:lpstr>
      <vt:lpstr>Datenschutz </vt:lpstr>
      <vt:lpstr>Datenschutz </vt:lpstr>
      <vt:lpstr>Datenschutz </vt:lpstr>
      <vt:lpstr>Datenschutz </vt:lpstr>
      <vt:lpstr>Datenschutz </vt:lpstr>
      <vt:lpstr>Datenschutz </vt:lpstr>
      <vt:lpstr>Datenschutz </vt:lpstr>
      <vt:lpstr>Datenschutz </vt:lpstr>
      <vt:lpstr>Datenschutz </vt:lpstr>
      <vt:lpstr>Datenschutz </vt:lpstr>
      <vt:lpstr>Entgelttransparenzgesetz </vt:lpstr>
      <vt:lpstr>Entgelttransparenzgesetz </vt:lpstr>
      <vt:lpstr>Entgelttransparenzgesetz </vt:lpstr>
      <vt:lpstr>Entgelttransparenzgesetz </vt:lpstr>
      <vt:lpstr>Entgelttransparenzgesetz </vt:lpstr>
      <vt:lpstr>Entgelttransparenzgesetz </vt:lpstr>
      <vt:lpstr>Entgelttransparenzgesetz </vt:lpstr>
      <vt:lpstr>Entgelttransparenzgesetz </vt:lpstr>
      <vt:lpstr>Entgelttransparenzgesetz </vt:lpstr>
      <vt:lpstr>Entgelttransparenzgesetz </vt:lpstr>
      <vt:lpstr>Entgelttransparenzgesetz </vt:lpstr>
      <vt:lpstr>Entgelttransparenzgesetz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Dokumentationspflichten</dc:title>
  <dc:creator>Joachim Holthausen</dc:creator>
  <cp:lastModifiedBy>Joachim Holthausen</cp:lastModifiedBy>
  <cp:revision>96</cp:revision>
  <cp:lastPrinted>2018-09-11T14:49:57Z</cp:lastPrinted>
  <dcterms:created xsi:type="dcterms:W3CDTF">2018-08-23T15:41:05Z</dcterms:created>
  <dcterms:modified xsi:type="dcterms:W3CDTF">2018-09-12T14:11:42Z</dcterms:modified>
</cp:coreProperties>
</file>