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5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591CB-64A2-46FD-AB6B-5B591BA9A3F4}" type="datetimeFigureOut">
              <a:rPr lang="de-DE" smtClean="0"/>
              <a:t>12.09.2018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5B1D6-D56D-46D9-A041-9BCD655968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523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955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99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32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43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352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25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08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527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876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703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Köln 13.09.2018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20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Messe Personal Europe Köln 13.09.2018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Rechtsanwältin Dr. Kirstin Maaß Fachanwältin für Arbeitsrecht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1E5-C764-4BF6-8449-F1B1BE6F040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844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81BB0-E6A5-47C6-A49E-D8F7E1CD0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080000"/>
            <a:ext cx="7812000" cy="3354765"/>
          </a:xfrm>
        </p:spPr>
        <p:txBody>
          <a:bodyPr anchor="t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3200" b="1" dirty="0">
                <a:solidFill>
                  <a:prstClr val="black"/>
                </a:solidFill>
                <a:latin typeface="+mn-lt"/>
              </a:rPr>
              <a:t>Bürokratie versus erfolgreiche Personalarbeit </a:t>
            </a:r>
            <a:br>
              <a:rPr lang="de-DE" sz="3200" b="1" dirty="0">
                <a:solidFill>
                  <a:prstClr val="black"/>
                </a:solidFill>
                <a:latin typeface="+mn-lt"/>
              </a:rPr>
            </a:br>
            <a:r>
              <a:rPr lang="de-DE" sz="3200" b="1" dirty="0">
                <a:solidFill>
                  <a:prstClr val="black"/>
                </a:solidFill>
                <a:latin typeface="+mn-lt"/>
              </a:rPr>
              <a:t>– </a:t>
            </a:r>
            <a:br>
              <a:rPr lang="de-DE" sz="3200" b="1" dirty="0">
                <a:solidFill>
                  <a:prstClr val="black"/>
                </a:solidFill>
                <a:latin typeface="+mn-lt"/>
              </a:rPr>
            </a:br>
            <a:r>
              <a:rPr lang="de-DE" sz="3200" b="1" dirty="0">
                <a:solidFill>
                  <a:prstClr val="black"/>
                </a:solidFill>
                <a:latin typeface="+mn-lt"/>
              </a:rPr>
              <a:t>Rechtliche Herausforderungen:</a:t>
            </a:r>
            <a:br>
              <a:rPr lang="de-DE" sz="3200" b="1" dirty="0">
                <a:solidFill>
                  <a:prstClr val="black"/>
                </a:solidFill>
                <a:latin typeface="+mn-lt"/>
              </a:rPr>
            </a:br>
            <a:br>
              <a:rPr lang="de-DE" sz="3200" b="1" dirty="0">
                <a:solidFill>
                  <a:prstClr val="black"/>
                </a:solidFill>
                <a:latin typeface="+mn-lt"/>
              </a:rPr>
            </a:br>
            <a:r>
              <a:rPr lang="de-DE" sz="2800" b="1" u="sng" dirty="0">
                <a:solidFill>
                  <a:prstClr val="black"/>
                </a:solidFill>
                <a:latin typeface="+mn-lt"/>
              </a:rPr>
              <a:t>Dokumentationspflichten für die Personalabteilung nach dem Mutterschutzgesetz</a:t>
            </a:r>
            <a:br>
              <a:rPr lang="de-DE" sz="2800" b="1" u="sng" dirty="0">
                <a:solidFill>
                  <a:prstClr val="black"/>
                </a:solidFill>
                <a:latin typeface="+mn-lt"/>
              </a:rPr>
            </a:br>
            <a:endParaRPr lang="de-DE" sz="2800" u="sng" dirty="0">
              <a:latin typeface="+mn-l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31D5108-29B0-462A-99D0-2FC162E07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000" y="4572000"/>
            <a:ext cx="6840000" cy="1806648"/>
          </a:xfrm>
        </p:spPr>
        <p:txBody>
          <a:bodyPr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Zukunft Personal Europe - Köln 13.09.2018</a:t>
            </a: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Rechtsanwältin Dr. Kirstin Maaß</a:t>
            </a: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Fachanwältin für Arbeitsrecht</a:t>
            </a:r>
          </a:p>
          <a:p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00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Gefährdungsbeurteilung: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Die Bekanntgabe der Schwangerschaft begründet die Verpflichtung des AG, unverzüglich die im Rahmen der abstrakten Gefährdungsanalyse ermittelten </a:t>
            </a:r>
            <a:r>
              <a:rPr lang="de-DE" sz="2000" u="sng" dirty="0">
                <a:sym typeface="Symbol" panose="05050102010706020507" pitchFamily="18" charset="2"/>
              </a:rPr>
              <a:t>Schutzmaßnahmen zu ergreifen</a:t>
            </a:r>
            <a:r>
              <a:rPr lang="de-DE" sz="2000" dirty="0">
                <a:sym typeface="Symbol" panose="05050102010706020507" pitchFamily="18" charset="2"/>
              </a:rPr>
              <a:t> und die Schwangere zu </a:t>
            </a:r>
            <a:r>
              <a:rPr lang="de-DE" sz="2000" u="sng" dirty="0">
                <a:sym typeface="Symbol" panose="05050102010706020507" pitchFamily="18" charset="2"/>
              </a:rPr>
              <a:t>informieren</a:t>
            </a:r>
            <a:r>
              <a:rPr lang="de-DE" sz="2000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de-DE" sz="2000" u="sng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 Zwingender Handlungsbedarf für den AG!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 Rangfolge der zu ergreifenden Schutzmaßnahmen (§ 13 MuSchG):</a:t>
            </a:r>
          </a:p>
          <a:p>
            <a:pPr marL="909637" indent="-457200">
              <a:buFont typeface="+mj-lt"/>
              <a:buAutoNum type="arabicPeriod"/>
            </a:pPr>
            <a:r>
              <a:rPr lang="de-DE" sz="2000" dirty="0">
                <a:sym typeface="Symbol" panose="05050102010706020507" pitchFamily="18" charset="2"/>
              </a:rPr>
              <a:t>Umgestaltung der Arbeitsbedingungen durch Schutzmaßnahmen</a:t>
            </a:r>
          </a:p>
          <a:p>
            <a:pPr marL="909637" indent="-457200">
              <a:buFont typeface="+mj-lt"/>
              <a:buAutoNum type="arabicPeriod"/>
            </a:pPr>
            <a:r>
              <a:rPr lang="de-DE" sz="2000" dirty="0">
                <a:sym typeface="Symbol" panose="05050102010706020507" pitchFamily="18" charset="2"/>
              </a:rPr>
              <a:t>Versetzung auf einen ungefährdeten Arbeitsplatz</a:t>
            </a:r>
          </a:p>
          <a:p>
            <a:pPr marL="909637" indent="-457200">
              <a:buFont typeface="+mj-lt"/>
              <a:buAutoNum type="arabicPeriod"/>
            </a:pPr>
            <a:r>
              <a:rPr lang="de-DE" sz="2000" dirty="0">
                <a:sym typeface="Symbol" panose="05050102010706020507" pitchFamily="18" charset="2"/>
              </a:rPr>
              <a:t>Betriebliches Beschäftigungsverbot</a:t>
            </a:r>
          </a:p>
          <a:p>
            <a:pPr marL="452437" indent="0"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452437" indent="0">
              <a:buNone/>
            </a:pPr>
            <a:r>
              <a:rPr lang="de-DE" sz="2000" u="sng" dirty="0">
                <a:sym typeface="Symbol" panose="05050102010706020507" pitchFamily="18" charset="2"/>
              </a:rPr>
              <a:t>Die Ermöglichung der Beschäftigung hat Vorrang!</a:t>
            </a:r>
          </a:p>
          <a:p>
            <a:pPr marL="452437" indent="0"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4047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Gefährdungsbeurteilung: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2000" b="1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Verpflichtung des AG zum </a:t>
            </a:r>
            <a:r>
              <a:rPr lang="de-DE" sz="2000" u="sng" dirty="0">
                <a:sym typeface="Symbol" panose="05050102010706020507" pitchFamily="18" charset="2"/>
              </a:rPr>
              <a:t>Angebot eines Gesprächs</a:t>
            </a:r>
            <a:r>
              <a:rPr lang="de-DE" sz="2000" dirty="0">
                <a:sym typeface="Symbol" panose="05050102010706020507" pitchFamily="18" charset="2"/>
              </a:rPr>
              <a:t> ggü. der Schwangeren bzgl. der Anpassung ihrer Arbeitsbedingungen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Auch hier: Die festgelegten Schutzmaßnahmen + das Gesprächsangebot, einschließl. Gesprächsdatum sind  </a:t>
            </a:r>
            <a:r>
              <a:rPr lang="de-DE" sz="2000" u="sng" dirty="0">
                <a:sym typeface="Symbol" panose="05050102010706020507" pitchFamily="18" charset="2"/>
              </a:rPr>
              <a:t>zu dokumentieren</a:t>
            </a:r>
            <a:r>
              <a:rPr lang="de-DE" sz="2000" dirty="0">
                <a:sym typeface="Symbol" panose="05050102010706020507" pitchFamily="18" charset="2"/>
              </a:rPr>
              <a:t>! </a:t>
            </a:r>
          </a:p>
          <a:p>
            <a:endParaRPr lang="de-DE" sz="2000" u="sng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262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Folgen der Mutterschutzfristen/Beschäftigungsverbote: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Entgeltansprüche</a:t>
            </a: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8013" indent="-342900">
              <a:buFont typeface="Wingdings" panose="05000000000000000000" pitchFamily="2" charset="2"/>
              <a:buChar char="Ø"/>
            </a:pP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Innerhalb der Schutzfristen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vor und nach der Entbindung:</a:t>
            </a:r>
          </a:p>
          <a:p>
            <a:pPr marL="608013" indent="-342900">
              <a:buNone/>
            </a:pP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	Mutterschaftsgeld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(von der Krankenkasse, max. 13,- € je Kalendertag) + ggf. </a:t>
            </a: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Zuschuss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8013" indent="-342900"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	 Erstattung über U2-Umlage durch Krankenkasse möglich!</a:t>
            </a:r>
          </a:p>
          <a:p>
            <a:pPr marL="608013" indent="-342900"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8013" indent="-342900"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Im Fall eines Beschäftigungsverbots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außerhalb der Schutzfristen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08013" indent="-342900">
              <a:buNone/>
            </a:pP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	Mutterschutzlohn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= durchschnittl. Arbeitsentgelt der letzten 3 Kalendermonate vor dem Eintritt der Schwangerschaft</a:t>
            </a:r>
          </a:p>
          <a:p>
            <a:pPr marL="608013" indent="-342900"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	 Erstattung über U2-Umlage durch Krankenkasse möglich!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8013" indent="-342900"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	Das Beschäftigungsverbot muss hier die alleinige (!) Ursache für das Aussetzen der Arbeit sein. </a:t>
            </a: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57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Folgen der Mutterschutzfristen/Beschäftigungsverbote: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besonderer Kündigungsschutz (§ 17 MuSchG):</a:t>
            </a:r>
          </a:p>
          <a:p>
            <a:pPr marL="608013" indent="-342900">
              <a:buFont typeface="Wingdings" panose="05000000000000000000" pitchFamily="2" charset="2"/>
              <a:buChar char="Ø"/>
            </a:pP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Unzulässigkeit der Kündigung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gegenüber einer Frau:</a:t>
            </a:r>
          </a:p>
          <a:p>
            <a:pPr marL="806450" indent="-177800"/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während der Schwangerschaft</a:t>
            </a:r>
          </a:p>
          <a:p>
            <a:pPr marL="806450" indent="-177800"/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bis zum Ablauf von 4 Monaten nach einer Fehlgeburt nach der 12.  Schwangerschaftswoche</a:t>
            </a:r>
          </a:p>
          <a:p>
            <a:pPr marL="806450" indent="-177800"/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bis zum Ende der Schutzfrist nach der Entbindung, mindestens jedoch bis zum Ablauf von 4 Monaten nach der Entbindung</a:t>
            </a:r>
          </a:p>
          <a:p>
            <a:pPr marL="608013" indent="-342900"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Zudem neu (!):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Unwirksamkeit von Vorbereitungsmaßnahmen</a:t>
            </a:r>
          </a:p>
          <a:p>
            <a:pPr marL="265113" indent="0">
              <a:buNone/>
            </a:pPr>
            <a:endParaRPr lang="de-DE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Keine Kürzung des Erholungsurlaubs</a:t>
            </a:r>
          </a:p>
          <a:p>
            <a:pPr marL="0" indent="0">
              <a:buNone/>
            </a:pPr>
            <a:endParaRPr lang="de-DE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Mutterschutzzeit = Betriebszugehörigkeit</a:t>
            </a: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3208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Arbeitszeitlicher Gesundheitsschutz nach MuSchG: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000" b="1" u="sng" dirty="0">
                <a:sym typeface="Symbol" panose="05050102010706020507" pitchFamily="18" charset="2"/>
              </a:rPr>
              <a:t> Verbot der Mehrarbeit/Ruhezeit für schwangere/stillende Frauen</a:t>
            </a:r>
          </a:p>
          <a:p>
            <a:pPr marL="608013" indent="-342900">
              <a:buFont typeface="Wingdings" panose="05000000000000000000" pitchFamily="2" charset="2"/>
              <a:buChar char="Ø"/>
            </a:pPr>
            <a:r>
              <a:rPr lang="de-DE" sz="2000" u="sng" dirty="0"/>
              <a:t>Maximale Arbeitszeit: </a:t>
            </a:r>
          </a:p>
          <a:p>
            <a:pPr marL="608013" indent="-342900">
              <a:buNone/>
            </a:pPr>
            <a:r>
              <a:rPr lang="de-DE" sz="2000" dirty="0"/>
              <a:t>	</a:t>
            </a:r>
            <a:r>
              <a:rPr lang="de-DE" sz="2000" u="sng" dirty="0"/>
              <a:t>8 ½ Stunden täglich</a:t>
            </a:r>
            <a:r>
              <a:rPr lang="de-DE" sz="2000" dirty="0"/>
              <a:t> (unter 18 Jahren: 8 Stunden täglich) bzw. </a:t>
            </a:r>
          </a:p>
          <a:p>
            <a:pPr marL="608013" indent="-342900">
              <a:buNone/>
            </a:pPr>
            <a:r>
              <a:rPr lang="de-DE" sz="2000" dirty="0"/>
              <a:t>	90 Stunden in der Doppelwoche (unter 18 Jahren: 80 Stunden). </a:t>
            </a:r>
          </a:p>
          <a:p>
            <a:pPr marL="608013" indent="-342900">
              <a:buNone/>
            </a:pPr>
            <a:r>
              <a:rPr lang="de-DE" sz="2000" dirty="0"/>
              <a:t>	Ausnahmen durch die Aufsichtsbehörde zulässig (Antrag erforderlich!)</a:t>
            </a:r>
          </a:p>
          <a:p>
            <a:pPr marL="608013" indent="-342900">
              <a:buFont typeface="Wingdings" panose="05000000000000000000" pitchFamily="2" charset="2"/>
              <a:buChar char="Ø"/>
            </a:pPr>
            <a:r>
              <a:rPr lang="de-DE" sz="2000" dirty="0"/>
              <a:t>neu: </a:t>
            </a:r>
            <a:r>
              <a:rPr lang="de-DE" sz="2000" u="sng" dirty="0"/>
              <a:t>ununterbrochene Ruhezeit von mindestens 11 Stunden</a:t>
            </a:r>
            <a:r>
              <a:rPr lang="de-DE" sz="2000" dirty="0"/>
              <a:t> zwingend</a:t>
            </a:r>
          </a:p>
          <a:p>
            <a:pPr marL="265113" indent="0"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265113" indent="0">
              <a:buNone/>
            </a:pPr>
            <a:r>
              <a:rPr lang="de-DE" sz="2000" dirty="0">
                <a:sym typeface="Symbol" panose="05050102010706020507" pitchFamily="18" charset="2"/>
              </a:rPr>
              <a:t> AG sollten daher Einsatzpläne prüfen + ggf. anpassen; bei Mehrarbeit: Bereitschaftserklärung der Frau + ärztliche Bestätigung</a:t>
            </a:r>
          </a:p>
          <a:p>
            <a:pPr marL="265113" indent="0">
              <a:buNone/>
            </a:pPr>
            <a:endParaRPr lang="de-DE" sz="2000" dirty="0"/>
          </a:p>
          <a:p>
            <a:pPr marL="265113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0594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Arbeitszeitlicher Gesundheitsschutz nach MSchG: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de-DE" sz="2000" b="1" dirty="0">
                <a:sym typeface="Symbol" panose="05050102010706020507" pitchFamily="18" charset="2"/>
              </a:rPr>
              <a:t> </a:t>
            </a:r>
            <a:r>
              <a:rPr lang="de-DE" sz="2000" b="1" u="sng" dirty="0">
                <a:sym typeface="Symbol" panose="05050102010706020507" pitchFamily="18" charset="2"/>
              </a:rPr>
              <a:t>Verbot der Nachtarbeit (§ 5 MuSchG)</a:t>
            </a:r>
          </a:p>
          <a:p>
            <a:pPr marL="541338" indent="-276225">
              <a:buFont typeface="Wingdings" panose="05000000000000000000" pitchFamily="2" charset="2"/>
              <a:buChar char="Ø"/>
            </a:pPr>
            <a:r>
              <a:rPr lang="de-DE" sz="2000" u="sng" dirty="0"/>
              <a:t>keine Beschäftigung zwischen 20:00 Uhr bis 6:00 Uhr </a:t>
            </a:r>
          </a:p>
          <a:p>
            <a:pPr marL="541338" indent="-276225">
              <a:buFont typeface="Wingdings" panose="05000000000000000000" pitchFamily="2" charset="2"/>
              <a:buChar char="Ø"/>
            </a:pPr>
            <a:r>
              <a:rPr lang="de-DE" sz="2000" dirty="0"/>
              <a:t>Genehmigung einer Beschäftigung bis 22:00 Uhr durch </a:t>
            </a:r>
            <a:r>
              <a:rPr lang="de-DE" sz="2000" dirty="0" err="1"/>
              <a:t>Aufsichtsbe</a:t>
            </a:r>
            <a:r>
              <a:rPr lang="de-DE" sz="2000" dirty="0"/>
              <a:t>-hörde unter bestimmten Voraussetzungen möglich</a:t>
            </a:r>
          </a:p>
          <a:p>
            <a:pPr marL="265113" indent="0">
              <a:buNone/>
            </a:pPr>
            <a:endParaRPr lang="de-DE" sz="2000" dirty="0"/>
          </a:p>
          <a:p>
            <a:pPr marL="457200" indent="-457200">
              <a:buFont typeface="+mj-lt"/>
              <a:buAutoNum type="arabicParenR" startAt="3"/>
            </a:pPr>
            <a:r>
              <a:rPr lang="de-DE" sz="2000" b="1" dirty="0">
                <a:sym typeface="Symbol" panose="05050102010706020507" pitchFamily="18" charset="2"/>
              </a:rPr>
              <a:t> </a:t>
            </a:r>
            <a:r>
              <a:rPr lang="de-DE" sz="2000" b="1" u="sng" dirty="0">
                <a:sym typeface="Symbol" panose="05050102010706020507" pitchFamily="18" charset="2"/>
              </a:rPr>
              <a:t>Verbot der Sonn- und Feiertagsarbeit (§ 6 MuSchG)</a:t>
            </a:r>
          </a:p>
          <a:p>
            <a:pPr marL="541338" indent="-276225"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Ausnahmen möglich</a:t>
            </a:r>
          </a:p>
          <a:p>
            <a:pPr marL="0" indent="0">
              <a:buNone/>
            </a:pPr>
            <a:endParaRPr lang="de-DE" sz="2000" b="1" dirty="0">
              <a:sym typeface="Symbol" panose="05050102010706020507" pitchFamily="18" charset="2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de-DE" sz="2000" b="1" dirty="0">
                <a:sym typeface="Symbol" panose="05050102010706020507" pitchFamily="18" charset="2"/>
              </a:rPr>
              <a:t> </a:t>
            </a:r>
            <a:r>
              <a:rPr lang="de-DE" sz="2000" b="1" u="sng" dirty="0">
                <a:sym typeface="Symbol" panose="05050102010706020507" pitchFamily="18" charset="2"/>
              </a:rPr>
              <a:t>Freistellung für Untersuchungen und zum Stillen (§ 7 MuSchG)</a:t>
            </a:r>
          </a:p>
          <a:p>
            <a:pPr marL="265113" indent="0">
              <a:buNone/>
            </a:pPr>
            <a:r>
              <a:rPr lang="de-DE" sz="2000" dirty="0"/>
              <a:t>auf Verlangen Verpflichtung zur bezahlten (!) Freistellung für die zum Stillen erforderliche Zeit, mindestens </a:t>
            </a:r>
            <a:r>
              <a:rPr lang="de-DE" sz="2000" u="sng" dirty="0"/>
              <a:t>zweimal täglich eine 1/2 Stunde oder einmal 1 Stunde</a:t>
            </a:r>
            <a:r>
              <a:rPr lang="de-DE" sz="2000" dirty="0"/>
              <a:t>, ohne Anrechnung auf Ruhepausen</a:t>
            </a:r>
          </a:p>
          <a:p>
            <a:pPr marL="265113" indent="0">
              <a:buNone/>
            </a:pPr>
            <a:r>
              <a:rPr lang="de-DE" sz="2000" dirty="0"/>
              <a:t>neu: während der ersten 12 Monate nach der Entbindung</a:t>
            </a: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4209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F8FC0B5B-80E0-4826-8967-F8AC726D4C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latin typeface="+mn-lt"/>
              </a:rPr>
              <a:t>VIELEN DANK </a:t>
            </a:r>
            <a:br>
              <a:rPr lang="de-DE" sz="3200" b="1" dirty="0">
                <a:latin typeface="+mn-lt"/>
              </a:rPr>
            </a:br>
            <a:r>
              <a:rPr lang="de-DE" sz="3200" b="1" dirty="0">
                <a:latin typeface="+mn-lt"/>
              </a:rPr>
              <a:t>FÜR IHRE AUFMERKSAMKEIT!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452437" indent="0"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16</a:t>
            </a:fld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8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0000"/>
            <a:ext cx="7920000" cy="432000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Ziele des Mutterschutzgesetzes (MuSchG):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VORWEG: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Grundlegende Reformation des MuSchG</a:t>
            </a:r>
            <a:r>
              <a:rPr lang="de-DE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zum 01.01.2018 (z.T. bereits zum 30.05.2017), z.B.: Erweiterung des Anwendungsbereiches auf alle Beschäftigten im sozialversicherungsrechtlichen Sinn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Ziele des MuSchG: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Gesundheitsschutz für Frau und Kind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r>
              <a:rPr lang="de-DE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örtlich: am Arbeitsplatz, Ausbildungsplatz, Studienplatz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r>
              <a:rPr lang="de-DE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zeitlich: während Schwangerschaft, nach der Entbindung und in der Stillzeit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Erhalt der Beschäftigung</a:t>
            </a:r>
            <a:r>
              <a:rPr lang="de-DE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als Diskriminierungsschutz</a:t>
            </a:r>
          </a:p>
          <a:p>
            <a:pPr marL="265113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sz="2000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796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Mutterschutzfristen und Beschäftigungsverbote: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de-DE" sz="2000" b="1" u="sng" dirty="0"/>
              <a:t>Dauer der Schutzfristen: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b="1" u="sng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/>
              <a:t> </a:t>
            </a:r>
            <a:r>
              <a:rPr lang="de-DE" sz="2000" u="sng" dirty="0"/>
              <a:t>vor</a:t>
            </a:r>
            <a:r>
              <a:rPr lang="de-DE" sz="2000" dirty="0"/>
              <a:t> der Entbindung (§ 3 I MuSchG): </a:t>
            </a:r>
          </a:p>
          <a:p>
            <a:pPr marL="354013" indent="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de-DE" sz="2000" b="1" dirty="0"/>
              <a:t> 6</a:t>
            </a:r>
            <a:r>
              <a:rPr lang="de-DE" sz="2000" dirty="0"/>
              <a:t> Wochen</a:t>
            </a:r>
          </a:p>
          <a:p>
            <a:pPr marL="354013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u="sng" dirty="0"/>
              <a:t>nach</a:t>
            </a:r>
            <a:r>
              <a:rPr lang="de-DE" sz="2000" dirty="0"/>
              <a:t> der Entbindung</a:t>
            </a:r>
          </a:p>
          <a:p>
            <a:pPr marL="628650" indent="-36353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de-DE" sz="2000" dirty="0">
                <a:sym typeface="Symbol" panose="05050102010706020507" pitchFamily="18" charset="2"/>
              </a:rPr>
              <a:t> grds. </a:t>
            </a:r>
            <a:r>
              <a:rPr lang="de-DE" sz="2000" b="1" dirty="0">
                <a:sym typeface="Symbol" panose="05050102010706020507" pitchFamily="18" charset="2"/>
              </a:rPr>
              <a:t>8</a:t>
            </a:r>
            <a:r>
              <a:rPr lang="de-DE" sz="2000" dirty="0"/>
              <a:t> Wochen</a:t>
            </a:r>
          </a:p>
          <a:p>
            <a:pPr marL="628650" indent="-36353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de-DE" sz="2000" dirty="0"/>
              <a:t> Verlängerung auf </a:t>
            </a:r>
            <a:r>
              <a:rPr lang="de-DE" sz="2000" b="1" dirty="0"/>
              <a:t>12</a:t>
            </a:r>
            <a:r>
              <a:rPr lang="de-DE" sz="2000" dirty="0"/>
              <a:t> Wochen:</a:t>
            </a:r>
          </a:p>
          <a:p>
            <a:pPr marL="806450" indent="-177800">
              <a:lnSpc>
                <a:spcPct val="120000"/>
              </a:lnSpc>
              <a:spcBef>
                <a:spcPts val="0"/>
              </a:spcBef>
              <a:tabLst>
                <a:tab pos="541338" algn="l"/>
              </a:tabLst>
            </a:pPr>
            <a:r>
              <a:rPr lang="de-DE" sz="2000" dirty="0"/>
              <a:t>bei Frühgeburten</a:t>
            </a:r>
          </a:p>
          <a:p>
            <a:pPr marL="806450" indent="-177800">
              <a:lnSpc>
                <a:spcPct val="120000"/>
              </a:lnSpc>
              <a:spcBef>
                <a:spcPts val="0"/>
              </a:spcBef>
              <a:tabLst>
                <a:tab pos="541338" algn="l"/>
              </a:tabLst>
            </a:pPr>
            <a:r>
              <a:rPr lang="de-DE" sz="2000" dirty="0"/>
              <a:t>bei Mehrlingsgeburten</a:t>
            </a:r>
          </a:p>
          <a:p>
            <a:pPr marL="806450" indent="-177800">
              <a:lnSpc>
                <a:spcPct val="120000"/>
              </a:lnSpc>
              <a:spcBef>
                <a:spcPts val="0"/>
              </a:spcBef>
              <a:tabLst>
                <a:tab pos="717550" algn="l"/>
              </a:tabLst>
            </a:pPr>
            <a:r>
              <a:rPr lang="de-DE" sz="2000" u="sng" dirty="0"/>
              <a:t>neu</a:t>
            </a:r>
            <a:r>
              <a:rPr lang="de-DE" sz="2000" dirty="0"/>
              <a:t>: wenn vor Ablauf von 8 Wochen nach der Entbindung bei dem Kind eine Behinderung ärztlich festgestellt wird </a:t>
            </a:r>
            <a:r>
              <a:rPr lang="de-DE" sz="2000" u="sng" dirty="0"/>
              <a:t>und</a:t>
            </a:r>
            <a:r>
              <a:rPr lang="de-DE" sz="2000" dirty="0"/>
              <a:t> die Frau dies „beantragt“ (§ 3 II MuSchG)	</a:t>
            </a:r>
          </a:p>
          <a:p>
            <a:endParaRPr lang="de-DE" sz="2000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7742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Mutterschutzfristen und Beschäftigungsverbote: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de-DE" sz="2000" b="1" u="sng" dirty="0"/>
              <a:t>Berechnung der Schutzfristen VOR der Entbindung (§ 3 I MuSchG):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Maßgeblich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: Voraussichtlicher Entbindungstag nach dem Zeugnis des Arztes oder der Hebamme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Der voraussichtliche Entbindungstag zählt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mit.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Es werden volle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6 Wochen rückwärts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gerechnet.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Achtung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: Diese Schutzfrist vor der Entbindung ist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nur für den AG bindend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. Auf ausdrücklichen (!) Wunsch hat die Frau einen Anspruch auf Weiterbe-schäftigung. Diese Erklärung ist jederzeit widerruflich! Zur Absicherung des Arbeitgebers sollte die Erklärung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schriftlich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erfolgen!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9361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Mutterschutzfristen und Beschäftigungsverbote: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arenR" startAt="3"/>
            </a:pPr>
            <a:r>
              <a:rPr lang="de-DE" sz="2000" b="1" u="sng" dirty="0"/>
              <a:t>Berechnung der Schutzfristen NACH der Entbindung (§ 3 II MuSchG):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b="1" u="sng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Tag der Entbindung zählt nicht mit, danach volle 8 bzw. 12 Wochen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/>
              <a:t> Bei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Abweichung vom voraussichtlichen Entbindungstermin:</a:t>
            </a:r>
          </a:p>
          <a:p>
            <a:pPr marL="452438" indent="-187325">
              <a:lnSpc>
                <a:spcPct val="120000"/>
              </a:lnSpc>
              <a:spcBef>
                <a:spcPts val="0"/>
              </a:spcBef>
            </a:pP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Späterer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Entbindungstermin:</a:t>
            </a:r>
          </a:p>
          <a:p>
            <a:pPr marL="452438" indent="-187325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	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Verlängerung der Schutzfrist vor der Entbindung </a:t>
            </a:r>
          </a:p>
          <a:p>
            <a:pPr marL="452438" indent="-187325">
              <a:lnSpc>
                <a:spcPct val="120000"/>
              </a:lnSpc>
              <a:spcBef>
                <a:spcPts val="0"/>
              </a:spcBef>
            </a:pP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Früherer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Entbindungstermin: </a:t>
            </a:r>
          </a:p>
          <a:p>
            <a:pPr marL="452438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Verlängerung der Schutzfrist nach der Entbindung um die   </a:t>
            </a:r>
          </a:p>
          <a:p>
            <a:pPr marL="452438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     Verfrühung</a:t>
            </a:r>
          </a:p>
          <a:p>
            <a:pPr marL="452438" lvl="1" indent="-187325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Kein Verzicht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der Frau auf die Schutzfrist nach der Geburt möglich!</a:t>
            </a:r>
          </a:p>
          <a:p>
            <a:pPr marL="0" indent="0"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595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Mutterschutzfristen und Beschäftigungsverbote: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4"/>
            </a:pPr>
            <a:r>
              <a:rPr lang="de-DE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Voraussetzung zur Möglichkeit der Berechnung:</a:t>
            </a:r>
          </a:p>
          <a:p>
            <a:pPr marL="0" indent="0">
              <a:buNone/>
            </a:pPr>
            <a:endParaRPr lang="de-DE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5113" indent="-265113"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Mitteilung der Schwangerschaft durch die werdende Mutter ggü. AG</a:t>
            </a:r>
          </a:p>
          <a:p>
            <a:pPr marL="265113" indent="0"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Es existieren dazu keine Formvorschriften!</a:t>
            </a:r>
          </a:p>
          <a:p>
            <a:pPr marL="265113" indent="0">
              <a:buNone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Daher: Zur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Dokumentation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sollte der AG verlangen, dass ihm die Schwangere ein ärztl. Zeugnis oder ein Zeugnis der Hebamme, inkl. des voraussichtlichen Entbindungstermins, vorlegt.</a:t>
            </a:r>
          </a:p>
          <a:p>
            <a:pPr marL="265113" indent="-265113"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5113" indent="-265113">
              <a:buFont typeface="Wingdings" panose="05000000000000000000" pitchFamily="2" charset="2"/>
              <a:buChar char="Ø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Sodann: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Information der zuständigen Aufsichtsbehörde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(vgl. hierzu Internetseite des BMFMSJ) über die Schwangerschaft  der Arbeitnehmerin durch den AG; auf Verlangen Verpflichtung zu weiteren Angaben, z.B. auch Vorlage der </a:t>
            </a: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Gefährdungsbeurteilung!</a:t>
            </a:r>
          </a:p>
          <a:p>
            <a:pPr marL="265113" indent="0">
              <a:buNone/>
            </a:pPr>
            <a:r>
              <a:rPr lang="de-DE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Hinweis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: Dokumente zum Download auf den Internetseiten der zuständigen Aufsichtsbehörden</a:t>
            </a:r>
          </a:p>
          <a:p>
            <a:pPr marL="265113" indent="0"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43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Gefährdungsbeurteilung: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000" b="1" u="sng" dirty="0"/>
              <a:t>Anlassunabhängige (!) Gefährdungsbeurteilung</a:t>
            </a:r>
          </a:p>
          <a:p>
            <a:pPr marL="0" indent="0">
              <a:buNone/>
            </a:pPr>
            <a:r>
              <a:rPr lang="de-DE" sz="2000" dirty="0"/>
              <a:t>Verpflichtung des AG zur Beurteilung der jeweiligen Arbeitsplätze bzgl. der mit der Tätigkeit verbundenen Gefährdungen – </a:t>
            </a:r>
            <a:r>
              <a:rPr lang="de-DE" sz="2000" u="sng" dirty="0"/>
              <a:t>unabhängig</a:t>
            </a:r>
            <a:r>
              <a:rPr lang="de-DE" sz="2000" dirty="0"/>
              <a:t> (neu!) von einer konkreten Schwangerschaft (!) (§ 5 ArbSchG/§ 10 I MuSchG)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Hierbei muss auch geprüft werden, ob an dem Arbeitsplatz mögliche Gefährdungen für schwangere/stillende Frauen bestehen und ob diese durch geeignete Schutzmaßnahmen ausgeschlossen werden können.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b="1" dirty="0">
                <a:sym typeface="Symbol" panose="05050102010706020507" pitchFamily="18" charset="2"/>
              </a:rPr>
              <a:t>Frage: Was wäre, wenn dort eine schwangere oder stillende Frau arbeiten würde?</a:t>
            </a:r>
          </a:p>
          <a:p>
            <a:pPr marL="0" indent="0">
              <a:buNone/>
            </a:pPr>
            <a:r>
              <a:rPr lang="de-DE" sz="2000" u="sng" dirty="0"/>
              <a:t>Folge</a:t>
            </a:r>
            <a:r>
              <a:rPr lang="de-DE" sz="2000" dirty="0"/>
              <a:t>: Für jede Tätigkeit sind die Gefährdungen </a:t>
            </a:r>
            <a:r>
              <a:rPr lang="de-DE" sz="2000" u="sng" dirty="0"/>
              <a:t>nach Art, Ausmaß und Dauer</a:t>
            </a:r>
            <a:r>
              <a:rPr lang="de-DE" sz="2000" dirty="0"/>
              <a:t> zu beurteilen. </a:t>
            </a:r>
          </a:p>
          <a:p>
            <a:pPr marL="0" indent="0">
              <a:buNone/>
            </a:pPr>
            <a:r>
              <a:rPr lang="de-DE" sz="2000" b="1" u="sng" dirty="0">
                <a:sym typeface="Symbol" panose="05050102010706020507" pitchFamily="18" charset="2"/>
              </a:rPr>
              <a:t>Achtung</a:t>
            </a:r>
            <a:r>
              <a:rPr lang="de-DE" sz="2000" dirty="0">
                <a:sym typeface="Symbol" panose="05050102010706020507" pitchFamily="18" charset="2"/>
              </a:rPr>
              <a:t>: Es ist unerheblich, ob der Arbeitsplatz aktuell von einer Frau besetzt ist oder nicht oder überhaupt absehbar ist, ob Frauen dort arbeiten werden!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4412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Gefährdungsbeurteilung: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000" u="sng" dirty="0">
                <a:sym typeface="Symbol" panose="05050102010706020507" pitchFamily="18" charset="2"/>
              </a:rPr>
              <a:t>Durchführung</a:t>
            </a:r>
            <a:r>
              <a:rPr lang="de-DE" sz="2000" dirty="0">
                <a:sym typeface="Symbol" panose="05050102010706020507" pitchFamily="18" charset="2"/>
              </a:rPr>
              <a:t> und </a:t>
            </a:r>
            <a:r>
              <a:rPr lang="de-DE" sz="2000" u="sng" dirty="0">
                <a:sym typeface="Symbol" panose="05050102010706020507" pitchFamily="18" charset="2"/>
              </a:rPr>
              <a:t>Ergebnis</a:t>
            </a:r>
            <a:r>
              <a:rPr lang="de-DE" sz="2000" dirty="0">
                <a:sym typeface="Symbol" panose="05050102010706020507" pitchFamily="18" charset="2"/>
              </a:rPr>
              <a:t> dieser abstrakten Gefährdungsbeurteilung + der </a:t>
            </a:r>
            <a:r>
              <a:rPr lang="de-DE" sz="2000" u="sng" dirty="0">
                <a:sym typeface="Symbol" panose="05050102010706020507" pitchFamily="18" charset="2"/>
              </a:rPr>
              <a:t>Bedarf</a:t>
            </a:r>
            <a:r>
              <a:rPr lang="de-DE" sz="2000" dirty="0">
                <a:sym typeface="Symbol" panose="05050102010706020507" pitchFamily="18" charset="2"/>
              </a:rPr>
              <a:t> an erforderlichen Schutzmaßnahmen sind </a:t>
            </a:r>
            <a:r>
              <a:rPr lang="de-DE" sz="2000" u="sng" dirty="0">
                <a:sym typeface="Symbol" panose="05050102010706020507" pitchFamily="18" charset="2"/>
              </a:rPr>
              <a:t>zu dokumentieren</a:t>
            </a:r>
            <a:r>
              <a:rPr lang="de-DE" sz="2000" dirty="0">
                <a:sym typeface="Symbol" panose="05050102010706020507" pitchFamily="18" charset="2"/>
              </a:rPr>
              <a:t>! 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Das Ergebnis ist </a:t>
            </a:r>
            <a:r>
              <a:rPr lang="de-DE" sz="2000" u="sng" dirty="0">
                <a:sym typeface="Symbol" panose="05050102010706020507" pitchFamily="18" charset="2"/>
              </a:rPr>
              <a:t>allen</a:t>
            </a:r>
            <a:r>
              <a:rPr lang="de-DE" sz="2000" dirty="0">
                <a:sym typeface="Symbol" panose="05050102010706020507" pitchFamily="18" charset="2"/>
              </a:rPr>
              <a:t> Mitarbeitern (auch den männlichen) </a:t>
            </a:r>
            <a:r>
              <a:rPr lang="de-DE" sz="2000" u="sng" dirty="0">
                <a:sym typeface="Symbol" panose="05050102010706020507" pitchFamily="18" charset="2"/>
              </a:rPr>
              <a:t>mitzuteilen</a:t>
            </a:r>
            <a:r>
              <a:rPr lang="de-DE" sz="2000" dirty="0">
                <a:sym typeface="Symbol" panose="05050102010706020507" pitchFamily="18" charset="2"/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sym typeface="Symbol" panose="05050102010706020507" pitchFamily="18" charset="2"/>
              </a:rPr>
              <a:t>Verstoß gegen die Verpflichtung zur Erstellung einer abstrakten Gefähr-dungsbeurteilung stellt eine </a:t>
            </a:r>
            <a:r>
              <a:rPr lang="de-DE" sz="2000" u="sng" dirty="0">
                <a:sym typeface="Symbol" panose="05050102010706020507" pitchFamily="18" charset="2"/>
              </a:rPr>
              <a:t>Ordnungswidrigkeit</a:t>
            </a:r>
            <a:r>
              <a:rPr lang="de-DE" sz="2000" dirty="0">
                <a:sym typeface="Symbol" panose="05050102010706020507" pitchFamily="18" charset="2"/>
              </a:rPr>
              <a:t> dar (§ 32 II MuSchG – gilt erst ab dem 01.01.2019)! Geldbuße 5.000,- € bis 30.000,- € möglich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4795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AD289-E184-4ED6-8357-B010C787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3634"/>
            <a:ext cx="7920000" cy="424732"/>
          </a:xfrm>
          <a:effectLst/>
        </p:spPr>
        <p:txBody>
          <a:bodyPr>
            <a:spAutoFit/>
          </a:bodyPr>
          <a:lstStyle/>
          <a:p>
            <a:r>
              <a:rPr lang="de-DE" sz="2400" b="1" u="sng" dirty="0">
                <a:latin typeface="+mn-lt"/>
              </a:rPr>
              <a:t>Gefährdungsbeurteilung: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8633ED-D2F3-475A-8080-DF6B827AC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000"/>
            <a:ext cx="7920000" cy="46800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de-DE" sz="2000" b="1" u="sng" dirty="0">
                <a:sym typeface="Symbol" panose="05050102010706020507" pitchFamily="18" charset="2"/>
              </a:rPr>
              <a:t>Neu (!): Unverantwortbare Gefährdung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dirty="0">
                <a:sym typeface="Symbol" panose="05050102010706020507" pitchFamily="18" charset="2"/>
              </a:rPr>
              <a:t>Jeder einzelne Arbeitsplatz muss auf „</a:t>
            </a:r>
            <a:r>
              <a:rPr lang="de-DE" sz="2000" u="sng" dirty="0">
                <a:sym typeface="Symbol" panose="05050102010706020507" pitchFamily="18" charset="2"/>
              </a:rPr>
              <a:t>unverantwortbare“ Gefährdungen</a:t>
            </a:r>
            <a:r>
              <a:rPr lang="de-DE" sz="2000" dirty="0">
                <a:sym typeface="Symbol" panose="05050102010706020507" pitchFamily="18" charset="2"/>
              </a:rPr>
              <a:t> für schwangerer/stillende Frauen überprüft werden!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u="sng" dirty="0">
                <a:sym typeface="Symbol" panose="05050102010706020507" pitchFamily="18" charset="2"/>
              </a:rPr>
              <a:t>Bisherige Gefährdungsbeurteilung erfüllen ggf. diese Anforderungen nicht! Daher: Aktualisierungsbedarf!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000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2000" dirty="0"/>
              <a:t>Besonderes Augenmerk bei (vgl. Auflistung in § 11 MuSchG): </a:t>
            </a:r>
            <a:endParaRPr lang="de-DE" sz="2000" dirty="0">
              <a:sym typeface="Symbol" panose="05050102010706020507" pitchFamily="18" charset="2"/>
            </a:endParaRPr>
          </a:p>
          <a:p>
            <a:pPr marL="541338" indent="-276225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Umgang mit Gefahrstoffen,</a:t>
            </a:r>
          </a:p>
          <a:p>
            <a:pPr marL="541338" indent="-276225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physikalische Einwirkungen, z.B. Strahlungen,</a:t>
            </a:r>
          </a:p>
          <a:p>
            <a:pPr marL="541338" indent="-276225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körperlicher Belastung, z.B. Lasten von i.d.R. mehr als 5 kg Gewicht, Einsatz auf Beförderungsmitteln,</a:t>
            </a:r>
          </a:p>
          <a:p>
            <a:pPr marL="541338" indent="-276225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 Akkord-, Fließarbeit</a:t>
            </a:r>
          </a:p>
          <a:p>
            <a:pPr marL="0" indent="0">
              <a:buNone/>
            </a:pPr>
            <a:endParaRPr lang="de-DE" sz="2000" dirty="0">
              <a:sym typeface="Symbol" panose="05050102010706020507" pitchFamily="18" charset="2"/>
            </a:endParaRP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93AFD85-F6C7-4E53-B44E-36FD1C5A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sz="1050" dirty="0"/>
              <a:t>Rechtsanwältin Dr. Kirstin Maaß </a:t>
            </a:r>
          </a:p>
          <a:p>
            <a:pPr algn="l"/>
            <a:r>
              <a:rPr lang="de-DE" sz="1050" dirty="0"/>
              <a:t>Fachanwältin für Arbeitsrecht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EA13CF-F122-4110-8570-444CD711F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72" y="6032302"/>
            <a:ext cx="1638050" cy="648098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D72349-E5E0-4003-B7FF-C43AA0A5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Messe Personal Europe </a:t>
            </a:r>
          </a:p>
          <a:p>
            <a:r>
              <a:rPr lang="de-DE" dirty="0"/>
              <a:t>Köln 13.09.2018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CF7850E-2E98-489E-BF1C-BC07D571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31E5-C764-4BF6-8449-F1B1BE6F040F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378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1187</Words>
  <Application>Microsoft Office PowerPoint</Application>
  <PresentationFormat>Bildschirmpräsentation (4:3)</PresentationFormat>
  <Paragraphs>219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Office</vt:lpstr>
      <vt:lpstr>Bürokratie versus erfolgreiche Personalarbeit  –  Rechtliche Herausforderungen:  Dokumentationspflichten für die Personalabteilung nach dem Mutterschutzgesetz </vt:lpstr>
      <vt:lpstr>Ziele des Mutterschutzgesetzes (MuSchG):</vt:lpstr>
      <vt:lpstr>Mutterschutzfristen und Beschäftigungsverbote:</vt:lpstr>
      <vt:lpstr>Mutterschutzfristen und Beschäftigungsverbote:</vt:lpstr>
      <vt:lpstr>Mutterschutzfristen und Beschäftigungsverbote:</vt:lpstr>
      <vt:lpstr>Mutterschutzfristen und Beschäftigungsverbote:</vt:lpstr>
      <vt:lpstr>Gefährdungsbeurteilung:</vt:lpstr>
      <vt:lpstr>Gefährdungsbeurteilung:</vt:lpstr>
      <vt:lpstr>Gefährdungsbeurteilung:</vt:lpstr>
      <vt:lpstr>Gefährdungsbeurteilung:</vt:lpstr>
      <vt:lpstr>Gefährdungsbeurteilung:</vt:lpstr>
      <vt:lpstr>Folgen der Mutterschutzfristen/Beschäftigungsverbote:</vt:lpstr>
      <vt:lpstr>Folgen der Mutterschutzfristen/Beschäftigungsverbote:</vt:lpstr>
      <vt:lpstr>Arbeitszeitlicher Gesundheitsschutz nach MuSchG:</vt:lpstr>
      <vt:lpstr>Arbeitszeitlicher Gesundheitsschutz nach MSchG:</vt:lpstr>
      <vt:lpstr>VIELEN DANK  FÜR IHRE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Kirstin Maass</dc:creator>
  <cp:lastModifiedBy>Kirstin Maass</cp:lastModifiedBy>
  <cp:revision>119</cp:revision>
  <cp:lastPrinted>2018-09-10T13:22:51Z</cp:lastPrinted>
  <dcterms:created xsi:type="dcterms:W3CDTF">2018-08-22T15:23:07Z</dcterms:created>
  <dcterms:modified xsi:type="dcterms:W3CDTF">2018-09-12T07:36:44Z</dcterms:modified>
</cp:coreProperties>
</file>