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6"/>
  </p:notes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8" r:id="rId14"/>
    <p:sldId id="269" r:id="rId15"/>
    <p:sldId id="270" r:id="rId16"/>
    <p:sldId id="280" r:id="rId17"/>
    <p:sldId id="282" r:id="rId18"/>
    <p:sldId id="281" r:id="rId19"/>
    <p:sldId id="284" r:id="rId20"/>
    <p:sldId id="283" r:id="rId21"/>
    <p:sldId id="285" r:id="rId22"/>
    <p:sldId id="286" r:id="rId23"/>
    <p:sldId id="287" r:id="rId24"/>
    <p:sldId id="288" r:id="rId25"/>
    <p:sldId id="289" r:id="rId26"/>
    <p:sldId id="290" r:id="rId27"/>
    <p:sldId id="291" r:id="rId28"/>
    <p:sldId id="292" r:id="rId29"/>
    <p:sldId id="294" r:id="rId30"/>
    <p:sldId id="295" r:id="rId31"/>
    <p:sldId id="304" r:id="rId32"/>
    <p:sldId id="293" r:id="rId33"/>
    <p:sldId id="305" r:id="rId34"/>
    <p:sldId id="306" r:id="rId35"/>
    <p:sldId id="307" r:id="rId36"/>
    <p:sldId id="308" r:id="rId37"/>
    <p:sldId id="312" r:id="rId38"/>
    <p:sldId id="310" r:id="rId39"/>
    <p:sldId id="311" r:id="rId40"/>
    <p:sldId id="296" r:id="rId41"/>
    <p:sldId id="297" r:id="rId42"/>
    <p:sldId id="303" r:id="rId43"/>
    <p:sldId id="313" r:id="rId44"/>
    <p:sldId id="299" r:id="rId45"/>
    <p:sldId id="300" r:id="rId46"/>
    <p:sldId id="301" r:id="rId47"/>
    <p:sldId id="302" r:id="rId48"/>
    <p:sldId id="298" r:id="rId49"/>
    <p:sldId id="314" r:id="rId50"/>
    <p:sldId id="317" r:id="rId51"/>
    <p:sldId id="316" r:id="rId52"/>
    <p:sldId id="318" r:id="rId53"/>
    <p:sldId id="331" r:id="rId54"/>
    <p:sldId id="332" r:id="rId55"/>
    <p:sldId id="333" r:id="rId56"/>
    <p:sldId id="319" r:id="rId57"/>
    <p:sldId id="334" r:id="rId58"/>
    <p:sldId id="335" r:id="rId59"/>
    <p:sldId id="337" r:id="rId60"/>
    <p:sldId id="338" r:id="rId61"/>
    <p:sldId id="320" r:id="rId62"/>
    <p:sldId id="339" r:id="rId63"/>
    <p:sldId id="340" r:id="rId64"/>
    <p:sldId id="341" r:id="rId65"/>
    <p:sldId id="321" r:id="rId66"/>
    <p:sldId id="342" r:id="rId67"/>
    <p:sldId id="343" r:id="rId68"/>
    <p:sldId id="344" r:id="rId69"/>
    <p:sldId id="345" r:id="rId70"/>
    <p:sldId id="322" r:id="rId71"/>
    <p:sldId id="346" r:id="rId72"/>
    <p:sldId id="347" r:id="rId73"/>
    <p:sldId id="348" r:id="rId74"/>
    <p:sldId id="349" r:id="rId75"/>
    <p:sldId id="350" r:id="rId76"/>
    <p:sldId id="324" r:id="rId77"/>
    <p:sldId id="323" r:id="rId78"/>
    <p:sldId id="326" r:id="rId79"/>
    <p:sldId id="327" r:id="rId80"/>
    <p:sldId id="328" r:id="rId81"/>
    <p:sldId id="329" r:id="rId82"/>
    <p:sldId id="330" r:id="rId83"/>
    <p:sldId id="325" r:id="rId84"/>
    <p:sldId id="351" r:id="rId85"/>
    <p:sldId id="360" r:id="rId86"/>
    <p:sldId id="352" r:id="rId87"/>
    <p:sldId id="353" r:id="rId88"/>
    <p:sldId id="361" r:id="rId89"/>
    <p:sldId id="362" r:id="rId90"/>
    <p:sldId id="364" r:id="rId91"/>
    <p:sldId id="365" r:id="rId92"/>
    <p:sldId id="368" r:id="rId93"/>
    <p:sldId id="369" r:id="rId94"/>
    <p:sldId id="363" r:id="rId95"/>
    <p:sldId id="370" r:id="rId96"/>
    <p:sldId id="357" r:id="rId97"/>
    <p:sldId id="371" r:id="rId98"/>
    <p:sldId id="358" r:id="rId99"/>
    <p:sldId id="359" r:id="rId100"/>
    <p:sldId id="372" r:id="rId101"/>
    <p:sldId id="354" r:id="rId102"/>
    <p:sldId id="430" r:id="rId103"/>
    <p:sldId id="431" r:id="rId104"/>
    <p:sldId id="428" r:id="rId105"/>
    <p:sldId id="429" r:id="rId106"/>
    <p:sldId id="355" r:id="rId107"/>
    <p:sldId id="373" r:id="rId108"/>
    <p:sldId id="374" r:id="rId109"/>
    <p:sldId id="375" r:id="rId110"/>
    <p:sldId id="376" r:id="rId111"/>
    <p:sldId id="377" r:id="rId112"/>
    <p:sldId id="378" r:id="rId113"/>
    <p:sldId id="379" r:id="rId114"/>
    <p:sldId id="382" r:id="rId115"/>
    <p:sldId id="380" r:id="rId116"/>
    <p:sldId id="381" r:id="rId117"/>
    <p:sldId id="383" r:id="rId118"/>
    <p:sldId id="384" r:id="rId119"/>
    <p:sldId id="439" r:id="rId120"/>
    <p:sldId id="440" r:id="rId121"/>
    <p:sldId id="385" r:id="rId122"/>
    <p:sldId id="392" r:id="rId123"/>
    <p:sldId id="393" r:id="rId124"/>
    <p:sldId id="396" r:id="rId125"/>
    <p:sldId id="397" r:id="rId126"/>
    <p:sldId id="395" r:id="rId127"/>
    <p:sldId id="399" r:id="rId128"/>
    <p:sldId id="398" r:id="rId129"/>
    <p:sldId id="391" r:id="rId130"/>
    <p:sldId id="405" r:id="rId131"/>
    <p:sldId id="406" r:id="rId132"/>
    <p:sldId id="434" r:id="rId133"/>
    <p:sldId id="386" r:id="rId134"/>
    <p:sldId id="407" r:id="rId135"/>
    <p:sldId id="409" r:id="rId136"/>
    <p:sldId id="408" r:id="rId137"/>
    <p:sldId id="410" r:id="rId138"/>
    <p:sldId id="271" r:id="rId139"/>
    <p:sldId id="275" r:id="rId140"/>
    <p:sldId id="272" r:id="rId141"/>
    <p:sldId id="278" r:id="rId142"/>
    <p:sldId id="273" r:id="rId143"/>
    <p:sldId id="277" r:id="rId144"/>
    <p:sldId id="274" r:id="rId145"/>
    <p:sldId id="276" r:id="rId146"/>
    <p:sldId id="279" r:id="rId147"/>
    <p:sldId id="388" r:id="rId148"/>
    <p:sldId id="416" r:id="rId149"/>
    <p:sldId id="435" r:id="rId150"/>
    <p:sldId id="436" r:id="rId151"/>
    <p:sldId id="437" r:id="rId152"/>
    <p:sldId id="438" r:id="rId153"/>
    <p:sldId id="390" r:id="rId154"/>
    <p:sldId id="413" r:id="rId155"/>
    <p:sldId id="415" r:id="rId156"/>
    <p:sldId id="432" r:id="rId157"/>
    <p:sldId id="417" r:id="rId158"/>
    <p:sldId id="418" r:id="rId159"/>
    <p:sldId id="424" r:id="rId160"/>
    <p:sldId id="425" r:id="rId161"/>
    <p:sldId id="433" r:id="rId162"/>
    <p:sldId id="420" r:id="rId163"/>
    <p:sldId id="427" r:id="rId164"/>
    <p:sldId id="426" r:id="rId165"/>
    <p:sldId id="422" r:id="rId166"/>
    <p:sldId id="423" r:id="rId167"/>
    <p:sldId id="411" r:id="rId168"/>
    <p:sldId id="421" r:id="rId169"/>
    <p:sldId id="412" r:id="rId170"/>
    <p:sldId id="400" r:id="rId171"/>
    <p:sldId id="402" r:id="rId172"/>
    <p:sldId id="401" r:id="rId173"/>
    <p:sldId id="403" r:id="rId174"/>
    <p:sldId id="404" r:id="rId175"/>
  </p:sldIdLst>
  <p:sldSz cx="9144000" cy="6858000" type="screen4x3"/>
  <p:notesSz cx="6797675"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94624" autoAdjust="0"/>
  </p:normalViewPr>
  <p:slideViewPr>
    <p:cSldViewPr snapToGrid="0">
      <p:cViewPr varScale="1">
        <p:scale>
          <a:sx n="94" d="100"/>
          <a:sy n="94" d="100"/>
        </p:scale>
        <p:origin x="330" y="51"/>
      </p:cViewPr>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5" Type="http://schemas.openxmlformats.org/officeDocument/2006/relationships/slide" Target="slides/slide174.xml"/><Relationship Id="rId170" Type="http://schemas.openxmlformats.org/officeDocument/2006/relationships/slide" Target="slides/slide169.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notesMaster" Target="notesMasters/notesMaster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slide" Target="slides/slide163.xml"/><Relationship Id="rId169" Type="http://schemas.openxmlformats.org/officeDocument/2006/relationships/slide" Target="slides/slide168.xml"/><Relationship Id="rId177"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72" Type="http://schemas.openxmlformats.org/officeDocument/2006/relationships/slide" Target="slides/slide171.xml"/><Relationship Id="rId180" Type="http://schemas.openxmlformats.org/officeDocument/2006/relationships/tableStyles" Target="tableStyle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theme" Target="theme/theme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s>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F3FE16-B324-488F-890D-33C0E041882E}" type="doc">
      <dgm:prSet loTypeId="urn:microsoft.com/office/officeart/2008/layout/PictureStrips" loCatId="picture" qsTypeId="urn:microsoft.com/office/officeart/2005/8/quickstyle/simple1" qsCatId="simple" csTypeId="urn:microsoft.com/office/officeart/2005/8/colors/accent1_2" csCatId="accent1" phldr="1"/>
      <dgm:spPr/>
      <dgm:t>
        <a:bodyPr/>
        <a:lstStyle/>
        <a:p>
          <a:endParaRPr lang="de-DE"/>
        </a:p>
      </dgm:t>
    </dgm:pt>
    <dgm:pt modelId="{A9747EEE-D30D-44EC-8F12-7EAB0A48FF03}">
      <dgm:prSet phldrT="[Text]"/>
      <dgm:spPr/>
      <dgm:t>
        <a:bodyPr/>
        <a:lstStyle/>
        <a:p>
          <a:r>
            <a:rPr lang="de-DE" b="1" i="0" dirty="0">
              <a:latin typeface="Abadi" panose="020B0604020104020204" pitchFamily="34" charset="0"/>
            </a:rPr>
            <a:t>Angaben</a:t>
          </a:r>
          <a:r>
            <a:rPr lang="de-DE" i="0" dirty="0">
              <a:latin typeface="Abadi" panose="020B0604020104020204" pitchFamily="34" charset="0"/>
            </a:rPr>
            <a:t> des </a:t>
          </a:r>
          <a:r>
            <a:rPr lang="de-DE" b="1" i="0" dirty="0">
              <a:latin typeface="Abadi" panose="020B0604020104020204" pitchFamily="34" charset="0"/>
            </a:rPr>
            <a:t>Mandanten</a:t>
          </a:r>
          <a:r>
            <a:rPr lang="de-DE" i="0" dirty="0">
              <a:latin typeface="Abadi" panose="020B0604020104020204" pitchFamily="34" charset="0"/>
            </a:rPr>
            <a:t> über den </a:t>
          </a:r>
          <a:r>
            <a:rPr lang="de-DE" b="1" i="0" dirty="0">
              <a:latin typeface="Abadi" panose="020B0604020104020204" pitchFamily="34" charset="0"/>
            </a:rPr>
            <a:t>Zugang</a:t>
          </a:r>
          <a:r>
            <a:rPr lang="de-DE" i="0" dirty="0">
              <a:latin typeface="Abadi" panose="020B0604020104020204" pitchFamily="34" charset="0"/>
            </a:rPr>
            <a:t> einer </a:t>
          </a:r>
          <a:r>
            <a:rPr lang="de-DE" b="1" i="0" dirty="0">
              <a:latin typeface="Abadi" panose="020B0604020104020204" pitchFamily="34" charset="0"/>
            </a:rPr>
            <a:t>Kündigung</a:t>
          </a:r>
          <a:r>
            <a:rPr lang="de-DE" i="0" dirty="0">
              <a:latin typeface="Abadi" panose="020B0604020104020204" pitchFamily="34" charset="0"/>
            </a:rPr>
            <a:t> betreffen – nicht anders als Angaben über die Zustellung eines Urteils – eine sogenannte </a:t>
          </a:r>
          <a:r>
            <a:rPr lang="de-DE" b="1" i="0" dirty="0">
              <a:latin typeface="Abadi" panose="020B0604020104020204" pitchFamily="34" charset="0"/>
            </a:rPr>
            <a:t>Rechtstatsache</a:t>
          </a:r>
          <a:r>
            <a:rPr lang="de-DE" i="0" dirty="0">
              <a:latin typeface="Abadi" panose="020B0604020104020204" pitchFamily="34" charset="0"/>
            </a:rPr>
            <a:t>. Der im Gesetz verwendete Begriff des Zugangs wird rechtlich bestimmt.</a:t>
          </a:r>
        </a:p>
      </dgm:t>
    </dgm:pt>
    <dgm:pt modelId="{100330EB-6C06-4268-8E87-3F2E1DF7B5E4}" type="parTrans" cxnId="{D450838B-1EE5-4C6F-AA86-E911461BBA71}">
      <dgm:prSet/>
      <dgm:spPr/>
      <dgm:t>
        <a:bodyPr/>
        <a:lstStyle/>
        <a:p>
          <a:endParaRPr lang="de-DE"/>
        </a:p>
      </dgm:t>
    </dgm:pt>
    <dgm:pt modelId="{B9299E5B-6FC6-4885-8560-B33118EDCE3D}" type="sibTrans" cxnId="{D450838B-1EE5-4C6F-AA86-E911461BBA71}">
      <dgm:prSet/>
      <dgm:spPr/>
      <dgm:t>
        <a:bodyPr/>
        <a:lstStyle/>
        <a:p>
          <a:endParaRPr lang="de-DE"/>
        </a:p>
      </dgm:t>
    </dgm:pt>
    <dgm:pt modelId="{ABA546F5-95E1-48D0-B670-4A7F18AB8E75}">
      <dgm:prSet phldrT="[Text]"/>
      <dgm:spPr/>
      <dgm:t>
        <a:bodyPr/>
        <a:lstStyle/>
        <a:p>
          <a:r>
            <a:rPr lang="de-DE" i="0" dirty="0">
              <a:latin typeface="Abadi" panose="020B0604020104020204" pitchFamily="34" charset="0"/>
            </a:rPr>
            <a:t>Wenn ein </a:t>
          </a:r>
          <a:r>
            <a:rPr lang="de-DE" b="1" i="0" dirty="0">
              <a:latin typeface="Abadi" panose="020B0604020104020204" pitchFamily="34" charset="0"/>
            </a:rPr>
            <a:t>Kündigungsschreiben</a:t>
          </a:r>
          <a:r>
            <a:rPr lang="de-DE" i="0" dirty="0">
              <a:latin typeface="Abadi" panose="020B0604020104020204" pitchFamily="34" charset="0"/>
            </a:rPr>
            <a:t> mit einem </a:t>
          </a:r>
          <a:r>
            <a:rPr lang="de-DE" b="1" i="0" dirty="0">
              <a:latin typeface="Abadi" panose="020B0604020104020204" pitchFamily="34" charset="0"/>
            </a:rPr>
            <a:t>Datum</a:t>
          </a:r>
          <a:r>
            <a:rPr lang="de-DE" i="0" dirty="0">
              <a:latin typeface="Abadi" panose="020B0604020104020204" pitchFamily="34" charset="0"/>
            </a:rPr>
            <a:t> und mit der Aufschrift "</a:t>
          </a:r>
          <a:r>
            <a:rPr lang="de-DE" b="1" i="0" dirty="0">
              <a:latin typeface="Abadi" panose="020B0604020104020204" pitchFamily="34" charset="0"/>
            </a:rPr>
            <a:t>per Boten</a:t>
          </a:r>
          <a:r>
            <a:rPr lang="de-DE" i="0" dirty="0">
              <a:latin typeface="Abadi" panose="020B0604020104020204" pitchFamily="34" charset="0"/>
            </a:rPr>
            <a:t>" versehen ist, darf der Rechtsanwalt die Mitteilung des Mandanten, das Kündigungsschreiben sei am Folgetag, also am Tag nach dem Datum des Schreibens, zugestellt worden, nicht ohne weiteres seinem Vorgehen zugrunde legen. Denn es kommt in Betracht, dass das Schreiben bereits am Tag des </a:t>
          </a:r>
          <a:r>
            <a:rPr lang="de-DE" b="1" i="0" dirty="0">
              <a:latin typeface="Abadi" panose="020B0604020104020204" pitchFamily="34" charset="0"/>
            </a:rPr>
            <a:t>Datums des Schreibens</a:t>
          </a:r>
          <a:r>
            <a:rPr lang="de-DE" i="0" dirty="0">
              <a:latin typeface="Abadi" panose="020B0604020104020204" pitchFamily="34" charset="0"/>
            </a:rPr>
            <a:t> durch einen Boten zu einer Tageszeit in den Briefkasten des Mandanten eingeworfen wurde, als mit einer Entnahme noch am selben Tag gerechnet werden konnte.</a:t>
          </a:r>
        </a:p>
      </dgm:t>
    </dgm:pt>
    <dgm:pt modelId="{05DD703E-6A43-42C9-B8B3-5A4391932AEE}" type="parTrans" cxnId="{64C37CCF-7971-4014-9ED5-8C521B864916}">
      <dgm:prSet/>
      <dgm:spPr/>
      <dgm:t>
        <a:bodyPr/>
        <a:lstStyle/>
        <a:p>
          <a:endParaRPr lang="de-DE"/>
        </a:p>
      </dgm:t>
    </dgm:pt>
    <dgm:pt modelId="{9C22E5A9-F181-403E-9F8B-E12DEA0329DF}" type="sibTrans" cxnId="{64C37CCF-7971-4014-9ED5-8C521B864916}">
      <dgm:prSet/>
      <dgm:spPr/>
      <dgm:t>
        <a:bodyPr/>
        <a:lstStyle/>
        <a:p>
          <a:endParaRPr lang="de-DE"/>
        </a:p>
      </dgm:t>
    </dgm:pt>
    <dgm:pt modelId="{500BA9E4-AEA1-4DD5-9C64-F402942D0F22}">
      <dgm:prSet phldrT="[Text]"/>
      <dgm:spPr/>
      <dgm:t>
        <a:bodyPr/>
        <a:lstStyle/>
        <a:p>
          <a:r>
            <a:rPr lang="de-DE" i="0" dirty="0">
              <a:latin typeface="Abadi" panose="020B0604020104020204" pitchFamily="34" charset="0"/>
            </a:rPr>
            <a:t>Der Rechtsanwalt handelt pflichtwidrig, wenn er sich in einem solchen Fall nicht durch </a:t>
          </a:r>
          <a:r>
            <a:rPr lang="de-DE" b="1" i="0" dirty="0">
              <a:latin typeface="Abadi" panose="020B0604020104020204" pitchFamily="34" charset="0"/>
            </a:rPr>
            <a:t>Nachfragen</a:t>
          </a:r>
          <a:r>
            <a:rPr lang="de-DE" i="0" dirty="0">
              <a:latin typeface="Abadi" panose="020B0604020104020204" pitchFamily="34" charset="0"/>
            </a:rPr>
            <a:t> </a:t>
          </a:r>
          <a:r>
            <a:rPr lang="de-DE" b="1" i="0" dirty="0">
              <a:latin typeface="Abadi" panose="020B0604020104020204" pitchFamily="34" charset="0"/>
            </a:rPr>
            <a:t>beim Mandanten </a:t>
          </a:r>
          <a:r>
            <a:rPr lang="de-DE" i="0" dirty="0">
              <a:latin typeface="Abadi" panose="020B0604020104020204" pitchFamily="34" charset="0"/>
            </a:rPr>
            <a:t>selbst Klarheit verschafft, ob das Kündigungsschreiben nicht bereits am Tag seines Datums zugegangen sein konnte, sondern die Angaben des Mandanten der Berechnung der Frist für die Kündigungsschutzklage ungeprüft zugrunde legt.</a:t>
          </a:r>
        </a:p>
      </dgm:t>
    </dgm:pt>
    <dgm:pt modelId="{A6BF0A1F-C996-4B60-95A0-1DFB546F0BE4}" type="parTrans" cxnId="{1FC34497-6976-4CDA-AB62-E4C4F43BFA49}">
      <dgm:prSet/>
      <dgm:spPr/>
      <dgm:t>
        <a:bodyPr/>
        <a:lstStyle/>
        <a:p>
          <a:endParaRPr lang="de-DE"/>
        </a:p>
      </dgm:t>
    </dgm:pt>
    <dgm:pt modelId="{32C6B901-EC68-469E-8057-813CD58935C1}" type="sibTrans" cxnId="{1FC34497-6976-4CDA-AB62-E4C4F43BFA49}">
      <dgm:prSet/>
      <dgm:spPr/>
      <dgm:t>
        <a:bodyPr/>
        <a:lstStyle/>
        <a:p>
          <a:endParaRPr lang="de-DE"/>
        </a:p>
      </dgm:t>
    </dgm:pt>
    <dgm:pt modelId="{7752B1B4-078E-4FC2-AD2C-78D3906FC022}" type="pres">
      <dgm:prSet presAssocID="{F9F3FE16-B324-488F-890D-33C0E041882E}" presName="Name0" presStyleCnt="0">
        <dgm:presLayoutVars>
          <dgm:dir/>
          <dgm:resizeHandles val="exact"/>
        </dgm:presLayoutVars>
      </dgm:prSet>
      <dgm:spPr/>
    </dgm:pt>
    <dgm:pt modelId="{DA932AA6-B3BC-4803-B78D-BDFF92E52E1A}" type="pres">
      <dgm:prSet presAssocID="{A9747EEE-D30D-44EC-8F12-7EAB0A48FF03}" presName="composite" presStyleCnt="0"/>
      <dgm:spPr/>
    </dgm:pt>
    <dgm:pt modelId="{868EF3A2-D7F5-456A-8F61-A0B712A5D279}" type="pres">
      <dgm:prSet presAssocID="{A9747EEE-D30D-44EC-8F12-7EAB0A48FF03}" presName="rect1" presStyleLbl="trAlignAcc1" presStyleIdx="0" presStyleCnt="3">
        <dgm:presLayoutVars>
          <dgm:bulletEnabled val="1"/>
        </dgm:presLayoutVars>
      </dgm:prSet>
      <dgm:spPr/>
    </dgm:pt>
    <dgm:pt modelId="{3876D21A-69FB-408A-AF3D-7DE5679BC01D}" type="pres">
      <dgm:prSet presAssocID="{A9747EEE-D30D-44EC-8F12-7EAB0A48FF03}" presName="rect2" presStyleLbl="fgImgPlac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l="-25000" r="-25000"/>
          </a:stretch>
        </a:blipFill>
      </dgm:spPr>
      <dgm:extLst>
        <a:ext uri="{E40237B7-FDA0-4F09-8148-C483321AD2D9}">
          <dgm14:cNvPr xmlns:dgm14="http://schemas.microsoft.com/office/drawing/2010/diagram" id="0" name="" descr="Büroklammer"/>
        </a:ext>
      </dgm:extLst>
    </dgm:pt>
    <dgm:pt modelId="{6CE88740-5C7C-4B75-9D22-EF358633FF0E}" type="pres">
      <dgm:prSet presAssocID="{B9299E5B-6FC6-4885-8560-B33118EDCE3D}" presName="sibTrans" presStyleCnt="0"/>
      <dgm:spPr/>
    </dgm:pt>
    <dgm:pt modelId="{4CAE2EDB-5588-4689-9CAB-A84D675B3D89}" type="pres">
      <dgm:prSet presAssocID="{ABA546F5-95E1-48D0-B670-4A7F18AB8E75}" presName="composite" presStyleCnt="0"/>
      <dgm:spPr/>
    </dgm:pt>
    <dgm:pt modelId="{DFF09292-8B97-4C75-8678-DF3C0563E64F}" type="pres">
      <dgm:prSet presAssocID="{ABA546F5-95E1-48D0-B670-4A7F18AB8E75}" presName="rect1" presStyleLbl="trAlignAcc1" presStyleIdx="1" presStyleCnt="3" custScaleX="91970" custScaleY="217819" custLinFactNeighborX="8077" custLinFactNeighborY="-2371">
        <dgm:presLayoutVars>
          <dgm:bulletEnabled val="1"/>
        </dgm:presLayoutVars>
      </dgm:prSet>
      <dgm:spPr/>
    </dgm:pt>
    <dgm:pt modelId="{BE663F7C-C090-4468-A087-523C122AC949}" type="pres">
      <dgm:prSet presAssocID="{ABA546F5-95E1-48D0-B670-4A7F18AB8E75}" presName="rect2" presStyleLbl="fgImgPlac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l="-25000" r="-25000"/>
          </a:stretch>
        </a:blipFill>
      </dgm:spPr>
      <dgm:extLst>
        <a:ext uri="{E40237B7-FDA0-4F09-8148-C483321AD2D9}">
          <dgm14:cNvPr xmlns:dgm14="http://schemas.microsoft.com/office/drawing/2010/diagram" id="0" name="" descr="Gehirn im Kopf"/>
        </a:ext>
      </dgm:extLst>
    </dgm:pt>
    <dgm:pt modelId="{FDC6262A-1A51-4AF6-9546-7140D4416880}" type="pres">
      <dgm:prSet presAssocID="{9C22E5A9-F181-403E-9F8B-E12DEA0329DF}" presName="sibTrans" presStyleCnt="0"/>
      <dgm:spPr/>
    </dgm:pt>
    <dgm:pt modelId="{D3EF6E8F-FE3D-42E5-81D0-E92579CB0AE0}" type="pres">
      <dgm:prSet presAssocID="{500BA9E4-AEA1-4DD5-9C64-F402942D0F22}" presName="composite" presStyleCnt="0"/>
      <dgm:spPr/>
    </dgm:pt>
    <dgm:pt modelId="{A1C4330F-0E71-47B4-BD29-01480A03D7CB}" type="pres">
      <dgm:prSet presAssocID="{500BA9E4-AEA1-4DD5-9C64-F402942D0F22}" presName="rect1" presStyleLbl="trAlignAcc1" presStyleIdx="2" presStyleCnt="3" custScaleY="138986" custLinFactNeighborX="-274" custLinFactNeighborY="-14885">
        <dgm:presLayoutVars>
          <dgm:bulletEnabled val="1"/>
        </dgm:presLayoutVars>
      </dgm:prSet>
      <dgm:spPr/>
    </dgm:pt>
    <dgm:pt modelId="{B1446C59-3726-491E-AD44-CD3225A78BF3}" type="pres">
      <dgm:prSet presAssocID="{500BA9E4-AEA1-4DD5-9C64-F402942D0F22}" presName="rect2" presStyleLbl="fgImgPlac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l="-25000" r="-25000"/>
          </a:stretch>
        </a:blipFill>
      </dgm:spPr>
      <dgm:extLst>
        <a:ext uri="{E40237B7-FDA0-4F09-8148-C483321AD2D9}">
          <dgm14:cNvPr xmlns:dgm14="http://schemas.microsoft.com/office/drawing/2010/diagram" id="0" name="" descr="Glühlampe"/>
        </a:ext>
      </dgm:extLst>
    </dgm:pt>
  </dgm:ptLst>
  <dgm:cxnLst>
    <dgm:cxn modelId="{1ABED839-5F3E-4991-BDE0-56F24AF00F58}" type="presOf" srcId="{A9747EEE-D30D-44EC-8F12-7EAB0A48FF03}" destId="{868EF3A2-D7F5-456A-8F61-A0B712A5D279}" srcOrd="0" destOrd="0" presId="urn:microsoft.com/office/officeart/2008/layout/PictureStrips"/>
    <dgm:cxn modelId="{D8F8C23F-F184-44CB-8B43-FA29B57CE7C9}" type="presOf" srcId="{500BA9E4-AEA1-4DD5-9C64-F402942D0F22}" destId="{A1C4330F-0E71-47B4-BD29-01480A03D7CB}" srcOrd="0" destOrd="0" presId="urn:microsoft.com/office/officeart/2008/layout/PictureStrips"/>
    <dgm:cxn modelId="{D450838B-1EE5-4C6F-AA86-E911461BBA71}" srcId="{F9F3FE16-B324-488F-890D-33C0E041882E}" destId="{A9747EEE-D30D-44EC-8F12-7EAB0A48FF03}" srcOrd="0" destOrd="0" parTransId="{100330EB-6C06-4268-8E87-3F2E1DF7B5E4}" sibTransId="{B9299E5B-6FC6-4885-8560-B33118EDCE3D}"/>
    <dgm:cxn modelId="{1FC34497-6976-4CDA-AB62-E4C4F43BFA49}" srcId="{F9F3FE16-B324-488F-890D-33C0E041882E}" destId="{500BA9E4-AEA1-4DD5-9C64-F402942D0F22}" srcOrd="2" destOrd="0" parTransId="{A6BF0A1F-C996-4B60-95A0-1DFB546F0BE4}" sibTransId="{32C6B901-EC68-469E-8057-813CD58935C1}"/>
    <dgm:cxn modelId="{675412B0-5F36-465D-B30B-5C424668CB90}" type="presOf" srcId="{ABA546F5-95E1-48D0-B670-4A7F18AB8E75}" destId="{DFF09292-8B97-4C75-8678-DF3C0563E64F}" srcOrd="0" destOrd="0" presId="urn:microsoft.com/office/officeart/2008/layout/PictureStrips"/>
    <dgm:cxn modelId="{64C37CCF-7971-4014-9ED5-8C521B864916}" srcId="{F9F3FE16-B324-488F-890D-33C0E041882E}" destId="{ABA546F5-95E1-48D0-B670-4A7F18AB8E75}" srcOrd="1" destOrd="0" parTransId="{05DD703E-6A43-42C9-B8B3-5A4391932AEE}" sibTransId="{9C22E5A9-F181-403E-9F8B-E12DEA0329DF}"/>
    <dgm:cxn modelId="{683ECBF3-3B23-4E0D-889D-7E05C8764CBF}" type="presOf" srcId="{F9F3FE16-B324-488F-890D-33C0E041882E}" destId="{7752B1B4-078E-4FC2-AD2C-78D3906FC022}" srcOrd="0" destOrd="0" presId="urn:microsoft.com/office/officeart/2008/layout/PictureStrips"/>
    <dgm:cxn modelId="{1EEE74DB-81FF-4F43-AABC-DCFFC50563F9}" type="presParOf" srcId="{7752B1B4-078E-4FC2-AD2C-78D3906FC022}" destId="{DA932AA6-B3BC-4803-B78D-BDFF92E52E1A}" srcOrd="0" destOrd="0" presId="urn:microsoft.com/office/officeart/2008/layout/PictureStrips"/>
    <dgm:cxn modelId="{6414B9F2-3BEC-4318-B43F-6B8C97F61AB8}" type="presParOf" srcId="{DA932AA6-B3BC-4803-B78D-BDFF92E52E1A}" destId="{868EF3A2-D7F5-456A-8F61-A0B712A5D279}" srcOrd="0" destOrd="0" presId="urn:microsoft.com/office/officeart/2008/layout/PictureStrips"/>
    <dgm:cxn modelId="{4DBBE630-C9EF-400D-ABD9-BAA34DD89968}" type="presParOf" srcId="{DA932AA6-B3BC-4803-B78D-BDFF92E52E1A}" destId="{3876D21A-69FB-408A-AF3D-7DE5679BC01D}" srcOrd="1" destOrd="0" presId="urn:microsoft.com/office/officeart/2008/layout/PictureStrips"/>
    <dgm:cxn modelId="{D2F3AF29-4E61-40C5-AD84-DC27BB9862BD}" type="presParOf" srcId="{7752B1B4-078E-4FC2-AD2C-78D3906FC022}" destId="{6CE88740-5C7C-4B75-9D22-EF358633FF0E}" srcOrd="1" destOrd="0" presId="urn:microsoft.com/office/officeart/2008/layout/PictureStrips"/>
    <dgm:cxn modelId="{0A97BD3D-36A4-45EE-AAD1-D721B0D25A98}" type="presParOf" srcId="{7752B1B4-078E-4FC2-AD2C-78D3906FC022}" destId="{4CAE2EDB-5588-4689-9CAB-A84D675B3D89}" srcOrd="2" destOrd="0" presId="urn:microsoft.com/office/officeart/2008/layout/PictureStrips"/>
    <dgm:cxn modelId="{445086D0-A240-416F-BB27-B7D304F07485}" type="presParOf" srcId="{4CAE2EDB-5588-4689-9CAB-A84D675B3D89}" destId="{DFF09292-8B97-4C75-8678-DF3C0563E64F}" srcOrd="0" destOrd="0" presId="urn:microsoft.com/office/officeart/2008/layout/PictureStrips"/>
    <dgm:cxn modelId="{6D98A355-044B-4953-9A66-90331E809F8A}" type="presParOf" srcId="{4CAE2EDB-5588-4689-9CAB-A84D675B3D89}" destId="{BE663F7C-C090-4468-A087-523C122AC949}" srcOrd="1" destOrd="0" presId="urn:microsoft.com/office/officeart/2008/layout/PictureStrips"/>
    <dgm:cxn modelId="{2BFA0918-08D8-4357-B77C-2C84BBFB6DE4}" type="presParOf" srcId="{7752B1B4-078E-4FC2-AD2C-78D3906FC022}" destId="{FDC6262A-1A51-4AF6-9546-7140D4416880}" srcOrd="3" destOrd="0" presId="urn:microsoft.com/office/officeart/2008/layout/PictureStrips"/>
    <dgm:cxn modelId="{BC0E0FF8-788D-4ED4-A53A-92B0CF7BD5B7}" type="presParOf" srcId="{7752B1B4-078E-4FC2-AD2C-78D3906FC022}" destId="{D3EF6E8F-FE3D-42E5-81D0-E92579CB0AE0}" srcOrd="4" destOrd="0" presId="urn:microsoft.com/office/officeart/2008/layout/PictureStrips"/>
    <dgm:cxn modelId="{483A642A-F7B8-4DD1-8467-466C85DA1862}" type="presParOf" srcId="{D3EF6E8F-FE3D-42E5-81D0-E92579CB0AE0}" destId="{A1C4330F-0E71-47B4-BD29-01480A03D7CB}" srcOrd="0" destOrd="0" presId="urn:microsoft.com/office/officeart/2008/layout/PictureStrips"/>
    <dgm:cxn modelId="{DF65B684-9A09-451E-8D5B-0EC54F8BB11E}" type="presParOf" srcId="{D3EF6E8F-FE3D-42E5-81D0-E92579CB0AE0}" destId="{B1446C59-3726-491E-AD44-CD3225A78BF3}" srcOrd="1" destOrd="0" presId="urn:microsoft.com/office/officeart/2008/layout/PictureStrip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8EF3A2-D7F5-456A-8F61-A0B712A5D279}">
      <dsp:nvSpPr>
        <dsp:cNvPr id="0" name=""/>
        <dsp:cNvSpPr/>
      </dsp:nvSpPr>
      <dsp:spPr>
        <a:xfrm>
          <a:off x="379753" y="764773"/>
          <a:ext cx="3537924" cy="1105601"/>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748861" tIns="41910" rIns="41910" bIns="41910" numCol="1" spcCol="1270" anchor="ctr" anchorCtr="0">
          <a:noAutofit/>
        </a:bodyPr>
        <a:lstStyle/>
        <a:p>
          <a:pPr marL="0" lvl="0" indent="0" algn="l" defTabSz="488950">
            <a:lnSpc>
              <a:spcPct val="90000"/>
            </a:lnSpc>
            <a:spcBef>
              <a:spcPct val="0"/>
            </a:spcBef>
            <a:spcAft>
              <a:spcPct val="35000"/>
            </a:spcAft>
            <a:buNone/>
          </a:pPr>
          <a:r>
            <a:rPr lang="de-DE" sz="1100" b="1" i="0" kern="1200" dirty="0">
              <a:latin typeface="Abadi" panose="020B0604020104020204" pitchFamily="34" charset="0"/>
            </a:rPr>
            <a:t>Angaben</a:t>
          </a:r>
          <a:r>
            <a:rPr lang="de-DE" sz="1100" i="0" kern="1200" dirty="0">
              <a:latin typeface="Abadi" panose="020B0604020104020204" pitchFamily="34" charset="0"/>
            </a:rPr>
            <a:t> des </a:t>
          </a:r>
          <a:r>
            <a:rPr lang="de-DE" sz="1100" b="1" i="0" kern="1200" dirty="0">
              <a:latin typeface="Abadi" panose="020B0604020104020204" pitchFamily="34" charset="0"/>
            </a:rPr>
            <a:t>Mandanten</a:t>
          </a:r>
          <a:r>
            <a:rPr lang="de-DE" sz="1100" i="0" kern="1200" dirty="0">
              <a:latin typeface="Abadi" panose="020B0604020104020204" pitchFamily="34" charset="0"/>
            </a:rPr>
            <a:t> über den </a:t>
          </a:r>
          <a:r>
            <a:rPr lang="de-DE" sz="1100" b="1" i="0" kern="1200" dirty="0">
              <a:latin typeface="Abadi" panose="020B0604020104020204" pitchFamily="34" charset="0"/>
            </a:rPr>
            <a:t>Zugang</a:t>
          </a:r>
          <a:r>
            <a:rPr lang="de-DE" sz="1100" i="0" kern="1200" dirty="0">
              <a:latin typeface="Abadi" panose="020B0604020104020204" pitchFamily="34" charset="0"/>
            </a:rPr>
            <a:t> einer </a:t>
          </a:r>
          <a:r>
            <a:rPr lang="de-DE" sz="1100" b="1" i="0" kern="1200" dirty="0">
              <a:latin typeface="Abadi" panose="020B0604020104020204" pitchFamily="34" charset="0"/>
            </a:rPr>
            <a:t>Kündigung</a:t>
          </a:r>
          <a:r>
            <a:rPr lang="de-DE" sz="1100" i="0" kern="1200" dirty="0">
              <a:latin typeface="Abadi" panose="020B0604020104020204" pitchFamily="34" charset="0"/>
            </a:rPr>
            <a:t> betreffen – nicht anders als Angaben über die Zustellung eines Urteils – eine sogenannte </a:t>
          </a:r>
          <a:r>
            <a:rPr lang="de-DE" sz="1100" b="1" i="0" kern="1200" dirty="0">
              <a:latin typeface="Abadi" panose="020B0604020104020204" pitchFamily="34" charset="0"/>
            </a:rPr>
            <a:t>Rechtstatsache</a:t>
          </a:r>
          <a:r>
            <a:rPr lang="de-DE" sz="1100" i="0" kern="1200" dirty="0">
              <a:latin typeface="Abadi" panose="020B0604020104020204" pitchFamily="34" charset="0"/>
            </a:rPr>
            <a:t>. Der im Gesetz verwendete Begriff des Zugangs wird rechtlich bestimmt.</a:t>
          </a:r>
        </a:p>
      </dsp:txBody>
      <dsp:txXfrm>
        <a:off x="379753" y="764773"/>
        <a:ext cx="3537924" cy="1105601"/>
      </dsp:txXfrm>
    </dsp:sp>
    <dsp:sp modelId="{3876D21A-69FB-408A-AF3D-7DE5679BC01D}">
      <dsp:nvSpPr>
        <dsp:cNvPr id="0" name=""/>
        <dsp:cNvSpPr/>
      </dsp:nvSpPr>
      <dsp:spPr>
        <a:xfrm>
          <a:off x="232340" y="605075"/>
          <a:ext cx="773920" cy="116088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l="-25000" r="-25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FF09292-8B97-4C75-8678-DF3C0563E64F}">
      <dsp:nvSpPr>
        <dsp:cNvPr id="0" name=""/>
        <dsp:cNvSpPr/>
      </dsp:nvSpPr>
      <dsp:spPr>
        <a:xfrm>
          <a:off x="4632870" y="7406"/>
          <a:ext cx="3253829" cy="2408209"/>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748861" tIns="41910" rIns="41910" bIns="41910" numCol="1" spcCol="1270" anchor="ctr" anchorCtr="0">
          <a:noAutofit/>
        </a:bodyPr>
        <a:lstStyle/>
        <a:p>
          <a:pPr marL="0" lvl="0" indent="0" algn="l" defTabSz="488950">
            <a:lnSpc>
              <a:spcPct val="90000"/>
            </a:lnSpc>
            <a:spcBef>
              <a:spcPct val="0"/>
            </a:spcBef>
            <a:spcAft>
              <a:spcPct val="35000"/>
            </a:spcAft>
            <a:buNone/>
          </a:pPr>
          <a:r>
            <a:rPr lang="de-DE" sz="1100" i="0" kern="1200" dirty="0">
              <a:latin typeface="Abadi" panose="020B0604020104020204" pitchFamily="34" charset="0"/>
            </a:rPr>
            <a:t>Wenn ein </a:t>
          </a:r>
          <a:r>
            <a:rPr lang="de-DE" sz="1100" b="1" i="0" kern="1200" dirty="0">
              <a:latin typeface="Abadi" panose="020B0604020104020204" pitchFamily="34" charset="0"/>
            </a:rPr>
            <a:t>Kündigungsschreiben</a:t>
          </a:r>
          <a:r>
            <a:rPr lang="de-DE" sz="1100" i="0" kern="1200" dirty="0">
              <a:latin typeface="Abadi" panose="020B0604020104020204" pitchFamily="34" charset="0"/>
            </a:rPr>
            <a:t> mit einem </a:t>
          </a:r>
          <a:r>
            <a:rPr lang="de-DE" sz="1100" b="1" i="0" kern="1200" dirty="0">
              <a:latin typeface="Abadi" panose="020B0604020104020204" pitchFamily="34" charset="0"/>
            </a:rPr>
            <a:t>Datum</a:t>
          </a:r>
          <a:r>
            <a:rPr lang="de-DE" sz="1100" i="0" kern="1200" dirty="0">
              <a:latin typeface="Abadi" panose="020B0604020104020204" pitchFamily="34" charset="0"/>
            </a:rPr>
            <a:t> und mit der Aufschrift "</a:t>
          </a:r>
          <a:r>
            <a:rPr lang="de-DE" sz="1100" b="1" i="0" kern="1200" dirty="0">
              <a:latin typeface="Abadi" panose="020B0604020104020204" pitchFamily="34" charset="0"/>
            </a:rPr>
            <a:t>per Boten</a:t>
          </a:r>
          <a:r>
            <a:rPr lang="de-DE" sz="1100" i="0" kern="1200" dirty="0">
              <a:latin typeface="Abadi" panose="020B0604020104020204" pitchFamily="34" charset="0"/>
            </a:rPr>
            <a:t>" versehen ist, darf der Rechtsanwalt die Mitteilung des Mandanten, das Kündigungsschreiben sei am Folgetag, also am Tag nach dem Datum des Schreibens, zugestellt worden, nicht ohne weiteres seinem Vorgehen zugrunde legen. Denn es kommt in Betracht, dass das Schreiben bereits am Tag des </a:t>
          </a:r>
          <a:r>
            <a:rPr lang="de-DE" sz="1100" b="1" i="0" kern="1200" dirty="0">
              <a:latin typeface="Abadi" panose="020B0604020104020204" pitchFamily="34" charset="0"/>
            </a:rPr>
            <a:t>Datums des Schreibens</a:t>
          </a:r>
          <a:r>
            <a:rPr lang="de-DE" sz="1100" i="0" kern="1200" dirty="0">
              <a:latin typeface="Abadi" panose="020B0604020104020204" pitchFamily="34" charset="0"/>
            </a:rPr>
            <a:t> durch einen Boten zu einer Tageszeit in den Briefkasten des Mandanten eingeworfen wurde, als mit einer Entnahme noch am selben Tag gerechnet werden konnte.</a:t>
          </a:r>
        </a:p>
      </dsp:txBody>
      <dsp:txXfrm>
        <a:off x="4632870" y="7406"/>
        <a:ext cx="3253829" cy="2408209"/>
      </dsp:txXfrm>
    </dsp:sp>
    <dsp:sp modelId="{BE663F7C-C090-4468-A087-523C122AC949}">
      <dsp:nvSpPr>
        <dsp:cNvPr id="0" name=""/>
        <dsp:cNvSpPr/>
      </dsp:nvSpPr>
      <dsp:spPr>
        <a:xfrm>
          <a:off x="4111069" y="525226"/>
          <a:ext cx="773920" cy="116088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l="-25000" r="-25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1C4330F-0E71-47B4-BD29-01480A03D7CB}">
      <dsp:nvSpPr>
        <dsp:cNvPr id="0" name=""/>
        <dsp:cNvSpPr/>
      </dsp:nvSpPr>
      <dsp:spPr>
        <a:xfrm>
          <a:off x="2238400" y="2403791"/>
          <a:ext cx="3537924" cy="1536631"/>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748861" tIns="41910" rIns="41910" bIns="41910" numCol="1" spcCol="1270" anchor="ctr" anchorCtr="0">
          <a:noAutofit/>
        </a:bodyPr>
        <a:lstStyle/>
        <a:p>
          <a:pPr marL="0" lvl="0" indent="0" algn="l" defTabSz="488950">
            <a:lnSpc>
              <a:spcPct val="90000"/>
            </a:lnSpc>
            <a:spcBef>
              <a:spcPct val="0"/>
            </a:spcBef>
            <a:spcAft>
              <a:spcPct val="35000"/>
            </a:spcAft>
            <a:buNone/>
          </a:pPr>
          <a:r>
            <a:rPr lang="de-DE" sz="1100" i="0" kern="1200" dirty="0">
              <a:latin typeface="Abadi" panose="020B0604020104020204" pitchFamily="34" charset="0"/>
            </a:rPr>
            <a:t>Der Rechtsanwalt handelt pflichtwidrig, wenn er sich in einem solchen Fall nicht durch </a:t>
          </a:r>
          <a:r>
            <a:rPr lang="de-DE" sz="1100" b="1" i="0" kern="1200" dirty="0">
              <a:latin typeface="Abadi" panose="020B0604020104020204" pitchFamily="34" charset="0"/>
            </a:rPr>
            <a:t>Nachfragen</a:t>
          </a:r>
          <a:r>
            <a:rPr lang="de-DE" sz="1100" i="0" kern="1200" dirty="0">
              <a:latin typeface="Abadi" panose="020B0604020104020204" pitchFamily="34" charset="0"/>
            </a:rPr>
            <a:t> </a:t>
          </a:r>
          <a:r>
            <a:rPr lang="de-DE" sz="1100" b="1" i="0" kern="1200" dirty="0">
              <a:latin typeface="Abadi" panose="020B0604020104020204" pitchFamily="34" charset="0"/>
            </a:rPr>
            <a:t>beim Mandanten </a:t>
          </a:r>
          <a:r>
            <a:rPr lang="de-DE" sz="1100" i="0" kern="1200" dirty="0">
              <a:latin typeface="Abadi" panose="020B0604020104020204" pitchFamily="34" charset="0"/>
            </a:rPr>
            <a:t>selbst Klarheit verschafft, ob das Kündigungsschreiben nicht bereits am Tag seines Datums zugegangen sein konnte, sondern die Angaben des Mandanten der Berechnung der Frist für die Kündigungsschutzklage ungeprüft zugrunde legt.</a:t>
          </a:r>
        </a:p>
      </dsp:txBody>
      <dsp:txXfrm>
        <a:off x="2238400" y="2403791"/>
        <a:ext cx="3537924" cy="1536631"/>
      </dsp:txXfrm>
    </dsp:sp>
    <dsp:sp modelId="{B1446C59-3726-491E-AD44-CD3225A78BF3}">
      <dsp:nvSpPr>
        <dsp:cNvPr id="0" name=""/>
        <dsp:cNvSpPr/>
      </dsp:nvSpPr>
      <dsp:spPr>
        <a:xfrm>
          <a:off x="2100681" y="2624177"/>
          <a:ext cx="773920" cy="116088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l="-25000" r="-25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534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5348"/>
          </a:xfrm>
          <a:prstGeom prst="rect">
            <a:avLst/>
          </a:prstGeom>
        </p:spPr>
        <p:txBody>
          <a:bodyPr vert="horz" lIns="91440" tIns="45720" rIns="91440" bIns="45720" rtlCol="0"/>
          <a:lstStyle>
            <a:lvl1pPr algn="r">
              <a:defRPr sz="1200"/>
            </a:lvl1pPr>
          </a:lstStyle>
          <a:p>
            <a:fld id="{7FA4F67D-D1E5-46D4-85F5-1CB0DB9E2BDD}" type="datetimeFigureOut">
              <a:rPr lang="de-DE" smtClean="0"/>
              <a:t>27.09.2019</a:t>
            </a:fld>
            <a:endParaRPr lang="de-DE"/>
          </a:p>
        </p:txBody>
      </p:sp>
      <p:sp>
        <p:nvSpPr>
          <p:cNvPr id="4" name="Folienbildplatzhalter 3"/>
          <p:cNvSpPr>
            <a:spLocks noGrp="1" noRot="1" noChangeAspect="1"/>
          </p:cNvSpPr>
          <p:nvPr>
            <p:ph type="sldImg" idx="2"/>
          </p:nvPr>
        </p:nvSpPr>
        <p:spPr>
          <a:xfrm>
            <a:off x="1177925" y="1233488"/>
            <a:ext cx="4441825" cy="3332162"/>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51219"/>
            <a:ext cx="5438140" cy="3887361"/>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377317"/>
            <a:ext cx="2945659" cy="49534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377317"/>
            <a:ext cx="2945659" cy="495347"/>
          </a:xfrm>
          <a:prstGeom prst="rect">
            <a:avLst/>
          </a:prstGeom>
        </p:spPr>
        <p:txBody>
          <a:bodyPr vert="horz" lIns="91440" tIns="45720" rIns="91440" bIns="45720" rtlCol="0" anchor="b"/>
          <a:lstStyle>
            <a:lvl1pPr algn="r">
              <a:defRPr sz="1200"/>
            </a:lvl1pPr>
          </a:lstStyle>
          <a:p>
            <a:fld id="{2E4B30E4-F986-48EF-BEF3-030659FBF3F6}" type="slidenum">
              <a:rPr lang="de-DE" smtClean="0"/>
              <a:t>‹Nr.›</a:t>
            </a:fld>
            <a:endParaRPr lang="de-DE"/>
          </a:p>
        </p:txBody>
      </p:sp>
    </p:spTree>
    <p:extLst>
      <p:ext uri="{BB962C8B-B14F-4D97-AF65-F5344CB8AC3E}">
        <p14:creationId xmlns:p14="http://schemas.microsoft.com/office/powerpoint/2010/main" val="15842036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2</a:t>
            </a:fld>
            <a:endParaRPr lang="de-DE"/>
          </a:p>
        </p:txBody>
      </p:sp>
    </p:spTree>
    <p:extLst>
      <p:ext uri="{BB962C8B-B14F-4D97-AF65-F5344CB8AC3E}">
        <p14:creationId xmlns:p14="http://schemas.microsoft.com/office/powerpoint/2010/main" val="24334651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11</a:t>
            </a:fld>
            <a:endParaRPr lang="de-DE"/>
          </a:p>
        </p:txBody>
      </p:sp>
    </p:spTree>
    <p:extLst>
      <p:ext uri="{BB962C8B-B14F-4D97-AF65-F5344CB8AC3E}">
        <p14:creationId xmlns:p14="http://schemas.microsoft.com/office/powerpoint/2010/main" val="607129592"/>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101</a:t>
            </a:fld>
            <a:endParaRPr lang="de-DE"/>
          </a:p>
        </p:txBody>
      </p:sp>
    </p:spTree>
    <p:extLst>
      <p:ext uri="{BB962C8B-B14F-4D97-AF65-F5344CB8AC3E}">
        <p14:creationId xmlns:p14="http://schemas.microsoft.com/office/powerpoint/2010/main" val="3116504131"/>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102</a:t>
            </a:fld>
            <a:endParaRPr lang="de-DE"/>
          </a:p>
        </p:txBody>
      </p:sp>
    </p:spTree>
    <p:extLst>
      <p:ext uri="{BB962C8B-B14F-4D97-AF65-F5344CB8AC3E}">
        <p14:creationId xmlns:p14="http://schemas.microsoft.com/office/powerpoint/2010/main" val="1647825034"/>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103</a:t>
            </a:fld>
            <a:endParaRPr lang="de-DE"/>
          </a:p>
        </p:txBody>
      </p:sp>
    </p:spTree>
    <p:extLst>
      <p:ext uri="{BB962C8B-B14F-4D97-AF65-F5344CB8AC3E}">
        <p14:creationId xmlns:p14="http://schemas.microsoft.com/office/powerpoint/2010/main" val="3473360158"/>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104</a:t>
            </a:fld>
            <a:endParaRPr lang="de-DE"/>
          </a:p>
        </p:txBody>
      </p:sp>
    </p:spTree>
    <p:extLst>
      <p:ext uri="{BB962C8B-B14F-4D97-AF65-F5344CB8AC3E}">
        <p14:creationId xmlns:p14="http://schemas.microsoft.com/office/powerpoint/2010/main" val="1350303136"/>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105</a:t>
            </a:fld>
            <a:endParaRPr lang="de-DE"/>
          </a:p>
        </p:txBody>
      </p:sp>
    </p:spTree>
    <p:extLst>
      <p:ext uri="{BB962C8B-B14F-4D97-AF65-F5344CB8AC3E}">
        <p14:creationId xmlns:p14="http://schemas.microsoft.com/office/powerpoint/2010/main" val="3784170142"/>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106</a:t>
            </a:fld>
            <a:endParaRPr lang="de-DE"/>
          </a:p>
        </p:txBody>
      </p:sp>
    </p:spTree>
    <p:extLst>
      <p:ext uri="{BB962C8B-B14F-4D97-AF65-F5344CB8AC3E}">
        <p14:creationId xmlns:p14="http://schemas.microsoft.com/office/powerpoint/2010/main" val="1914689223"/>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107</a:t>
            </a:fld>
            <a:endParaRPr lang="de-DE"/>
          </a:p>
        </p:txBody>
      </p:sp>
    </p:spTree>
    <p:extLst>
      <p:ext uri="{BB962C8B-B14F-4D97-AF65-F5344CB8AC3E}">
        <p14:creationId xmlns:p14="http://schemas.microsoft.com/office/powerpoint/2010/main" val="2568754677"/>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108</a:t>
            </a:fld>
            <a:endParaRPr lang="de-DE"/>
          </a:p>
        </p:txBody>
      </p:sp>
    </p:spTree>
    <p:extLst>
      <p:ext uri="{BB962C8B-B14F-4D97-AF65-F5344CB8AC3E}">
        <p14:creationId xmlns:p14="http://schemas.microsoft.com/office/powerpoint/2010/main" val="1067659440"/>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109</a:t>
            </a:fld>
            <a:endParaRPr lang="de-DE"/>
          </a:p>
        </p:txBody>
      </p:sp>
    </p:spTree>
    <p:extLst>
      <p:ext uri="{BB962C8B-B14F-4D97-AF65-F5344CB8AC3E}">
        <p14:creationId xmlns:p14="http://schemas.microsoft.com/office/powerpoint/2010/main" val="3564801033"/>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110</a:t>
            </a:fld>
            <a:endParaRPr lang="de-DE"/>
          </a:p>
        </p:txBody>
      </p:sp>
    </p:spTree>
    <p:extLst>
      <p:ext uri="{BB962C8B-B14F-4D97-AF65-F5344CB8AC3E}">
        <p14:creationId xmlns:p14="http://schemas.microsoft.com/office/powerpoint/2010/main" val="37524030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12</a:t>
            </a:fld>
            <a:endParaRPr lang="de-DE"/>
          </a:p>
        </p:txBody>
      </p:sp>
    </p:spTree>
    <p:extLst>
      <p:ext uri="{BB962C8B-B14F-4D97-AF65-F5344CB8AC3E}">
        <p14:creationId xmlns:p14="http://schemas.microsoft.com/office/powerpoint/2010/main" val="2143720287"/>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111</a:t>
            </a:fld>
            <a:endParaRPr lang="de-DE"/>
          </a:p>
        </p:txBody>
      </p:sp>
    </p:spTree>
    <p:extLst>
      <p:ext uri="{BB962C8B-B14F-4D97-AF65-F5344CB8AC3E}">
        <p14:creationId xmlns:p14="http://schemas.microsoft.com/office/powerpoint/2010/main" val="418166431"/>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112</a:t>
            </a:fld>
            <a:endParaRPr lang="de-DE"/>
          </a:p>
        </p:txBody>
      </p:sp>
    </p:spTree>
    <p:extLst>
      <p:ext uri="{BB962C8B-B14F-4D97-AF65-F5344CB8AC3E}">
        <p14:creationId xmlns:p14="http://schemas.microsoft.com/office/powerpoint/2010/main" val="3284362927"/>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113</a:t>
            </a:fld>
            <a:endParaRPr lang="de-DE"/>
          </a:p>
        </p:txBody>
      </p:sp>
    </p:spTree>
    <p:extLst>
      <p:ext uri="{BB962C8B-B14F-4D97-AF65-F5344CB8AC3E}">
        <p14:creationId xmlns:p14="http://schemas.microsoft.com/office/powerpoint/2010/main" val="1687930107"/>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114</a:t>
            </a:fld>
            <a:endParaRPr lang="de-DE"/>
          </a:p>
        </p:txBody>
      </p:sp>
    </p:spTree>
    <p:extLst>
      <p:ext uri="{BB962C8B-B14F-4D97-AF65-F5344CB8AC3E}">
        <p14:creationId xmlns:p14="http://schemas.microsoft.com/office/powerpoint/2010/main" val="2086589082"/>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115</a:t>
            </a:fld>
            <a:endParaRPr lang="de-DE"/>
          </a:p>
        </p:txBody>
      </p:sp>
    </p:spTree>
    <p:extLst>
      <p:ext uri="{BB962C8B-B14F-4D97-AF65-F5344CB8AC3E}">
        <p14:creationId xmlns:p14="http://schemas.microsoft.com/office/powerpoint/2010/main" val="3172169157"/>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116</a:t>
            </a:fld>
            <a:endParaRPr lang="de-DE"/>
          </a:p>
        </p:txBody>
      </p:sp>
    </p:spTree>
    <p:extLst>
      <p:ext uri="{BB962C8B-B14F-4D97-AF65-F5344CB8AC3E}">
        <p14:creationId xmlns:p14="http://schemas.microsoft.com/office/powerpoint/2010/main" val="2183183696"/>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117</a:t>
            </a:fld>
            <a:endParaRPr lang="de-DE"/>
          </a:p>
        </p:txBody>
      </p:sp>
    </p:spTree>
    <p:extLst>
      <p:ext uri="{BB962C8B-B14F-4D97-AF65-F5344CB8AC3E}">
        <p14:creationId xmlns:p14="http://schemas.microsoft.com/office/powerpoint/2010/main" val="3756320829"/>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118</a:t>
            </a:fld>
            <a:endParaRPr lang="de-DE"/>
          </a:p>
        </p:txBody>
      </p:sp>
    </p:spTree>
    <p:extLst>
      <p:ext uri="{BB962C8B-B14F-4D97-AF65-F5344CB8AC3E}">
        <p14:creationId xmlns:p14="http://schemas.microsoft.com/office/powerpoint/2010/main" val="2464510829"/>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119</a:t>
            </a:fld>
            <a:endParaRPr lang="de-DE"/>
          </a:p>
        </p:txBody>
      </p:sp>
    </p:spTree>
    <p:extLst>
      <p:ext uri="{BB962C8B-B14F-4D97-AF65-F5344CB8AC3E}">
        <p14:creationId xmlns:p14="http://schemas.microsoft.com/office/powerpoint/2010/main" val="1655216538"/>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120</a:t>
            </a:fld>
            <a:endParaRPr lang="de-DE"/>
          </a:p>
        </p:txBody>
      </p:sp>
    </p:spTree>
    <p:extLst>
      <p:ext uri="{BB962C8B-B14F-4D97-AF65-F5344CB8AC3E}">
        <p14:creationId xmlns:p14="http://schemas.microsoft.com/office/powerpoint/2010/main" val="40389477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13</a:t>
            </a:fld>
            <a:endParaRPr lang="de-DE"/>
          </a:p>
        </p:txBody>
      </p:sp>
    </p:spTree>
    <p:extLst>
      <p:ext uri="{BB962C8B-B14F-4D97-AF65-F5344CB8AC3E}">
        <p14:creationId xmlns:p14="http://schemas.microsoft.com/office/powerpoint/2010/main" val="3141619550"/>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121</a:t>
            </a:fld>
            <a:endParaRPr lang="de-DE"/>
          </a:p>
        </p:txBody>
      </p:sp>
    </p:spTree>
    <p:extLst>
      <p:ext uri="{BB962C8B-B14F-4D97-AF65-F5344CB8AC3E}">
        <p14:creationId xmlns:p14="http://schemas.microsoft.com/office/powerpoint/2010/main" val="1600833862"/>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122</a:t>
            </a:fld>
            <a:endParaRPr lang="de-DE"/>
          </a:p>
        </p:txBody>
      </p:sp>
    </p:spTree>
    <p:extLst>
      <p:ext uri="{BB962C8B-B14F-4D97-AF65-F5344CB8AC3E}">
        <p14:creationId xmlns:p14="http://schemas.microsoft.com/office/powerpoint/2010/main" val="2031889239"/>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123</a:t>
            </a:fld>
            <a:endParaRPr lang="de-DE"/>
          </a:p>
        </p:txBody>
      </p:sp>
    </p:spTree>
    <p:extLst>
      <p:ext uri="{BB962C8B-B14F-4D97-AF65-F5344CB8AC3E}">
        <p14:creationId xmlns:p14="http://schemas.microsoft.com/office/powerpoint/2010/main" val="918904627"/>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124</a:t>
            </a:fld>
            <a:endParaRPr lang="de-DE"/>
          </a:p>
        </p:txBody>
      </p:sp>
    </p:spTree>
    <p:extLst>
      <p:ext uri="{BB962C8B-B14F-4D97-AF65-F5344CB8AC3E}">
        <p14:creationId xmlns:p14="http://schemas.microsoft.com/office/powerpoint/2010/main" val="2794877724"/>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125</a:t>
            </a:fld>
            <a:endParaRPr lang="de-DE"/>
          </a:p>
        </p:txBody>
      </p:sp>
    </p:spTree>
    <p:extLst>
      <p:ext uri="{BB962C8B-B14F-4D97-AF65-F5344CB8AC3E}">
        <p14:creationId xmlns:p14="http://schemas.microsoft.com/office/powerpoint/2010/main" val="1957364391"/>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126</a:t>
            </a:fld>
            <a:endParaRPr lang="de-DE"/>
          </a:p>
        </p:txBody>
      </p:sp>
    </p:spTree>
    <p:extLst>
      <p:ext uri="{BB962C8B-B14F-4D97-AF65-F5344CB8AC3E}">
        <p14:creationId xmlns:p14="http://schemas.microsoft.com/office/powerpoint/2010/main" val="1048394108"/>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127</a:t>
            </a:fld>
            <a:endParaRPr lang="de-DE"/>
          </a:p>
        </p:txBody>
      </p:sp>
    </p:spTree>
    <p:extLst>
      <p:ext uri="{BB962C8B-B14F-4D97-AF65-F5344CB8AC3E}">
        <p14:creationId xmlns:p14="http://schemas.microsoft.com/office/powerpoint/2010/main" val="2423050885"/>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128</a:t>
            </a:fld>
            <a:endParaRPr lang="de-DE"/>
          </a:p>
        </p:txBody>
      </p:sp>
    </p:spTree>
    <p:extLst>
      <p:ext uri="{BB962C8B-B14F-4D97-AF65-F5344CB8AC3E}">
        <p14:creationId xmlns:p14="http://schemas.microsoft.com/office/powerpoint/2010/main" val="2286223722"/>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129</a:t>
            </a:fld>
            <a:endParaRPr lang="de-DE"/>
          </a:p>
        </p:txBody>
      </p:sp>
    </p:spTree>
    <p:extLst>
      <p:ext uri="{BB962C8B-B14F-4D97-AF65-F5344CB8AC3E}">
        <p14:creationId xmlns:p14="http://schemas.microsoft.com/office/powerpoint/2010/main" val="1753317231"/>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130</a:t>
            </a:fld>
            <a:endParaRPr lang="de-DE"/>
          </a:p>
        </p:txBody>
      </p:sp>
    </p:spTree>
    <p:extLst>
      <p:ext uri="{BB962C8B-B14F-4D97-AF65-F5344CB8AC3E}">
        <p14:creationId xmlns:p14="http://schemas.microsoft.com/office/powerpoint/2010/main" val="32514407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14</a:t>
            </a:fld>
            <a:endParaRPr lang="de-DE"/>
          </a:p>
        </p:txBody>
      </p:sp>
    </p:spTree>
    <p:extLst>
      <p:ext uri="{BB962C8B-B14F-4D97-AF65-F5344CB8AC3E}">
        <p14:creationId xmlns:p14="http://schemas.microsoft.com/office/powerpoint/2010/main" val="1248685402"/>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131</a:t>
            </a:fld>
            <a:endParaRPr lang="de-DE"/>
          </a:p>
        </p:txBody>
      </p:sp>
    </p:spTree>
    <p:extLst>
      <p:ext uri="{BB962C8B-B14F-4D97-AF65-F5344CB8AC3E}">
        <p14:creationId xmlns:p14="http://schemas.microsoft.com/office/powerpoint/2010/main" val="2806423257"/>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132</a:t>
            </a:fld>
            <a:endParaRPr lang="de-DE"/>
          </a:p>
        </p:txBody>
      </p:sp>
    </p:spTree>
    <p:extLst>
      <p:ext uri="{BB962C8B-B14F-4D97-AF65-F5344CB8AC3E}">
        <p14:creationId xmlns:p14="http://schemas.microsoft.com/office/powerpoint/2010/main" val="2477265160"/>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133</a:t>
            </a:fld>
            <a:endParaRPr lang="de-DE"/>
          </a:p>
        </p:txBody>
      </p:sp>
    </p:spTree>
    <p:extLst>
      <p:ext uri="{BB962C8B-B14F-4D97-AF65-F5344CB8AC3E}">
        <p14:creationId xmlns:p14="http://schemas.microsoft.com/office/powerpoint/2010/main" val="1494925648"/>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134</a:t>
            </a:fld>
            <a:endParaRPr lang="de-DE"/>
          </a:p>
        </p:txBody>
      </p:sp>
    </p:spTree>
    <p:extLst>
      <p:ext uri="{BB962C8B-B14F-4D97-AF65-F5344CB8AC3E}">
        <p14:creationId xmlns:p14="http://schemas.microsoft.com/office/powerpoint/2010/main" val="1423432293"/>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135</a:t>
            </a:fld>
            <a:endParaRPr lang="de-DE"/>
          </a:p>
        </p:txBody>
      </p:sp>
    </p:spTree>
    <p:extLst>
      <p:ext uri="{BB962C8B-B14F-4D97-AF65-F5344CB8AC3E}">
        <p14:creationId xmlns:p14="http://schemas.microsoft.com/office/powerpoint/2010/main" val="4043822346"/>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136</a:t>
            </a:fld>
            <a:endParaRPr lang="de-DE"/>
          </a:p>
        </p:txBody>
      </p:sp>
    </p:spTree>
    <p:extLst>
      <p:ext uri="{BB962C8B-B14F-4D97-AF65-F5344CB8AC3E}">
        <p14:creationId xmlns:p14="http://schemas.microsoft.com/office/powerpoint/2010/main" val="1996955121"/>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137</a:t>
            </a:fld>
            <a:endParaRPr lang="de-DE"/>
          </a:p>
        </p:txBody>
      </p:sp>
    </p:spTree>
    <p:extLst>
      <p:ext uri="{BB962C8B-B14F-4D97-AF65-F5344CB8AC3E}">
        <p14:creationId xmlns:p14="http://schemas.microsoft.com/office/powerpoint/2010/main" val="2446530600"/>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138</a:t>
            </a:fld>
            <a:endParaRPr lang="de-DE"/>
          </a:p>
        </p:txBody>
      </p:sp>
    </p:spTree>
    <p:extLst>
      <p:ext uri="{BB962C8B-B14F-4D97-AF65-F5344CB8AC3E}">
        <p14:creationId xmlns:p14="http://schemas.microsoft.com/office/powerpoint/2010/main" val="3066749682"/>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139</a:t>
            </a:fld>
            <a:endParaRPr lang="de-DE"/>
          </a:p>
        </p:txBody>
      </p:sp>
    </p:spTree>
    <p:extLst>
      <p:ext uri="{BB962C8B-B14F-4D97-AF65-F5344CB8AC3E}">
        <p14:creationId xmlns:p14="http://schemas.microsoft.com/office/powerpoint/2010/main" val="1126976726"/>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140</a:t>
            </a:fld>
            <a:endParaRPr lang="de-DE"/>
          </a:p>
        </p:txBody>
      </p:sp>
    </p:spTree>
    <p:extLst>
      <p:ext uri="{BB962C8B-B14F-4D97-AF65-F5344CB8AC3E}">
        <p14:creationId xmlns:p14="http://schemas.microsoft.com/office/powerpoint/2010/main" val="24675184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15</a:t>
            </a:fld>
            <a:endParaRPr lang="de-DE"/>
          </a:p>
        </p:txBody>
      </p:sp>
    </p:spTree>
    <p:extLst>
      <p:ext uri="{BB962C8B-B14F-4D97-AF65-F5344CB8AC3E}">
        <p14:creationId xmlns:p14="http://schemas.microsoft.com/office/powerpoint/2010/main" val="2695148305"/>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141</a:t>
            </a:fld>
            <a:endParaRPr lang="de-DE"/>
          </a:p>
        </p:txBody>
      </p:sp>
    </p:spTree>
    <p:extLst>
      <p:ext uri="{BB962C8B-B14F-4D97-AF65-F5344CB8AC3E}">
        <p14:creationId xmlns:p14="http://schemas.microsoft.com/office/powerpoint/2010/main" val="311797310"/>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142</a:t>
            </a:fld>
            <a:endParaRPr lang="de-DE"/>
          </a:p>
        </p:txBody>
      </p:sp>
    </p:spTree>
    <p:extLst>
      <p:ext uri="{BB962C8B-B14F-4D97-AF65-F5344CB8AC3E}">
        <p14:creationId xmlns:p14="http://schemas.microsoft.com/office/powerpoint/2010/main" val="1187032958"/>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143</a:t>
            </a:fld>
            <a:endParaRPr lang="de-DE"/>
          </a:p>
        </p:txBody>
      </p:sp>
    </p:spTree>
    <p:extLst>
      <p:ext uri="{BB962C8B-B14F-4D97-AF65-F5344CB8AC3E}">
        <p14:creationId xmlns:p14="http://schemas.microsoft.com/office/powerpoint/2010/main" val="2940046462"/>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144</a:t>
            </a:fld>
            <a:endParaRPr lang="de-DE"/>
          </a:p>
        </p:txBody>
      </p:sp>
    </p:spTree>
    <p:extLst>
      <p:ext uri="{BB962C8B-B14F-4D97-AF65-F5344CB8AC3E}">
        <p14:creationId xmlns:p14="http://schemas.microsoft.com/office/powerpoint/2010/main" val="3340879334"/>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145</a:t>
            </a:fld>
            <a:endParaRPr lang="de-DE"/>
          </a:p>
        </p:txBody>
      </p:sp>
    </p:spTree>
    <p:extLst>
      <p:ext uri="{BB962C8B-B14F-4D97-AF65-F5344CB8AC3E}">
        <p14:creationId xmlns:p14="http://schemas.microsoft.com/office/powerpoint/2010/main" val="1184616792"/>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146</a:t>
            </a:fld>
            <a:endParaRPr lang="de-DE"/>
          </a:p>
        </p:txBody>
      </p:sp>
    </p:spTree>
    <p:extLst>
      <p:ext uri="{BB962C8B-B14F-4D97-AF65-F5344CB8AC3E}">
        <p14:creationId xmlns:p14="http://schemas.microsoft.com/office/powerpoint/2010/main" val="1452036363"/>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147</a:t>
            </a:fld>
            <a:endParaRPr lang="de-DE"/>
          </a:p>
        </p:txBody>
      </p:sp>
    </p:spTree>
    <p:extLst>
      <p:ext uri="{BB962C8B-B14F-4D97-AF65-F5344CB8AC3E}">
        <p14:creationId xmlns:p14="http://schemas.microsoft.com/office/powerpoint/2010/main" val="3097887275"/>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148</a:t>
            </a:fld>
            <a:endParaRPr lang="de-DE"/>
          </a:p>
        </p:txBody>
      </p:sp>
    </p:spTree>
    <p:extLst>
      <p:ext uri="{BB962C8B-B14F-4D97-AF65-F5344CB8AC3E}">
        <p14:creationId xmlns:p14="http://schemas.microsoft.com/office/powerpoint/2010/main" val="2519243279"/>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149</a:t>
            </a:fld>
            <a:endParaRPr lang="de-DE"/>
          </a:p>
        </p:txBody>
      </p:sp>
    </p:spTree>
    <p:extLst>
      <p:ext uri="{BB962C8B-B14F-4D97-AF65-F5344CB8AC3E}">
        <p14:creationId xmlns:p14="http://schemas.microsoft.com/office/powerpoint/2010/main" val="1607784018"/>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150</a:t>
            </a:fld>
            <a:endParaRPr lang="de-DE"/>
          </a:p>
        </p:txBody>
      </p:sp>
    </p:spTree>
    <p:extLst>
      <p:ext uri="{BB962C8B-B14F-4D97-AF65-F5344CB8AC3E}">
        <p14:creationId xmlns:p14="http://schemas.microsoft.com/office/powerpoint/2010/main" val="21240008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16</a:t>
            </a:fld>
            <a:endParaRPr lang="de-DE"/>
          </a:p>
        </p:txBody>
      </p:sp>
    </p:spTree>
    <p:extLst>
      <p:ext uri="{BB962C8B-B14F-4D97-AF65-F5344CB8AC3E}">
        <p14:creationId xmlns:p14="http://schemas.microsoft.com/office/powerpoint/2010/main" val="3101847946"/>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151</a:t>
            </a:fld>
            <a:endParaRPr lang="de-DE"/>
          </a:p>
        </p:txBody>
      </p:sp>
    </p:spTree>
    <p:extLst>
      <p:ext uri="{BB962C8B-B14F-4D97-AF65-F5344CB8AC3E}">
        <p14:creationId xmlns:p14="http://schemas.microsoft.com/office/powerpoint/2010/main" val="931220757"/>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152</a:t>
            </a:fld>
            <a:endParaRPr lang="de-DE"/>
          </a:p>
        </p:txBody>
      </p:sp>
    </p:spTree>
    <p:extLst>
      <p:ext uri="{BB962C8B-B14F-4D97-AF65-F5344CB8AC3E}">
        <p14:creationId xmlns:p14="http://schemas.microsoft.com/office/powerpoint/2010/main" val="49135933"/>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153</a:t>
            </a:fld>
            <a:endParaRPr lang="de-DE"/>
          </a:p>
        </p:txBody>
      </p:sp>
    </p:spTree>
    <p:extLst>
      <p:ext uri="{BB962C8B-B14F-4D97-AF65-F5344CB8AC3E}">
        <p14:creationId xmlns:p14="http://schemas.microsoft.com/office/powerpoint/2010/main" val="2325286435"/>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154</a:t>
            </a:fld>
            <a:endParaRPr lang="de-DE"/>
          </a:p>
        </p:txBody>
      </p:sp>
    </p:spTree>
    <p:extLst>
      <p:ext uri="{BB962C8B-B14F-4D97-AF65-F5344CB8AC3E}">
        <p14:creationId xmlns:p14="http://schemas.microsoft.com/office/powerpoint/2010/main" val="407600025"/>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155</a:t>
            </a:fld>
            <a:endParaRPr lang="de-DE"/>
          </a:p>
        </p:txBody>
      </p:sp>
    </p:spTree>
    <p:extLst>
      <p:ext uri="{BB962C8B-B14F-4D97-AF65-F5344CB8AC3E}">
        <p14:creationId xmlns:p14="http://schemas.microsoft.com/office/powerpoint/2010/main" val="2281064034"/>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156</a:t>
            </a:fld>
            <a:endParaRPr lang="de-DE"/>
          </a:p>
        </p:txBody>
      </p:sp>
    </p:spTree>
    <p:extLst>
      <p:ext uri="{BB962C8B-B14F-4D97-AF65-F5344CB8AC3E}">
        <p14:creationId xmlns:p14="http://schemas.microsoft.com/office/powerpoint/2010/main" val="1311233664"/>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157</a:t>
            </a:fld>
            <a:endParaRPr lang="de-DE"/>
          </a:p>
        </p:txBody>
      </p:sp>
    </p:spTree>
    <p:extLst>
      <p:ext uri="{BB962C8B-B14F-4D97-AF65-F5344CB8AC3E}">
        <p14:creationId xmlns:p14="http://schemas.microsoft.com/office/powerpoint/2010/main" val="3791992677"/>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158</a:t>
            </a:fld>
            <a:endParaRPr lang="de-DE"/>
          </a:p>
        </p:txBody>
      </p:sp>
    </p:spTree>
    <p:extLst>
      <p:ext uri="{BB962C8B-B14F-4D97-AF65-F5344CB8AC3E}">
        <p14:creationId xmlns:p14="http://schemas.microsoft.com/office/powerpoint/2010/main" val="581589245"/>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159</a:t>
            </a:fld>
            <a:endParaRPr lang="de-DE"/>
          </a:p>
        </p:txBody>
      </p:sp>
    </p:spTree>
    <p:extLst>
      <p:ext uri="{BB962C8B-B14F-4D97-AF65-F5344CB8AC3E}">
        <p14:creationId xmlns:p14="http://schemas.microsoft.com/office/powerpoint/2010/main" val="1955904257"/>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160</a:t>
            </a:fld>
            <a:endParaRPr lang="de-DE"/>
          </a:p>
        </p:txBody>
      </p:sp>
    </p:spTree>
    <p:extLst>
      <p:ext uri="{BB962C8B-B14F-4D97-AF65-F5344CB8AC3E}">
        <p14:creationId xmlns:p14="http://schemas.microsoft.com/office/powerpoint/2010/main" val="11719546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17</a:t>
            </a:fld>
            <a:endParaRPr lang="de-DE"/>
          </a:p>
        </p:txBody>
      </p:sp>
    </p:spTree>
    <p:extLst>
      <p:ext uri="{BB962C8B-B14F-4D97-AF65-F5344CB8AC3E}">
        <p14:creationId xmlns:p14="http://schemas.microsoft.com/office/powerpoint/2010/main" val="1920113946"/>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161</a:t>
            </a:fld>
            <a:endParaRPr lang="de-DE"/>
          </a:p>
        </p:txBody>
      </p:sp>
    </p:spTree>
    <p:extLst>
      <p:ext uri="{BB962C8B-B14F-4D97-AF65-F5344CB8AC3E}">
        <p14:creationId xmlns:p14="http://schemas.microsoft.com/office/powerpoint/2010/main" val="270691693"/>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162</a:t>
            </a:fld>
            <a:endParaRPr lang="de-DE"/>
          </a:p>
        </p:txBody>
      </p:sp>
    </p:spTree>
    <p:extLst>
      <p:ext uri="{BB962C8B-B14F-4D97-AF65-F5344CB8AC3E}">
        <p14:creationId xmlns:p14="http://schemas.microsoft.com/office/powerpoint/2010/main" val="1316801914"/>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163</a:t>
            </a:fld>
            <a:endParaRPr lang="de-DE"/>
          </a:p>
        </p:txBody>
      </p:sp>
    </p:spTree>
    <p:extLst>
      <p:ext uri="{BB962C8B-B14F-4D97-AF65-F5344CB8AC3E}">
        <p14:creationId xmlns:p14="http://schemas.microsoft.com/office/powerpoint/2010/main" val="392182936"/>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164</a:t>
            </a:fld>
            <a:endParaRPr lang="de-DE"/>
          </a:p>
        </p:txBody>
      </p:sp>
    </p:spTree>
    <p:extLst>
      <p:ext uri="{BB962C8B-B14F-4D97-AF65-F5344CB8AC3E}">
        <p14:creationId xmlns:p14="http://schemas.microsoft.com/office/powerpoint/2010/main" val="2118193022"/>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165</a:t>
            </a:fld>
            <a:endParaRPr lang="de-DE"/>
          </a:p>
        </p:txBody>
      </p:sp>
    </p:spTree>
    <p:extLst>
      <p:ext uri="{BB962C8B-B14F-4D97-AF65-F5344CB8AC3E}">
        <p14:creationId xmlns:p14="http://schemas.microsoft.com/office/powerpoint/2010/main" val="1461976824"/>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166</a:t>
            </a:fld>
            <a:endParaRPr lang="de-DE"/>
          </a:p>
        </p:txBody>
      </p:sp>
    </p:spTree>
    <p:extLst>
      <p:ext uri="{BB962C8B-B14F-4D97-AF65-F5344CB8AC3E}">
        <p14:creationId xmlns:p14="http://schemas.microsoft.com/office/powerpoint/2010/main" val="1913948205"/>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167</a:t>
            </a:fld>
            <a:endParaRPr lang="de-DE"/>
          </a:p>
        </p:txBody>
      </p:sp>
    </p:spTree>
    <p:extLst>
      <p:ext uri="{BB962C8B-B14F-4D97-AF65-F5344CB8AC3E}">
        <p14:creationId xmlns:p14="http://schemas.microsoft.com/office/powerpoint/2010/main" val="72841746"/>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168</a:t>
            </a:fld>
            <a:endParaRPr lang="de-DE"/>
          </a:p>
        </p:txBody>
      </p:sp>
    </p:spTree>
    <p:extLst>
      <p:ext uri="{BB962C8B-B14F-4D97-AF65-F5344CB8AC3E}">
        <p14:creationId xmlns:p14="http://schemas.microsoft.com/office/powerpoint/2010/main" val="4292591552"/>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169</a:t>
            </a:fld>
            <a:endParaRPr lang="de-DE"/>
          </a:p>
        </p:txBody>
      </p:sp>
    </p:spTree>
    <p:extLst>
      <p:ext uri="{BB962C8B-B14F-4D97-AF65-F5344CB8AC3E}">
        <p14:creationId xmlns:p14="http://schemas.microsoft.com/office/powerpoint/2010/main" val="1008588899"/>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170</a:t>
            </a:fld>
            <a:endParaRPr lang="de-DE"/>
          </a:p>
        </p:txBody>
      </p:sp>
    </p:spTree>
    <p:extLst>
      <p:ext uri="{BB962C8B-B14F-4D97-AF65-F5344CB8AC3E}">
        <p14:creationId xmlns:p14="http://schemas.microsoft.com/office/powerpoint/2010/main" val="6083947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18</a:t>
            </a:fld>
            <a:endParaRPr lang="de-DE"/>
          </a:p>
        </p:txBody>
      </p:sp>
    </p:spTree>
    <p:extLst>
      <p:ext uri="{BB962C8B-B14F-4D97-AF65-F5344CB8AC3E}">
        <p14:creationId xmlns:p14="http://schemas.microsoft.com/office/powerpoint/2010/main" val="2511429613"/>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171</a:t>
            </a:fld>
            <a:endParaRPr lang="de-DE"/>
          </a:p>
        </p:txBody>
      </p:sp>
    </p:spTree>
    <p:extLst>
      <p:ext uri="{BB962C8B-B14F-4D97-AF65-F5344CB8AC3E}">
        <p14:creationId xmlns:p14="http://schemas.microsoft.com/office/powerpoint/2010/main" val="286763253"/>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172</a:t>
            </a:fld>
            <a:endParaRPr lang="de-DE"/>
          </a:p>
        </p:txBody>
      </p:sp>
    </p:spTree>
    <p:extLst>
      <p:ext uri="{BB962C8B-B14F-4D97-AF65-F5344CB8AC3E}">
        <p14:creationId xmlns:p14="http://schemas.microsoft.com/office/powerpoint/2010/main" val="2950854766"/>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173</a:t>
            </a:fld>
            <a:endParaRPr lang="de-DE"/>
          </a:p>
        </p:txBody>
      </p:sp>
    </p:spTree>
    <p:extLst>
      <p:ext uri="{BB962C8B-B14F-4D97-AF65-F5344CB8AC3E}">
        <p14:creationId xmlns:p14="http://schemas.microsoft.com/office/powerpoint/2010/main" val="3208794971"/>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174</a:t>
            </a:fld>
            <a:endParaRPr lang="de-DE"/>
          </a:p>
        </p:txBody>
      </p:sp>
    </p:spTree>
    <p:extLst>
      <p:ext uri="{BB962C8B-B14F-4D97-AF65-F5344CB8AC3E}">
        <p14:creationId xmlns:p14="http://schemas.microsoft.com/office/powerpoint/2010/main" val="1401819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19</a:t>
            </a:fld>
            <a:endParaRPr lang="de-DE"/>
          </a:p>
        </p:txBody>
      </p:sp>
    </p:spTree>
    <p:extLst>
      <p:ext uri="{BB962C8B-B14F-4D97-AF65-F5344CB8AC3E}">
        <p14:creationId xmlns:p14="http://schemas.microsoft.com/office/powerpoint/2010/main" val="9707894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20</a:t>
            </a:fld>
            <a:endParaRPr lang="de-DE"/>
          </a:p>
        </p:txBody>
      </p:sp>
    </p:spTree>
    <p:extLst>
      <p:ext uri="{BB962C8B-B14F-4D97-AF65-F5344CB8AC3E}">
        <p14:creationId xmlns:p14="http://schemas.microsoft.com/office/powerpoint/2010/main" val="21333138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3</a:t>
            </a:fld>
            <a:endParaRPr lang="de-DE"/>
          </a:p>
        </p:txBody>
      </p:sp>
    </p:spTree>
    <p:extLst>
      <p:ext uri="{BB962C8B-B14F-4D97-AF65-F5344CB8AC3E}">
        <p14:creationId xmlns:p14="http://schemas.microsoft.com/office/powerpoint/2010/main" val="28362456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21</a:t>
            </a:fld>
            <a:endParaRPr lang="de-DE"/>
          </a:p>
        </p:txBody>
      </p:sp>
    </p:spTree>
    <p:extLst>
      <p:ext uri="{BB962C8B-B14F-4D97-AF65-F5344CB8AC3E}">
        <p14:creationId xmlns:p14="http://schemas.microsoft.com/office/powerpoint/2010/main" val="35049316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22</a:t>
            </a:fld>
            <a:endParaRPr lang="de-DE"/>
          </a:p>
        </p:txBody>
      </p:sp>
    </p:spTree>
    <p:extLst>
      <p:ext uri="{BB962C8B-B14F-4D97-AF65-F5344CB8AC3E}">
        <p14:creationId xmlns:p14="http://schemas.microsoft.com/office/powerpoint/2010/main" val="18525489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23</a:t>
            </a:fld>
            <a:endParaRPr lang="de-DE"/>
          </a:p>
        </p:txBody>
      </p:sp>
    </p:spTree>
    <p:extLst>
      <p:ext uri="{BB962C8B-B14F-4D97-AF65-F5344CB8AC3E}">
        <p14:creationId xmlns:p14="http://schemas.microsoft.com/office/powerpoint/2010/main" val="4077572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24</a:t>
            </a:fld>
            <a:endParaRPr lang="de-DE"/>
          </a:p>
        </p:txBody>
      </p:sp>
    </p:spTree>
    <p:extLst>
      <p:ext uri="{BB962C8B-B14F-4D97-AF65-F5344CB8AC3E}">
        <p14:creationId xmlns:p14="http://schemas.microsoft.com/office/powerpoint/2010/main" val="11911932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25</a:t>
            </a:fld>
            <a:endParaRPr lang="de-DE"/>
          </a:p>
        </p:txBody>
      </p:sp>
    </p:spTree>
    <p:extLst>
      <p:ext uri="{BB962C8B-B14F-4D97-AF65-F5344CB8AC3E}">
        <p14:creationId xmlns:p14="http://schemas.microsoft.com/office/powerpoint/2010/main" val="194160197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26</a:t>
            </a:fld>
            <a:endParaRPr lang="de-DE"/>
          </a:p>
        </p:txBody>
      </p:sp>
    </p:spTree>
    <p:extLst>
      <p:ext uri="{BB962C8B-B14F-4D97-AF65-F5344CB8AC3E}">
        <p14:creationId xmlns:p14="http://schemas.microsoft.com/office/powerpoint/2010/main" val="427866125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27</a:t>
            </a:fld>
            <a:endParaRPr lang="de-DE"/>
          </a:p>
        </p:txBody>
      </p:sp>
    </p:spTree>
    <p:extLst>
      <p:ext uri="{BB962C8B-B14F-4D97-AF65-F5344CB8AC3E}">
        <p14:creationId xmlns:p14="http://schemas.microsoft.com/office/powerpoint/2010/main" val="290876421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28</a:t>
            </a:fld>
            <a:endParaRPr lang="de-DE"/>
          </a:p>
        </p:txBody>
      </p:sp>
    </p:spTree>
    <p:extLst>
      <p:ext uri="{BB962C8B-B14F-4D97-AF65-F5344CB8AC3E}">
        <p14:creationId xmlns:p14="http://schemas.microsoft.com/office/powerpoint/2010/main" val="4704385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29</a:t>
            </a:fld>
            <a:endParaRPr lang="de-DE"/>
          </a:p>
        </p:txBody>
      </p:sp>
    </p:spTree>
    <p:extLst>
      <p:ext uri="{BB962C8B-B14F-4D97-AF65-F5344CB8AC3E}">
        <p14:creationId xmlns:p14="http://schemas.microsoft.com/office/powerpoint/2010/main" val="265449783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30</a:t>
            </a:fld>
            <a:endParaRPr lang="de-DE"/>
          </a:p>
        </p:txBody>
      </p:sp>
    </p:spTree>
    <p:extLst>
      <p:ext uri="{BB962C8B-B14F-4D97-AF65-F5344CB8AC3E}">
        <p14:creationId xmlns:p14="http://schemas.microsoft.com/office/powerpoint/2010/main" val="3048108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4</a:t>
            </a:fld>
            <a:endParaRPr lang="de-DE"/>
          </a:p>
        </p:txBody>
      </p:sp>
    </p:spTree>
    <p:extLst>
      <p:ext uri="{BB962C8B-B14F-4D97-AF65-F5344CB8AC3E}">
        <p14:creationId xmlns:p14="http://schemas.microsoft.com/office/powerpoint/2010/main" val="243381443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31</a:t>
            </a:fld>
            <a:endParaRPr lang="de-DE"/>
          </a:p>
        </p:txBody>
      </p:sp>
    </p:spTree>
    <p:extLst>
      <p:ext uri="{BB962C8B-B14F-4D97-AF65-F5344CB8AC3E}">
        <p14:creationId xmlns:p14="http://schemas.microsoft.com/office/powerpoint/2010/main" val="220357730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32</a:t>
            </a:fld>
            <a:endParaRPr lang="de-DE"/>
          </a:p>
        </p:txBody>
      </p:sp>
    </p:spTree>
    <p:extLst>
      <p:ext uri="{BB962C8B-B14F-4D97-AF65-F5344CB8AC3E}">
        <p14:creationId xmlns:p14="http://schemas.microsoft.com/office/powerpoint/2010/main" val="17499746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33</a:t>
            </a:fld>
            <a:endParaRPr lang="de-DE"/>
          </a:p>
        </p:txBody>
      </p:sp>
    </p:spTree>
    <p:extLst>
      <p:ext uri="{BB962C8B-B14F-4D97-AF65-F5344CB8AC3E}">
        <p14:creationId xmlns:p14="http://schemas.microsoft.com/office/powerpoint/2010/main" val="105415046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34</a:t>
            </a:fld>
            <a:endParaRPr lang="de-DE"/>
          </a:p>
        </p:txBody>
      </p:sp>
    </p:spTree>
    <p:extLst>
      <p:ext uri="{BB962C8B-B14F-4D97-AF65-F5344CB8AC3E}">
        <p14:creationId xmlns:p14="http://schemas.microsoft.com/office/powerpoint/2010/main" val="357313800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35</a:t>
            </a:fld>
            <a:endParaRPr lang="de-DE"/>
          </a:p>
        </p:txBody>
      </p:sp>
    </p:spTree>
    <p:extLst>
      <p:ext uri="{BB962C8B-B14F-4D97-AF65-F5344CB8AC3E}">
        <p14:creationId xmlns:p14="http://schemas.microsoft.com/office/powerpoint/2010/main" val="425298111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36</a:t>
            </a:fld>
            <a:endParaRPr lang="de-DE"/>
          </a:p>
        </p:txBody>
      </p:sp>
    </p:spTree>
    <p:extLst>
      <p:ext uri="{BB962C8B-B14F-4D97-AF65-F5344CB8AC3E}">
        <p14:creationId xmlns:p14="http://schemas.microsoft.com/office/powerpoint/2010/main" val="316575728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37</a:t>
            </a:fld>
            <a:endParaRPr lang="de-DE"/>
          </a:p>
        </p:txBody>
      </p:sp>
    </p:spTree>
    <p:extLst>
      <p:ext uri="{BB962C8B-B14F-4D97-AF65-F5344CB8AC3E}">
        <p14:creationId xmlns:p14="http://schemas.microsoft.com/office/powerpoint/2010/main" val="345892787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38</a:t>
            </a:fld>
            <a:endParaRPr lang="de-DE"/>
          </a:p>
        </p:txBody>
      </p:sp>
    </p:spTree>
    <p:extLst>
      <p:ext uri="{BB962C8B-B14F-4D97-AF65-F5344CB8AC3E}">
        <p14:creationId xmlns:p14="http://schemas.microsoft.com/office/powerpoint/2010/main" val="25793994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39</a:t>
            </a:fld>
            <a:endParaRPr lang="de-DE"/>
          </a:p>
        </p:txBody>
      </p:sp>
    </p:spTree>
    <p:extLst>
      <p:ext uri="{BB962C8B-B14F-4D97-AF65-F5344CB8AC3E}">
        <p14:creationId xmlns:p14="http://schemas.microsoft.com/office/powerpoint/2010/main" val="414663880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40</a:t>
            </a:fld>
            <a:endParaRPr lang="de-DE"/>
          </a:p>
        </p:txBody>
      </p:sp>
    </p:spTree>
    <p:extLst>
      <p:ext uri="{BB962C8B-B14F-4D97-AF65-F5344CB8AC3E}">
        <p14:creationId xmlns:p14="http://schemas.microsoft.com/office/powerpoint/2010/main" val="4697418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5</a:t>
            </a:fld>
            <a:endParaRPr lang="de-DE"/>
          </a:p>
        </p:txBody>
      </p:sp>
    </p:spTree>
    <p:extLst>
      <p:ext uri="{BB962C8B-B14F-4D97-AF65-F5344CB8AC3E}">
        <p14:creationId xmlns:p14="http://schemas.microsoft.com/office/powerpoint/2010/main" val="179326628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41</a:t>
            </a:fld>
            <a:endParaRPr lang="de-DE"/>
          </a:p>
        </p:txBody>
      </p:sp>
    </p:spTree>
    <p:extLst>
      <p:ext uri="{BB962C8B-B14F-4D97-AF65-F5344CB8AC3E}">
        <p14:creationId xmlns:p14="http://schemas.microsoft.com/office/powerpoint/2010/main" val="200080415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42</a:t>
            </a:fld>
            <a:endParaRPr lang="de-DE"/>
          </a:p>
        </p:txBody>
      </p:sp>
    </p:spTree>
    <p:extLst>
      <p:ext uri="{BB962C8B-B14F-4D97-AF65-F5344CB8AC3E}">
        <p14:creationId xmlns:p14="http://schemas.microsoft.com/office/powerpoint/2010/main" val="229120914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43</a:t>
            </a:fld>
            <a:endParaRPr lang="de-DE"/>
          </a:p>
        </p:txBody>
      </p:sp>
    </p:spTree>
    <p:extLst>
      <p:ext uri="{BB962C8B-B14F-4D97-AF65-F5344CB8AC3E}">
        <p14:creationId xmlns:p14="http://schemas.microsoft.com/office/powerpoint/2010/main" val="405404738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44</a:t>
            </a:fld>
            <a:endParaRPr lang="de-DE"/>
          </a:p>
        </p:txBody>
      </p:sp>
    </p:spTree>
    <p:extLst>
      <p:ext uri="{BB962C8B-B14F-4D97-AF65-F5344CB8AC3E}">
        <p14:creationId xmlns:p14="http://schemas.microsoft.com/office/powerpoint/2010/main" val="158346609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45</a:t>
            </a:fld>
            <a:endParaRPr lang="de-DE"/>
          </a:p>
        </p:txBody>
      </p:sp>
    </p:spTree>
    <p:extLst>
      <p:ext uri="{BB962C8B-B14F-4D97-AF65-F5344CB8AC3E}">
        <p14:creationId xmlns:p14="http://schemas.microsoft.com/office/powerpoint/2010/main" val="46411316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46</a:t>
            </a:fld>
            <a:endParaRPr lang="de-DE"/>
          </a:p>
        </p:txBody>
      </p:sp>
    </p:spTree>
    <p:extLst>
      <p:ext uri="{BB962C8B-B14F-4D97-AF65-F5344CB8AC3E}">
        <p14:creationId xmlns:p14="http://schemas.microsoft.com/office/powerpoint/2010/main" val="214224187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47</a:t>
            </a:fld>
            <a:endParaRPr lang="de-DE"/>
          </a:p>
        </p:txBody>
      </p:sp>
    </p:spTree>
    <p:extLst>
      <p:ext uri="{BB962C8B-B14F-4D97-AF65-F5344CB8AC3E}">
        <p14:creationId xmlns:p14="http://schemas.microsoft.com/office/powerpoint/2010/main" val="347980797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48</a:t>
            </a:fld>
            <a:endParaRPr lang="de-DE"/>
          </a:p>
        </p:txBody>
      </p:sp>
    </p:spTree>
    <p:extLst>
      <p:ext uri="{BB962C8B-B14F-4D97-AF65-F5344CB8AC3E}">
        <p14:creationId xmlns:p14="http://schemas.microsoft.com/office/powerpoint/2010/main" val="53032480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49</a:t>
            </a:fld>
            <a:endParaRPr lang="de-DE"/>
          </a:p>
        </p:txBody>
      </p:sp>
    </p:spTree>
    <p:extLst>
      <p:ext uri="{BB962C8B-B14F-4D97-AF65-F5344CB8AC3E}">
        <p14:creationId xmlns:p14="http://schemas.microsoft.com/office/powerpoint/2010/main" val="192918187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50</a:t>
            </a:fld>
            <a:endParaRPr lang="de-DE"/>
          </a:p>
        </p:txBody>
      </p:sp>
    </p:spTree>
    <p:extLst>
      <p:ext uri="{BB962C8B-B14F-4D97-AF65-F5344CB8AC3E}">
        <p14:creationId xmlns:p14="http://schemas.microsoft.com/office/powerpoint/2010/main" val="31956021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6</a:t>
            </a:fld>
            <a:endParaRPr lang="de-DE"/>
          </a:p>
        </p:txBody>
      </p:sp>
    </p:spTree>
    <p:extLst>
      <p:ext uri="{BB962C8B-B14F-4D97-AF65-F5344CB8AC3E}">
        <p14:creationId xmlns:p14="http://schemas.microsoft.com/office/powerpoint/2010/main" val="56088784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51</a:t>
            </a:fld>
            <a:endParaRPr lang="de-DE"/>
          </a:p>
        </p:txBody>
      </p:sp>
    </p:spTree>
    <p:extLst>
      <p:ext uri="{BB962C8B-B14F-4D97-AF65-F5344CB8AC3E}">
        <p14:creationId xmlns:p14="http://schemas.microsoft.com/office/powerpoint/2010/main" val="33193456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52</a:t>
            </a:fld>
            <a:endParaRPr lang="de-DE"/>
          </a:p>
        </p:txBody>
      </p:sp>
    </p:spTree>
    <p:extLst>
      <p:ext uri="{BB962C8B-B14F-4D97-AF65-F5344CB8AC3E}">
        <p14:creationId xmlns:p14="http://schemas.microsoft.com/office/powerpoint/2010/main" val="380207660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53</a:t>
            </a:fld>
            <a:endParaRPr lang="de-DE"/>
          </a:p>
        </p:txBody>
      </p:sp>
    </p:spTree>
    <p:extLst>
      <p:ext uri="{BB962C8B-B14F-4D97-AF65-F5344CB8AC3E}">
        <p14:creationId xmlns:p14="http://schemas.microsoft.com/office/powerpoint/2010/main" val="303946547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54</a:t>
            </a:fld>
            <a:endParaRPr lang="de-DE"/>
          </a:p>
        </p:txBody>
      </p:sp>
    </p:spTree>
    <p:extLst>
      <p:ext uri="{BB962C8B-B14F-4D97-AF65-F5344CB8AC3E}">
        <p14:creationId xmlns:p14="http://schemas.microsoft.com/office/powerpoint/2010/main" val="76799503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55</a:t>
            </a:fld>
            <a:endParaRPr lang="de-DE"/>
          </a:p>
        </p:txBody>
      </p:sp>
    </p:spTree>
    <p:extLst>
      <p:ext uri="{BB962C8B-B14F-4D97-AF65-F5344CB8AC3E}">
        <p14:creationId xmlns:p14="http://schemas.microsoft.com/office/powerpoint/2010/main" val="1549846841"/>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56</a:t>
            </a:fld>
            <a:endParaRPr lang="de-DE"/>
          </a:p>
        </p:txBody>
      </p:sp>
    </p:spTree>
    <p:extLst>
      <p:ext uri="{BB962C8B-B14F-4D97-AF65-F5344CB8AC3E}">
        <p14:creationId xmlns:p14="http://schemas.microsoft.com/office/powerpoint/2010/main" val="1569186140"/>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57</a:t>
            </a:fld>
            <a:endParaRPr lang="de-DE"/>
          </a:p>
        </p:txBody>
      </p:sp>
    </p:spTree>
    <p:extLst>
      <p:ext uri="{BB962C8B-B14F-4D97-AF65-F5344CB8AC3E}">
        <p14:creationId xmlns:p14="http://schemas.microsoft.com/office/powerpoint/2010/main" val="120630591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58</a:t>
            </a:fld>
            <a:endParaRPr lang="de-DE"/>
          </a:p>
        </p:txBody>
      </p:sp>
    </p:spTree>
    <p:extLst>
      <p:ext uri="{BB962C8B-B14F-4D97-AF65-F5344CB8AC3E}">
        <p14:creationId xmlns:p14="http://schemas.microsoft.com/office/powerpoint/2010/main" val="88237430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59</a:t>
            </a:fld>
            <a:endParaRPr lang="de-DE"/>
          </a:p>
        </p:txBody>
      </p:sp>
    </p:spTree>
    <p:extLst>
      <p:ext uri="{BB962C8B-B14F-4D97-AF65-F5344CB8AC3E}">
        <p14:creationId xmlns:p14="http://schemas.microsoft.com/office/powerpoint/2010/main" val="1300794401"/>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60</a:t>
            </a:fld>
            <a:endParaRPr lang="de-DE"/>
          </a:p>
        </p:txBody>
      </p:sp>
    </p:spTree>
    <p:extLst>
      <p:ext uri="{BB962C8B-B14F-4D97-AF65-F5344CB8AC3E}">
        <p14:creationId xmlns:p14="http://schemas.microsoft.com/office/powerpoint/2010/main" val="36952582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7</a:t>
            </a:fld>
            <a:endParaRPr lang="de-DE"/>
          </a:p>
        </p:txBody>
      </p:sp>
    </p:spTree>
    <p:extLst>
      <p:ext uri="{BB962C8B-B14F-4D97-AF65-F5344CB8AC3E}">
        <p14:creationId xmlns:p14="http://schemas.microsoft.com/office/powerpoint/2010/main" val="1264977055"/>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61</a:t>
            </a:fld>
            <a:endParaRPr lang="de-DE"/>
          </a:p>
        </p:txBody>
      </p:sp>
    </p:spTree>
    <p:extLst>
      <p:ext uri="{BB962C8B-B14F-4D97-AF65-F5344CB8AC3E}">
        <p14:creationId xmlns:p14="http://schemas.microsoft.com/office/powerpoint/2010/main" val="3891845242"/>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62</a:t>
            </a:fld>
            <a:endParaRPr lang="de-DE"/>
          </a:p>
        </p:txBody>
      </p:sp>
    </p:spTree>
    <p:extLst>
      <p:ext uri="{BB962C8B-B14F-4D97-AF65-F5344CB8AC3E}">
        <p14:creationId xmlns:p14="http://schemas.microsoft.com/office/powerpoint/2010/main" val="452475683"/>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63</a:t>
            </a:fld>
            <a:endParaRPr lang="de-DE"/>
          </a:p>
        </p:txBody>
      </p:sp>
    </p:spTree>
    <p:extLst>
      <p:ext uri="{BB962C8B-B14F-4D97-AF65-F5344CB8AC3E}">
        <p14:creationId xmlns:p14="http://schemas.microsoft.com/office/powerpoint/2010/main" val="1756282843"/>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64</a:t>
            </a:fld>
            <a:endParaRPr lang="de-DE"/>
          </a:p>
        </p:txBody>
      </p:sp>
    </p:spTree>
    <p:extLst>
      <p:ext uri="{BB962C8B-B14F-4D97-AF65-F5344CB8AC3E}">
        <p14:creationId xmlns:p14="http://schemas.microsoft.com/office/powerpoint/2010/main" val="193983852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65</a:t>
            </a:fld>
            <a:endParaRPr lang="de-DE"/>
          </a:p>
        </p:txBody>
      </p:sp>
    </p:spTree>
    <p:extLst>
      <p:ext uri="{BB962C8B-B14F-4D97-AF65-F5344CB8AC3E}">
        <p14:creationId xmlns:p14="http://schemas.microsoft.com/office/powerpoint/2010/main" val="3541690206"/>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66</a:t>
            </a:fld>
            <a:endParaRPr lang="de-DE"/>
          </a:p>
        </p:txBody>
      </p:sp>
    </p:spTree>
    <p:extLst>
      <p:ext uri="{BB962C8B-B14F-4D97-AF65-F5344CB8AC3E}">
        <p14:creationId xmlns:p14="http://schemas.microsoft.com/office/powerpoint/2010/main" val="557629879"/>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67</a:t>
            </a:fld>
            <a:endParaRPr lang="de-DE"/>
          </a:p>
        </p:txBody>
      </p:sp>
    </p:spTree>
    <p:extLst>
      <p:ext uri="{BB962C8B-B14F-4D97-AF65-F5344CB8AC3E}">
        <p14:creationId xmlns:p14="http://schemas.microsoft.com/office/powerpoint/2010/main" val="3799520980"/>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68</a:t>
            </a:fld>
            <a:endParaRPr lang="de-DE"/>
          </a:p>
        </p:txBody>
      </p:sp>
    </p:spTree>
    <p:extLst>
      <p:ext uri="{BB962C8B-B14F-4D97-AF65-F5344CB8AC3E}">
        <p14:creationId xmlns:p14="http://schemas.microsoft.com/office/powerpoint/2010/main" val="1616305785"/>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69</a:t>
            </a:fld>
            <a:endParaRPr lang="de-DE"/>
          </a:p>
        </p:txBody>
      </p:sp>
    </p:spTree>
    <p:extLst>
      <p:ext uri="{BB962C8B-B14F-4D97-AF65-F5344CB8AC3E}">
        <p14:creationId xmlns:p14="http://schemas.microsoft.com/office/powerpoint/2010/main" val="947504019"/>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70</a:t>
            </a:fld>
            <a:endParaRPr lang="de-DE"/>
          </a:p>
        </p:txBody>
      </p:sp>
    </p:spTree>
    <p:extLst>
      <p:ext uri="{BB962C8B-B14F-4D97-AF65-F5344CB8AC3E}">
        <p14:creationId xmlns:p14="http://schemas.microsoft.com/office/powerpoint/2010/main" val="24313141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8</a:t>
            </a:fld>
            <a:endParaRPr lang="de-DE"/>
          </a:p>
        </p:txBody>
      </p:sp>
    </p:spTree>
    <p:extLst>
      <p:ext uri="{BB962C8B-B14F-4D97-AF65-F5344CB8AC3E}">
        <p14:creationId xmlns:p14="http://schemas.microsoft.com/office/powerpoint/2010/main" val="1197283099"/>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71</a:t>
            </a:fld>
            <a:endParaRPr lang="de-DE"/>
          </a:p>
        </p:txBody>
      </p:sp>
    </p:spTree>
    <p:extLst>
      <p:ext uri="{BB962C8B-B14F-4D97-AF65-F5344CB8AC3E}">
        <p14:creationId xmlns:p14="http://schemas.microsoft.com/office/powerpoint/2010/main" val="686523399"/>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72</a:t>
            </a:fld>
            <a:endParaRPr lang="de-DE"/>
          </a:p>
        </p:txBody>
      </p:sp>
    </p:spTree>
    <p:extLst>
      <p:ext uri="{BB962C8B-B14F-4D97-AF65-F5344CB8AC3E}">
        <p14:creationId xmlns:p14="http://schemas.microsoft.com/office/powerpoint/2010/main" val="1027309296"/>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73</a:t>
            </a:fld>
            <a:endParaRPr lang="de-DE"/>
          </a:p>
        </p:txBody>
      </p:sp>
    </p:spTree>
    <p:extLst>
      <p:ext uri="{BB962C8B-B14F-4D97-AF65-F5344CB8AC3E}">
        <p14:creationId xmlns:p14="http://schemas.microsoft.com/office/powerpoint/2010/main" val="1207866779"/>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74</a:t>
            </a:fld>
            <a:endParaRPr lang="de-DE"/>
          </a:p>
        </p:txBody>
      </p:sp>
    </p:spTree>
    <p:extLst>
      <p:ext uri="{BB962C8B-B14F-4D97-AF65-F5344CB8AC3E}">
        <p14:creationId xmlns:p14="http://schemas.microsoft.com/office/powerpoint/2010/main" val="248682325"/>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75</a:t>
            </a:fld>
            <a:endParaRPr lang="de-DE"/>
          </a:p>
        </p:txBody>
      </p:sp>
    </p:spTree>
    <p:extLst>
      <p:ext uri="{BB962C8B-B14F-4D97-AF65-F5344CB8AC3E}">
        <p14:creationId xmlns:p14="http://schemas.microsoft.com/office/powerpoint/2010/main" val="1800236009"/>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76</a:t>
            </a:fld>
            <a:endParaRPr lang="de-DE"/>
          </a:p>
        </p:txBody>
      </p:sp>
    </p:spTree>
    <p:extLst>
      <p:ext uri="{BB962C8B-B14F-4D97-AF65-F5344CB8AC3E}">
        <p14:creationId xmlns:p14="http://schemas.microsoft.com/office/powerpoint/2010/main" val="3705689351"/>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77</a:t>
            </a:fld>
            <a:endParaRPr lang="de-DE"/>
          </a:p>
        </p:txBody>
      </p:sp>
    </p:spTree>
    <p:extLst>
      <p:ext uri="{BB962C8B-B14F-4D97-AF65-F5344CB8AC3E}">
        <p14:creationId xmlns:p14="http://schemas.microsoft.com/office/powerpoint/2010/main" val="1624875150"/>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78</a:t>
            </a:fld>
            <a:endParaRPr lang="de-DE"/>
          </a:p>
        </p:txBody>
      </p:sp>
    </p:spTree>
    <p:extLst>
      <p:ext uri="{BB962C8B-B14F-4D97-AF65-F5344CB8AC3E}">
        <p14:creationId xmlns:p14="http://schemas.microsoft.com/office/powerpoint/2010/main" val="1844880863"/>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79</a:t>
            </a:fld>
            <a:endParaRPr lang="de-DE"/>
          </a:p>
        </p:txBody>
      </p:sp>
    </p:spTree>
    <p:extLst>
      <p:ext uri="{BB962C8B-B14F-4D97-AF65-F5344CB8AC3E}">
        <p14:creationId xmlns:p14="http://schemas.microsoft.com/office/powerpoint/2010/main" val="2972557130"/>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80</a:t>
            </a:fld>
            <a:endParaRPr lang="de-DE"/>
          </a:p>
        </p:txBody>
      </p:sp>
    </p:spTree>
    <p:extLst>
      <p:ext uri="{BB962C8B-B14F-4D97-AF65-F5344CB8AC3E}">
        <p14:creationId xmlns:p14="http://schemas.microsoft.com/office/powerpoint/2010/main" val="27297655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9</a:t>
            </a:fld>
            <a:endParaRPr lang="de-DE"/>
          </a:p>
        </p:txBody>
      </p:sp>
    </p:spTree>
    <p:extLst>
      <p:ext uri="{BB962C8B-B14F-4D97-AF65-F5344CB8AC3E}">
        <p14:creationId xmlns:p14="http://schemas.microsoft.com/office/powerpoint/2010/main" val="1365668412"/>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81</a:t>
            </a:fld>
            <a:endParaRPr lang="de-DE"/>
          </a:p>
        </p:txBody>
      </p:sp>
    </p:spTree>
    <p:extLst>
      <p:ext uri="{BB962C8B-B14F-4D97-AF65-F5344CB8AC3E}">
        <p14:creationId xmlns:p14="http://schemas.microsoft.com/office/powerpoint/2010/main" val="1425603870"/>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82</a:t>
            </a:fld>
            <a:endParaRPr lang="de-DE"/>
          </a:p>
        </p:txBody>
      </p:sp>
    </p:spTree>
    <p:extLst>
      <p:ext uri="{BB962C8B-B14F-4D97-AF65-F5344CB8AC3E}">
        <p14:creationId xmlns:p14="http://schemas.microsoft.com/office/powerpoint/2010/main" val="1869683868"/>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83</a:t>
            </a:fld>
            <a:endParaRPr lang="de-DE"/>
          </a:p>
        </p:txBody>
      </p:sp>
    </p:spTree>
    <p:extLst>
      <p:ext uri="{BB962C8B-B14F-4D97-AF65-F5344CB8AC3E}">
        <p14:creationId xmlns:p14="http://schemas.microsoft.com/office/powerpoint/2010/main" val="2131594135"/>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84</a:t>
            </a:fld>
            <a:endParaRPr lang="de-DE"/>
          </a:p>
        </p:txBody>
      </p:sp>
    </p:spTree>
    <p:extLst>
      <p:ext uri="{BB962C8B-B14F-4D97-AF65-F5344CB8AC3E}">
        <p14:creationId xmlns:p14="http://schemas.microsoft.com/office/powerpoint/2010/main" val="2097384001"/>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85</a:t>
            </a:fld>
            <a:endParaRPr lang="de-DE"/>
          </a:p>
        </p:txBody>
      </p:sp>
    </p:spTree>
    <p:extLst>
      <p:ext uri="{BB962C8B-B14F-4D97-AF65-F5344CB8AC3E}">
        <p14:creationId xmlns:p14="http://schemas.microsoft.com/office/powerpoint/2010/main" val="979018136"/>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86</a:t>
            </a:fld>
            <a:endParaRPr lang="de-DE"/>
          </a:p>
        </p:txBody>
      </p:sp>
    </p:spTree>
    <p:extLst>
      <p:ext uri="{BB962C8B-B14F-4D97-AF65-F5344CB8AC3E}">
        <p14:creationId xmlns:p14="http://schemas.microsoft.com/office/powerpoint/2010/main" val="2272198468"/>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87</a:t>
            </a:fld>
            <a:endParaRPr lang="de-DE"/>
          </a:p>
        </p:txBody>
      </p:sp>
    </p:spTree>
    <p:extLst>
      <p:ext uri="{BB962C8B-B14F-4D97-AF65-F5344CB8AC3E}">
        <p14:creationId xmlns:p14="http://schemas.microsoft.com/office/powerpoint/2010/main" val="1213234310"/>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88</a:t>
            </a:fld>
            <a:endParaRPr lang="de-DE"/>
          </a:p>
        </p:txBody>
      </p:sp>
    </p:spTree>
    <p:extLst>
      <p:ext uri="{BB962C8B-B14F-4D97-AF65-F5344CB8AC3E}">
        <p14:creationId xmlns:p14="http://schemas.microsoft.com/office/powerpoint/2010/main" val="3450621932"/>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89</a:t>
            </a:fld>
            <a:endParaRPr lang="de-DE"/>
          </a:p>
        </p:txBody>
      </p:sp>
    </p:spTree>
    <p:extLst>
      <p:ext uri="{BB962C8B-B14F-4D97-AF65-F5344CB8AC3E}">
        <p14:creationId xmlns:p14="http://schemas.microsoft.com/office/powerpoint/2010/main" val="256029623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90</a:t>
            </a:fld>
            <a:endParaRPr lang="de-DE"/>
          </a:p>
        </p:txBody>
      </p:sp>
    </p:spTree>
    <p:extLst>
      <p:ext uri="{BB962C8B-B14F-4D97-AF65-F5344CB8AC3E}">
        <p14:creationId xmlns:p14="http://schemas.microsoft.com/office/powerpoint/2010/main" val="23463812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10</a:t>
            </a:fld>
            <a:endParaRPr lang="de-DE"/>
          </a:p>
        </p:txBody>
      </p:sp>
    </p:spTree>
    <p:extLst>
      <p:ext uri="{BB962C8B-B14F-4D97-AF65-F5344CB8AC3E}">
        <p14:creationId xmlns:p14="http://schemas.microsoft.com/office/powerpoint/2010/main" val="1671129743"/>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91</a:t>
            </a:fld>
            <a:endParaRPr lang="de-DE"/>
          </a:p>
        </p:txBody>
      </p:sp>
    </p:spTree>
    <p:extLst>
      <p:ext uri="{BB962C8B-B14F-4D97-AF65-F5344CB8AC3E}">
        <p14:creationId xmlns:p14="http://schemas.microsoft.com/office/powerpoint/2010/main" val="2809783620"/>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92</a:t>
            </a:fld>
            <a:endParaRPr lang="de-DE"/>
          </a:p>
        </p:txBody>
      </p:sp>
    </p:spTree>
    <p:extLst>
      <p:ext uri="{BB962C8B-B14F-4D97-AF65-F5344CB8AC3E}">
        <p14:creationId xmlns:p14="http://schemas.microsoft.com/office/powerpoint/2010/main" val="2237538305"/>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93</a:t>
            </a:fld>
            <a:endParaRPr lang="de-DE"/>
          </a:p>
        </p:txBody>
      </p:sp>
    </p:spTree>
    <p:extLst>
      <p:ext uri="{BB962C8B-B14F-4D97-AF65-F5344CB8AC3E}">
        <p14:creationId xmlns:p14="http://schemas.microsoft.com/office/powerpoint/2010/main" val="1783522084"/>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94</a:t>
            </a:fld>
            <a:endParaRPr lang="de-DE"/>
          </a:p>
        </p:txBody>
      </p:sp>
    </p:spTree>
    <p:extLst>
      <p:ext uri="{BB962C8B-B14F-4D97-AF65-F5344CB8AC3E}">
        <p14:creationId xmlns:p14="http://schemas.microsoft.com/office/powerpoint/2010/main" val="231829588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95</a:t>
            </a:fld>
            <a:endParaRPr lang="de-DE"/>
          </a:p>
        </p:txBody>
      </p:sp>
    </p:spTree>
    <p:extLst>
      <p:ext uri="{BB962C8B-B14F-4D97-AF65-F5344CB8AC3E}">
        <p14:creationId xmlns:p14="http://schemas.microsoft.com/office/powerpoint/2010/main" val="3604370712"/>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96</a:t>
            </a:fld>
            <a:endParaRPr lang="de-DE"/>
          </a:p>
        </p:txBody>
      </p:sp>
    </p:spTree>
    <p:extLst>
      <p:ext uri="{BB962C8B-B14F-4D97-AF65-F5344CB8AC3E}">
        <p14:creationId xmlns:p14="http://schemas.microsoft.com/office/powerpoint/2010/main" val="377161165"/>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97</a:t>
            </a:fld>
            <a:endParaRPr lang="de-DE"/>
          </a:p>
        </p:txBody>
      </p:sp>
    </p:spTree>
    <p:extLst>
      <p:ext uri="{BB962C8B-B14F-4D97-AF65-F5344CB8AC3E}">
        <p14:creationId xmlns:p14="http://schemas.microsoft.com/office/powerpoint/2010/main" val="1954420592"/>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98</a:t>
            </a:fld>
            <a:endParaRPr lang="de-DE"/>
          </a:p>
        </p:txBody>
      </p:sp>
    </p:spTree>
    <p:extLst>
      <p:ext uri="{BB962C8B-B14F-4D97-AF65-F5344CB8AC3E}">
        <p14:creationId xmlns:p14="http://schemas.microsoft.com/office/powerpoint/2010/main" val="578768917"/>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99</a:t>
            </a:fld>
            <a:endParaRPr lang="de-DE"/>
          </a:p>
        </p:txBody>
      </p:sp>
    </p:spTree>
    <p:extLst>
      <p:ext uri="{BB962C8B-B14F-4D97-AF65-F5344CB8AC3E}">
        <p14:creationId xmlns:p14="http://schemas.microsoft.com/office/powerpoint/2010/main" val="3158067505"/>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100</a:t>
            </a:fld>
            <a:endParaRPr lang="de-DE"/>
          </a:p>
        </p:txBody>
      </p:sp>
    </p:spTree>
    <p:extLst>
      <p:ext uri="{BB962C8B-B14F-4D97-AF65-F5344CB8AC3E}">
        <p14:creationId xmlns:p14="http://schemas.microsoft.com/office/powerpoint/2010/main" val="255968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de-DE"/>
              <a:t>Mastertitelformat bearbeiten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DD29417F-0210-4C5A-86CF-11B0DD4EA8D4}" type="datetime1">
              <a:rPr lang="de-DE" smtClean="0"/>
              <a:t>27.09.2019</a:t>
            </a:fld>
            <a:endParaRPr lang="de-DE"/>
          </a:p>
        </p:txBody>
      </p:sp>
      <p:sp>
        <p:nvSpPr>
          <p:cNvPr id="5" name="Footer Placeholder 4"/>
          <p:cNvSpPr>
            <a:spLocks noGrp="1"/>
          </p:cNvSpPr>
          <p:nvPr>
            <p:ph type="ftr" sz="quarter" idx="11"/>
          </p:nvPr>
        </p:nvSpPr>
        <p:spPr/>
        <p:txBody>
          <a:bodyPr/>
          <a:lstStyle/>
          <a:p>
            <a:r>
              <a:rPr lang="de-DE"/>
              <a:t>www.hms-arbeitsrecht.de</a:t>
            </a:r>
          </a:p>
        </p:txBody>
      </p:sp>
      <p:sp>
        <p:nvSpPr>
          <p:cNvPr id="6" name="Slide Number Placeholder 5"/>
          <p:cNvSpPr>
            <a:spLocks noGrp="1"/>
          </p:cNvSpPr>
          <p:nvPr>
            <p:ph type="sldNum" sz="quarter" idx="12"/>
          </p:nvPr>
        </p:nvSpPr>
        <p:spPr/>
        <p:txBody>
          <a:bodyPr/>
          <a:lstStyle/>
          <a:p>
            <a:fld id="{99874E09-B983-49F5-9166-85FCE1EFF944}" type="slidenum">
              <a:rPr lang="de-DE" smtClean="0"/>
              <a:t>‹Nr.›</a:t>
            </a:fld>
            <a:endParaRPr lang="de-DE"/>
          </a:p>
        </p:txBody>
      </p:sp>
    </p:spTree>
    <p:extLst>
      <p:ext uri="{BB962C8B-B14F-4D97-AF65-F5344CB8AC3E}">
        <p14:creationId xmlns:p14="http://schemas.microsoft.com/office/powerpoint/2010/main" val="1202382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90E137C3-E332-433B-9EEE-E6FDDBA87B9C}" type="datetime1">
              <a:rPr lang="de-DE" smtClean="0"/>
              <a:t>27.09.2019</a:t>
            </a:fld>
            <a:endParaRPr lang="de-DE"/>
          </a:p>
        </p:txBody>
      </p:sp>
      <p:sp>
        <p:nvSpPr>
          <p:cNvPr id="5" name="Footer Placeholder 4"/>
          <p:cNvSpPr>
            <a:spLocks noGrp="1"/>
          </p:cNvSpPr>
          <p:nvPr>
            <p:ph type="ftr" sz="quarter" idx="11"/>
          </p:nvPr>
        </p:nvSpPr>
        <p:spPr/>
        <p:txBody>
          <a:bodyPr/>
          <a:lstStyle/>
          <a:p>
            <a:r>
              <a:rPr lang="de-DE"/>
              <a:t>www.hms-arbeitsrecht.de</a:t>
            </a:r>
          </a:p>
        </p:txBody>
      </p:sp>
      <p:sp>
        <p:nvSpPr>
          <p:cNvPr id="6" name="Slide Number Placeholder 5"/>
          <p:cNvSpPr>
            <a:spLocks noGrp="1"/>
          </p:cNvSpPr>
          <p:nvPr>
            <p:ph type="sldNum" sz="quarter" idx="12"/>
          </p:nvPr>
        </p:nvSpPr>
        <p:spPr/>
        <p:txBody>
          <a:bodyPr/>
          <a:lstStyle/>
          <a:p>
            <a:fld id="{99874E09-B983-49F5-9166-85FCE1EFF944}" type="slidenum">
              <a:rPr lang="de-DE" smtClean="0"/>
              <a:t>‹Nr.›</a:t>
            </a:fld>
            <a:endParaRPr lang="de-DE"/>
          </a:p>
        </p:txBody>
      </p:sp>
    </p:spTree>
    <p:extLst>
      <p:ext uri="{BB962C8B-B14F-4D97-AF65-F5344CB8AC3E}">
        <p14:creationId xmlns:p14="http://schemas.microsoft.com/office/powerpoint/2010/main" val="1367175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6C63CD53-1064-4579-8003-D325820C0F66}" type="datetime1">
              <a:rPr lang="de-DE" smtClean="0"/>
              <a:t>27.09.2019</a:t>
            </a:fld>
            <a:endParaRPr lang="de-DE"/>
          </a:p>
        </p:txBody>
      </p:sp>
      <p:sp>
        <p:nvSpPr>
          <p:cNvPr id="5" name="Footer Placeholder 4"/>
          <p:cNvSpPr>
            <a:spLocks noGrp="1"/>
          </p:cNvSpPr>
          <p:nvPr>
            <p:ph type="ftr" sz="quarter" idx="11"/>
          </p:nvPr>
        </p:nvSpPr>
        <p:spPr/>
        <p:txBody>
          <a:bodyPr/>
          <a:lstStyle/>
          <a:p>
            <a:r>
              <a:rPr lang="de-DE"/>
              <a:t>www.hms-arbeitsrecht.de</a:t>
            </a:r>
          </a:p>
        </p:txBody>
      </p:sp>
      <p:sp>
        <p:nvSpPr>
          <p:cNvPr id="6" name="Slide Number Placeholder 5"/>
          <p:cNvSpPr>
            <a:spLocks noGrp="1"/>
          </p:cNvSpPr>
          <p:nvPr>
            <p:ph type="sldNum" sz="quarter" idx="12"/>
          </p:nvPr>
        </p:nvSpPr>
        <p:spPr/>
        <p:txBody>
          <a:bodyPr/>
          <a:lstStyle/>
          <a:p>
            <a:fld id="{99874E09-B983-49F5-9166-85FCE1EFF944}" type="slidenum">
              <a:rPr lang="de-DE" smtClean="0"/>
              <a:t>‹Nr.›</a:t>
            </a:fld>
            <a:endParaRPr lang="de-DE"/>
          </a:p>
        </p:txBody>
      </p:sp>
    </p:spTree>
    <p:extLst>
      <p:ext uri="{BB962C8B-B14F-4D97-AF65-F5344CB8AC3E}">
        <p14:creationId xmlns:p14="http://schemas.microsoft.com/office/powerpoint/2010/main" val="1414994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2C35C9D5-1A3B-426E-8A36-B178BA8AAB30}" type="datetime1">
              <a:rPr lang="de-DE" smtClean="0"/>
              <a:t>27.09.2019</a:t>
            </a:fld>
            <a:endParaRPr lang="de-DE"/>
          </a:p>
        </p:txBody>
      </p:sp>
      <p:sp>
        <p:nvSpPr>
          <p:cNvPr id="5" name="Footer Placeholder 4"/>
          <p:cNvSpPr>
            <a:spLocks noGrp="1"/>
          </p:cNvSpPr>
          <p:nvPr>
            <p:ph type="ftr" sz="quarter" idx="11"/>
          </p:nvPr>
        </p:nvSpPr>
        <p:spPr/>
        <p:txBody>
          <a:bodyPr/>
          <a:lstStyle/>
          <a:p>
            <a:r>
              <a:rPr lang="de-DE"/>
              <a:t>www.hms-arbeitsrecht.de</a:t>
            </a:r>
          </a:p>
        </p:txBody>
      </p:sp>
      <p:sp>
        <p:nvSpPr>
          <p:cNvPr id="6" name="Slide Number Placeholder 5"/>
          <p:cNvSpPr>
            <a:spLocks noGrp="1"/>
          </p:cNvSpPr>
          <p:nvPr>
            <p:ph type="sldNum" sz="quarter" idx="12"/>
          </p:nvPr>
        </p:nvSpPr>
        <p:spPr/>
        <p:txBody>
          <a:bodyPr/>
          <a:lstStyle/>
          <a:p>
            <a:fld id="{99874E09-B983-49F5-9166-85FCE1EFF944}" type="slidenum">
              <a:rPr lang="de-DE" smtClean="0"/>
              <a:t>‹Nr.›</a:t>
            </a:fld>
            <a:endParaRPr lang="de-DE" dirty="0"/>
          </a:p>
        </p:txBody>
      </p:sp>
    </p:spTree>
    <p:extLst>
      <p:ext uri="{BB962C8B-B14F-4D97-AF65-F5344CB8AC3E}">
        <p14:creationId xmlns:p14="http://schemas.microsoft.com/office/powerpoint/2010/main" val="1424400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de-DE"/>
              <a:t>Mastertitelformat bearbeiten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15596E76-B3A5-4BF1-AF58-1991236E23CF}" type="datetime1">
              <a:rPr lang="de-DE" smtClean="0"/>
              <a:t>27.09.2019</a:t>
            </a:fld>
            <a:endParaRPr lang="de-DE"/>
          </a:p>
        </p:txBody>
      </p:sp>
      <p:sp>
        <p:nvSpPr>
          <p:cNvPr id="5" name="Footer Placeholder 4"/>
          <p:cNvSpPr>
            <a:spLocks noGrp="1"/>
          </p:cNvSpPr>
          <p:nvPr>
            <p:ph type="ftr" sz="quarter" idx="11"/>
          </p:nvPr>
        </p:nvSpPr>
        <p:spPr/>
        <p:txBody>
          <a:bodyPr/>
          <a:lstStyle/>
          <a:p>
            <a:r>
              <a:rPr lang="de-DE"/>
              <a:t>www.hms-arbeitsrecht.de</a:t>
            </a:r>
          </a:p>
        </p:txBody>
      </p:sp>
      <p:sp>
        <p:nvSpPr>
          <p:cNvPr id="6" name="Slide Number Placeholder 5"/>
          <p:cNvSpPr>
            <a:spLocks noGrp="1"/>
          </p:cNvSpPr>
          <p:nvPr>
            <p:ph type="sldNum" sz="quarter" idx="12"/>
          </p:nvPr>
        </p:nvSpPr>
        <p:spPr/>
        <p:txBody>
          <a:bodyPr/>
          <a:lstStyle/>
          <a:p>
            <a:fld id="{99874E09-B983-49F5-9166-85FCE1EFF944}" type="slidenum">
              <a:rPr lang="de-DE" smtClean="0"/>
              <a:t>‹Nr.›</a:t>
            </a:fld>
            <a:endParaRPr lang="de-DE"/>
          </a:p>
        </p:txBody>
      </p:sp>
    </p:spTree>
    <p:extLst>
      <p:ext uri="{BB962C8B-B14F-4D97-AF65-F5344CB8AC3E}">
        <p14:creationId xmlns:p14="http://schemas.microsoft.com/office/powerpoint/2010/main" val="158007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C88FCD7A-705B-4566-A593-6577A8B264D4}" type="datetime1">
              <a:rPr lang="de-DE" smtClean="0"/>
              <a:t>27.09.2019</a:t>
            </a:fld>
            <a:endParaRPr lang="de-DE"/>
          </a:p>
        </p:txBody>
      </p:sp>
      <p:sp>
        <p:nvSpPr>
          <p:cNvPr id="6" name="Footer Placeholder 5"/>
          <p:cNvSpPr>
            <a:spLocks noGrp="1"/>
          </p:cNvSpPr>
          <p:nvPr>
            <p:ph type="ftr" sz="quarter" idx="11"/>
          </p:nvPr>
        </p:nvSpPr>
        <p:spPr/>
        <p:txBody>
          <a:bodyPr/>
          <a:lstStyle/>
          <a:p>
            <a:r>
              <a:rPr lang="de-DE"/>
              <a:t>www.hms-arbeitsrecht.de</a:t>
            </a:r>
          </a:p>
        </p:txBody>
      </p:sp>
      <p:sp>
        <p:nvSpPr>
          <p:cNvPr id="7" name="Slide Number Placeholder 6"/>
          <p:cNvSpPr>
            <a:spLocks noGrp="1"/>
          </p:cNvSpPr>
          <p:nvPr>
            <p:ph type="sldNum" sz="quarter" idx="12"/>
          </p:nvPr>
        </p:nvSpPr>
        <p:spPr/>
        <p:txBody>
          <a:bodyPr/>
          <a:lstStyle/>
          <a:p>
            <a:fld id="{99874E09-B983-49F5-9166-85FCE1EFF944}" type="slidenum">
              <a:rPr lang="de-DE" smtClean="0"/>
              <a:t>‹Nr.›</a:t>
            </a:fld>
            <a:endParaRPr lang="de-DE"/>
          </a:p>
        </p:txBody>
      </p:sp>
    </p:spTree>
    <p:extLst>
      <p:ext uri="{BB962C8B-B14F-4D97-AF65-F5344CB8AC3E}">
        <p14:creationId xmlns:p14="http://schemas.microsoft.com/office/powerpoint/2010/main" val="134211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de-DE"/>
              <a:t>Mastertitelformat bearbeiten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29842" y="2505075"/>
            <a:ext cx="3868340"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4629150" y="2505075"/>
            <a:ext cx="3887391"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B6635A38-FEE3-4D0C-833F-1EAB634CFB9F}" type="datetime1">
              <a:rPr lang="de-DE" smtClean="0"/>
              <a:t>27.09.2019</a:t>
            </a:fld>
            <a:endParaRPr lang="de-DE"/>
          </a:p>
        </p:txBody>
      </p:sp>
      <p:sp>
        <p:nvSpPr>
          <p:cNvPr id="8" name="Footer Placeholder 7"/>
          <p:cNvSpPr>
            <a:spLocks noGrp="1"/>
          </p:cNvSpPr>
          <p:nvPr>
            <p:ph type="ftr" sz="quarter" idx="11"/>
          </p:nvPr>
        </p:nvSpPr>
        <p:spPr/>
        <p:txBody>
          <a:bodyPr/>
          <a:lstStyle/>
          <a:p>
            <a:r>
              <a:rPr lang="de-DE"/>
              <a:t>www.hms-arbeitsrecht.de</a:t>
            </a:r>
          </a:p>
        </p:txBody>
      </p:sp>
      <p:sp>
        <p:nvSpPr>
          <p:cNvPr id="9" name="Slide Number Placeholder 8"/>
          <p:cNvSpPr>
            <a:spLocks noGrp="1"/>
          </p:cNvSpPr>
          <p:nvPr>
            <p:ph type="sldNum" sz="quarter" idx="12"/>
          </p:nvPr>
        </p:nvSpPr>
        <p:spPr/>
        <p:txBody>
          <a:bodyPr/>
          <a:lstStyle/>
          <a:p>
            <a:fld id="{99874E09-B983-49F5-9166-85FCE1EFF944}" type="slidenum">
              <a:rPr lang="de-DE" smtClean="0"/>
              <a:t>‹Nr.›</a:t>
            </a:fld>
            <a:endParaRPr lang="de-DE"/>
          </a:p>
        </p:txBody>
      </p:sp>
    </p:spTree>
    <p:extLst>
      <p:ext uri="{BB962C8B-B14F-4D97-AF65-F5344CB8AC3E}">
        <p14:creationId xmlns:p14="http://schemas.microsoft.com/office/powerpoint/2010/main" val="4141227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A24203ED-42B1-4CBF-9481-A9BB4DA4CB0C}" type="datetime1">
              <a:rPr lang="de-DE" smtClean="0"/>
              <a:t>27.09.2019</a:t>
            </a:fld>
            <a:endParaRPr lang="de-DE"/>
          </a:p>
        </p:txBody>
      </p:sp>
      <p:sp>
        <p:nvSpPr>
          <p:cNvPr id="4" name="Footer Placeholder 3"/>
          <p:cNvSpPr>
            <a:spLocks noGrp="1"/>
          </p:cNvSpPr>
          <p:nvPr>
            <p:ph type="ftr" sz="quarter" idx="11"/>
          </p:nvPr>
        </p:nvSpPr>
        <p:spPr/>
        <p:txBody>
          <a:bodyPr/>
          <a:lstStyle/>
          <a:p>
            <a:r>
              <a:rPr lang="de-DE"/>
              <a:t>www.hms-arbeitsrecht.de</a:t>
            </a:r>
          </a:p>
        </p:txBody>
      </p:sp>
      <p:sp>
        <p:nvSpPr>
          <p:cNvPr id="5" name="Slide Number Placeholder 4"/>
          <p:cNvSpPr>
            <a:spLocks noGrp="1"/>
          </p:cNvSpPr>
          <p:nvPr>
            <p:ph type="sldNum" sz="quarter" idx="12"/>
          </p:nvPr>
        </p:nvSpPr>
        <p:spPr/>
        <p:txBody>
          <a:bodyPr/>
          <a:lstStyle/>
          <a:p>
            <a:fld id="{99874E09-B983-49F5-9166-85FCE1EFF944}" type="slidenum">
              <a:rPr lang="de-DE" smtClean="0"/>
              <a:t>‹Nr.›</a:t>
            </a:fld>
            <a:endParaRPr lang="de-DE"/>
          </a:p>
        </p:txBody>
      </p:sp>
    </p:spTree>
    <p:extLst>
      <p:ext uri="{BB962C8B-B14F-4D97-AF65-F5344CB8AC3E}">
        <p14:creationId xmlns:p14="http://schemas.microsoft.com/office/powerpoint/2010/main" val="3730276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8B6129-4DB0-4500-B319-704DFCB74DE9}" type="datetime1">
              <a:rPr lang="de-DE" smtClean="0"/>
              <a:t>27.09.2019</a:t>
            </a:fld>
            <a:endParaRPr lang="de-DE"/>
          </a:p>
        </p:txBody>
      </p:sp>
      <p:sp>
        <p:nvSpPr>
          <p:cNvPr id="3" name="Footer Placeholder 2"/>
          <p:cNvSpPr>
            <a:spLocks noGrp="1"/>
          </p:cNvSpPr>
          <p:nvPr>
            <p:ph type="ftr" sz="quarter" idx="11"/>
          </p:nvPr>
        </p:nvSpPr>
        <p:spPr/>
        <p:txBody>
          <a:bodyPr/>
          <a:lstStyle/>
          <a:p>
            <a:r>
              <a:rPr lang="de-DE"/>
              <a:t>www.hms-arbeitsrecht.de</a:t>
            </a:r>
          </a:p>
        </p:txBody>
      </p:sp>
      <p:sp>
        <p:nvSpPr>
          <p:cNvPr id="4" name="Slide Number Placeholder 3"/>
          <p:cNvSpPr>
            <a:spLocks noGrp="1"/>
          </p:cNvSpPr>
          <p:nvPr>
            <p:ph type="sldNum" sz="quarter" idx="12"/>
          </p:nvPr>
        </p:nvSpPr>
        <p:spPr/>
        <p:txBody>
          <a:bodyPr/>
          <a:lstStyle/>
          <a:p>
            <a:fld id="{99874E09-B983-49F5-9166-85FCE1EFF944}" type="slidenum">
              <a:rPr lang="de-DE" smtClean="0"/>
              <a:t>‹Nr.›</a:t>
            </a:fld>
            <a:endParaRPr lang="de-DE"/>
          </a:p>
        </p:txBody>
      </p:sp>
    </p:spTree>
    <p:extLst>
      <p:ext uri="{BB962C8B-B14F-4D97-AF65-F5344CB8AC3E}">
        <p14:creationId xmlns:p14="http://schemas.microsoft.com/office/powerpoint/2010/main" val="2533044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Mastertitelformat bearbeiten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4A12B8D5-3C34-45FC-A71E-7784B49B40E5}" type="datetime1">
              <a:rPr lang="de-DE" smtClean="0"/>
              <a:t>27.09.2019</a:t>
            </a:fld>
            <a:endParaRPr lang="de-DE"/>
          </a:p>
        </p:txBody>
      </p:sp>
      <p:sp>
        <p:nvSpPr>
          <p:cNvPr id="6" name="Footer Placeholder 5"/>
          <p:cNvSpPr>
            <a:spLocks noGrp="1"/>
          </p:cNvSpPr>
          <p:nvPr>
            <p:ph type="ftr" sz="quarter" idx="11"/>
          </p:nvPr>
        </p:nvSpPr>
        <p:spPr/>
        <p:txBody>
          <a:bodyPr/>
          <a:lstStyle/>
          <a:p>
            <a:r>
              <a:rPr lang="de-DE"/>
              <a:t>www.hms-arbeitsrecht.de</a:t>
            </a:r>
          </a:p>
        </p:txBody>
      </p:sp>
      <p:sp>
        <p:nvSpPr>
          <p:cNvPr id="7" name="Slide Number Placeholder 6"/>
          <p:cNvSpPr>
            <a:spLocks noGrp="1"/>
          </p:cNvSpPr>
          <p:nvPr>
            <p:ph type="sldNum" sz="quarter" idx="12"/>
          </p:nvPr>
        </p:nvSpPr>
        <p:spPr/>
        <p:txBody>
          <a:bodyPr/>
          <a:lstStyle/>
          <a:p>
            <a:fld id="{99874E09-B983-49F5-9166-85FCE1EFF944}" type="slidenum">
              <a:rPr lang="de-DE" smtClean="0"/>
              <a:t>‹Nr.›</a:t>
            </a:fld>
            <a:endParaRPr lang="de-DE"/>
          </a:p>
        </p:txBody>
      </p:sp>
    </p:spTree>
    <p:extLst>
      <p:ext uri="{BB962C8B-B14F-4D97-AF65-F5344CB8AC3E}">
        <p14:creationId xmlns:p14="http://schemas.microsoft.com/office/powerpoint/2010/main" val="2453722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Mastertitelformat bearbeiten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4B665CD8-71DE-4930-98BF-061F6661DBE7}" type="datetime1">
              <a:rPr lang="de-DE" smtClean="0"/>
              <a:t>27.09.2019</a:t>
            </a:fld>
            <a:endParaRPr lang="de-DE"/>
          </a:p>
        </p:txBody>
      </p:sp>
      <p:sp>
        <p:nvSpPr>
          <p:cNvPr id="6" name="Footer Placeholder 5"/>
          <p:cNvSpPr>
            <a:spLocks noGrp="1"/>
          </p:cNvSpPr>
          <p:nvPr>
            <p:ph type="ftr" sz="quarter" idx="11"/>
          </p:nvPr>
        </p:nvSpPr>
        <p:spPr/>
        <p:txBody>
          <a:bodyPr/>
          <a:lstStyle/>
          <a:p>
            <a:r>
              <a:rPr lang="de-DE"/>
              <a:t>www.hms-arbeitsrecht.de</a:t>
            </a:r>
          </a:p>
        </p:txBody>
      </p:sp>
      <p:sp>
        <p:nvSpPr>
          <p:cNvPr id="7" name="Slide Number Placeholder 6"/>
          <p:cNvSpPr>
            <a:spLocks noGrp="1"/>
          </p:cNvSpPr>
          <p:nvPr>
            <p:ph type="sldNum" sz="quarter" idx="12"/>
          </p:nvPr>
        </p:nvSpPr>
        <p:spPr/>
        <p:txBody>
          <a:bodyPr/>
          <a:lstStyle/>
          <a:p>
            <a:fld id="{99874E09-B983-49F5-9166-85FCE1EFF944}" type="slidenum">
              <a:rPr lang="de-DE" smtClean="0"/>
              <a:t>‹Nr.›</a:t>
            </a:fld>
            <a:endParaRPr lang="de-DE"/>
          </a:p>
        </p:txBody>
      </p:sp>
    </p:spTree>
    <p:extLst>
      <p:ext uri="{BB962C8B-B14F-4D97-AF65-F5344CB8AC3E}">
        <p14:creationId xmlns:p14="http://schemas.microsoft.com/office/powerpoint/2010/main" val="2893268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67AD20-30E0-43CA-9909-9F9878A58A07}" type="datetime1">
              <a:rPr lang="de-DE" smtClean="0"/>
              <a:t>27.09.2019</a:t>
            </a:fld>
            <a:endParaRPr lang="de-DE"/>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a:t>www.hms-arbeitsrecht.de</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874E09-B983-49F5-9166-85FCE1EFF944}" type="slidenum">
              <a:rPr lang="de-DE" smtClean="0"/>
              <a:t>‹Nr.›</a:t>
            </a:fld>
            <a:endParaRPr lang="de-DE"/>
          </a:p>
        </p:txBody>
      </p:sp>
    </p:spTree>
    <p:extLst>
      <p:ext uri="{BB962C8B-B14F-4D97-AF65-F5344CB8AC3E}">
        <p14:creationId xmlns:p14="http://schemas.microsoft.com/office/powerpoint/2010/main" val="20979596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99.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00.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01.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02.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03.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04.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05.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06.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07.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0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09.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10.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11.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12.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13.xm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14.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15.xm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16.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17.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1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3" Type="http://schemas.openxmlformats.org/officeDocument/2006/relationships/hyperlink" Target="https://beck-online.beck.de/?typ=reference&amp;y=100&amp;g=BetrVG&amp;p=79" TargetMode="External"/><Relationship Id="rId7" Type="http://schemas.openxmlformats.org/officeDocument/2006/relationships/image" Target="../media/image1.gif"/><Relationship Id="rId2" Type="http://schemas.openxmlformats.org/officeDocument/2006/relationships/notesSlide" Target="../notesSlides/notesSlide119.xml"/><Relationship Id="rId1" Type="http://schemas.openxmlformats.org/officeDocument/2006/relationships/slideLayout" Target="../slideLayouts/slideLayout2.xml"/><Relationship Id="rId6" Type="http://schemas.openxmlformats.org/officeDocument/2006/relationships/hyperlink" Target="https://beck-online.beck.de/?typ=reference&amp;y=100&amp;g=EWG_DSGVO&amp;p=38" TargetMode="External"/><Relationship Id="rId5" Type="http://schemas.openxmlformats.org/officeDocument/2006/relationships/hyperlink" Target="https://beck-online.beck.de/?typ=reference&amp;y=100&amp;g=StGB&amp;p=203" TargetMode="External"/><Relationship Id="rId4" Type="http://schemas.openxmlformats.org/officeDocument/2006/relationships/hyperlink" Target="https://beck-online.beck.de/?typ=reference&amp;y=100&amp;g=BetrVG&amp;p=99" TargetMode="External"/></Relationships>
</file>

<file path=ppt/slides/_rels/slide12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20.xm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21.xm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22.xm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23.xm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24.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25.xml"/><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26.xml"/><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27.xm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2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29.xml"/><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30.xm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31.xm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32.xm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33.xm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34.xm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35.xm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36.xm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37.xm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3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39.xm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40.xm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41.xm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42.xml"/><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43.xm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44.xml"/><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45.xml"/><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46.xm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47.xml"/><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4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49.xml"/><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50.xml"/><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51.xm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52.xml"/><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53.xm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54.xm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55.xm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56.xml"/><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57.xm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5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59.xm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60.xml"/><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61.xml"/><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62.xm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63.xm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64.xm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65.xml"/><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66.xml"/><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67.xm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6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69.xm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70.xml"/><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71.xm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72.xml"/><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7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gif"/><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96.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97.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9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EDEE2A-12DB-4996-B1D0-C37A530EAE81}"/>
              </a:ext>
            </a:extLst>
          </p:cNvPr>
          <p:cNvSpPr>
            <a:spLocks noGrp="1"/>
          </p:cNvSpPr>
          <p:nvPr>
            <p:ph type="ctrTitle"/>
          </p:nvPr>
        </p:nvSpPr>
        <p:spPr>
          <a:xfrm>
            <a:off x="1143000" y="1262063"/>
            <a:ext cx="6858000" cy="1790700"/>
          </a:xfrm>
        </p:spPr>
        <p:txBody>
          <a:bodyPr>
            <a:normAutofit/>
          </a:bodyPr>
          <a:lstStyle/>
          <a:p>
            <a:r>
              <a:rPr lang="de-DE" sz="5100" b="1" dirty="0">
                <a:latin typeface="Abadi" panose="020B0604020202020204" pitchFamily="34" charset="0"/>
              </a:rPr>
              <a:t>Aufhebungsverträge</a:t>
            </a:r>
            <a:br>
              <a:rPr lang="de-DE" sz="5100" dirty="0"/>
            </a:br>
            <a:endParaRPr lang="de-DE" sz="5100" dirty="0"/>
          </a:p>
        </p:txBody>
      </p:sp>
      <p:sp>
        <p:nvSpPr>
          <p:cNvPr id="3" name="Untertitel 2">
            <a:extLst>
              <a:ext uri="{FF2B5EF4-FFF2-40B4-BE49-F238E27FC236}">
                <a16:creationId xmlns:a16="http://schemas.microsoft.com/office/drawing/2014/main" id="{7DDB7CFB-B668-41E0-837A-1339B4896B57}"/>
              </a:ext>
            </a:extLst>
          </p:cNvPr>
          <p:cNvSpPr>
            <a:spLocks noGrp="1"/>
          </p:cNvSpPr>
          <p:nvPr>
            <p:ph type="subTitle" idx="1"/>
          </p:nvPr>
        </p:nvSpPr>
        <p:spPr>
          <a:xfrm>
            <a:off x="1143000" y="2685447"/>
            <a:ext cx="6858000" cy="3253339"/>
          </a:xfrm>
        </p:spPr>
        <p:txBody>
          <a:bodyPr>
            <a:normAutofit/>
          </a:bodyPr>
          <a:lstStyle/>
          <a:p>
            <a:r>
              <a:rPr lang="de-DE" sz="2800" b="1">
                <a:latin typeface="Abadi" panose="020B0604020104020204" pitchFamily="34" charset="0"/>
              </a:rPr>
              <a:t>Jena 27.09.2019</a:t>
            </a:r>
            <a:endParaRPr lang="de-DE" sz="2800" b="1" dirty="0">
              <a:latin typeface="Abadi" panose="020B0604020104020204" pitchFamily="34" charset="0"/>
            </a:endParaRPr>
          </a:p>
          <a:p>
            <a:endParaRPr lang="de-DE" sz="2800" dirty="0">
              <a:latin typeface="Abadi" panose="020B0604020104020204" pitchFamily="34" charset="0"/>
            </a:endParaRPr>
          </a:p>
          <a:p>
            <a:endParaRPr lang="de-DE" sz="2800" dirty="0">
              <a:latin typeface="Abadi" panose="020B0604020104020204" pitchFamily="34" charset="0"/>
            </a:endParaRPr>
          </a:p>
          <a:p>
            <a:endParaRPr lang="de-DE" sz="2800" dirty="0">
              <a:latin typeface="Abadi" panose="020B0604020104020204" pitchFamily="34" charset="0"/>
            </a:endParaRPr>
          </a:p>
          <a:p>
            <a:r>
              <a:rPr lang="de-DE" sz="2800" b="1" dirty="0">
                <a:latin typeface="Abadi" panose="020B0604020104020204" pitchFamily="34" charset="0"/>
              </a:rPr>
              <a:t>Dr. Joachim Holthausen</a:t>
            </a:r>
          </a:p>
          <a:p>
            <a:r>
              <a:rPr lang="de-DE" sz="2800" b="1" dirty="0">
                <a:latin typeface="Abadi" panose="020B0604020104020204" pitchFamily="34" charset="0"/>
              </a:rPr>
              <a:t>Rechtsanwalt, Fachanwalt für Arbeitsrecht</a:t>
            </a:r>
          </a:p>
          <a:p>
            <a:endParaRPr lang="de-DE" dirty="0"/>
          </a:p>
        </p:txBody>
      </p:sp>
      <p:pic>
        <p:nvPicPr>
          <p:cNvPr id="5" name="Grafik 4">
            <a:extLst>
              <a:ext uri="{FF2B5EF4-FFF2-40B4-BE49-F238E27FC236}">
                <a16:creationId xmlns:a16="http://schemas.microsoft.com/office/drawing/2014/main" id="{C2EF40AC-EE2A-4C3E-BDF4-E0E6137A42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0209" y="225331"/>
            <a:ext cx="1643063" cy="650081"/>
          </a:xfrm>
          <a:prstGeom prst="rect">
            <a:avLst/>
          </a:prstGeom>
        </p:spPr>
      </p:pic>
      <p:sp>
        <p:nvSpPr>
          <p:cNvPr id="4" name="Foliennummernplatzhalter 3">
            <a:extLst>
              <a:ext uri="{FF2B5EF4-FFF2-40B4-BE49-F238E27FC236}">
                <a16:creationId xmlns:a16="http://schemas.microsoft.com/office/drawing/2014/main" id="{3DFFA025-7E8A-4D8F-ACF6-8F6B97BDDF49}"/>
              </a:ext>
            </a:extLst>
          </p:cNvPr>
          <p:cNvSpPr>
            <a:spLocks noGrp="1"/>
          </p:cNvSpPr>
          <p:nvPr>
            <p:ph type="sldNum" sz="quarter" idx="12"/>
          </p:nvPr>
        </p:nvSpPr>
        <p:spPr/>
        <p:txBody>
          <a:bodyPr/>
          <a:lstStyle/>
          <a:p>
            <a:fld id="{99874E09-B983-49F5-9166-85FCE1EFF944}" type="slidenum">
              <a:rPr lang="de-DE" smtClean="0"/>
              <a:t>1</a:t>
            </a:fld>
            <a:endParaRPr lang="de-DE"/>
          </a:p>
        </p:txBody>
      </p:sp>
      <p:sp>
        <p:nvSpPr>
          <p:cNvPr id="6" name="Fußzeilenplatzhalter 5">
            <a:extLst>
              <a:ext uri="{FF2B5EF4-FFF2-40B4-BE49-F238E27FC236}">
                <a16:creationId xmlns:a16="http://schemas.microsoft.com/office/drawing/2014/main" id="{8EDE1CB9-216E-4809-9BA8-47272CD0FABE}"/>
              </a:ext>
            </a:extLst>
          </p:cNvPr>
          <p:cNvSpPr>
            <a:spLocks noGrp="1"/>
          </p:cNvSpPr>
          <p:nvPr>
            <p:ph type="ftr" sz="quarter" idx="11"/>
          </p:nvPr>
        </p:nvSpPr>
        <p:spPr>
          <a:solidFill>
            <a:schemeClr val="accent1">
              <a:lumMod val="40000"/>
              <a:lumOff val="60000"/>
              <a:alpha val="30000"/>
            </a:schemeClr>
          </a:solidFill>
        </p:spPr>
        <p:txBody>
          <a:bodyPr/>
          <a:lstStyle/>
          <a:p>
            <a:r>
              <a:rPr lang="de-DE" dirty="0"/>
              <a:t>www.hms-arbeitsrecht.de</a:t>
            </a:r>
          </a:p>
        </p:txBody>
      </p:sp>
    </p:spTree>
    <p:extLst>
      <p:ext uri="{BB962C8B-B14F-4D97-AF65-F5344CB8AC3E}">
        <p14:creationId xmlns:p14="http://schemas.microsoft.com/office/powerpoint/2010/main" val="32470120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104020204" pitchFamily="34" charset="0"/>
              </a:rPr>
              <a:t>Rechtsanwaltshaftung</a:t>
            </a:r>
            <a:r>
              <a:rPr lang="de-DE" b="1" dirty="0"/>
              <a:t> </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92500" lnSpcReduction="10000"/>
          </a:bodyPr>
          <a:lstStyle/>
          <a:p>
            <a:pPr>
              <a:lnSpc>
                <a:spcPct val="120000"/>
              </a:lnSpc>
            </a:pPr>
            <a:r>
              <a:rPr lang="de-DE" b="1" dirty="0">
                <a:latin typeface="Abadi" panose="020B0604020104020204" pitchFamily="34" charset="0"/>
              </a:rPr>
              <a:t>Exkurs Anwaltshaftung:</a:t>
            </a:r>
            <a:br>
              <a:rPr lang="de-DE" b="1" dirty="0">
                <a:latin typeface="Abadi" panose="020B0604020104020204" pitchFamily="34" charset="0"/>
              </a:rPr>
            </a:br>
            <a:r>
              <a:rPr lang="de-DE" b="1" dirty="0">
                <a:latin typeface="Abadi" panose="020B0604020104020204" pitchFamily="34" charset="0"/>
              </a:rPr>
              <a:t>Was meint der „sicherste Weg“ in der BGH-</a:t>
            </a:r>
            <a:r>
              <a:rPr lang="de-DE" b="1" dirty="0" err="1">
                <a:latin typeface="Abadi" panose="020B0604020104020204" pitchFamily="34" charset="0"/>
              </a:rPr>
              <a:t>HaftungsRS</a:t>
            </a:r>
            <a:r>
              <a:rPr lang="de-DE" b="1" dirty="0">
                <a:latin typeface="Abadi" panose="020B0604020104020204" pitchFamily="34" charset="0"/>
              </a:rPr>
              <a:t>?</a:t>
            </a:r>
          </a:p>
          <a:p>
            <a:pPr>
              <a:buFont typeface="Wingdings" panose="05000000000000000000" pitchFamily="2" charset="2"/>
              <a:buChar char="ü"/>
            </a:pPr>
            <a:r>
              <a:rPr lang="de-DE" dirty="0">
                <a:latin typeface="Abadi" panose="020B0604020104020204" pitchFamily="34" charset="0"/>
              </a:rPr>
              <a:t>Die Beauftragung eines RA ist regelmäßig auf die Erbringung einer Dienstleistung in Form eines Geschäftsbesorgungsvertrages gerichtet. Der Anwalt schuldet dabei zwar nicht den Eintritt eines bestimmten Erfolges. Er haftet dem Mandanten gegenüber aber für die ordnungsgemäße Erfüllung der Dienstleistung.  </a:t>
            </a: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10</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253462347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Lösen vom Aufhebungsvertrag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7500" lnSpcReduction="20000"/>
          </a:bodyPr>
          <a:lstStyle/>
          <a:p>
            <a:endParaRPr lang="de-DE" dirty="0">
              <a:latin typeface="Abadi" panose="020B0604020104020204" pitchFamily="34" charset="0"/>
            </a:endParaRPr>
          </a:p>
          <a:p>
            <a:r>
              <a:rPr lang="de-DE" b="1" dirty="0">
                <a:latin typeface="Abadi" panose="020B0604020104020204" pitchFamily="34" charset="0"/>
              </a:rPr>
              <a:t>Gebot fairen Verhandelns - Übereilungs- und Überrumpelungs-schutz, Nebenpflicht oder der „neue Königsweg des BAG“</a:t>
            </a:r>
          </a:p>
          <a:p>
            <a:pPr>
              <a:buFont typeface="Wingdings" panose="05000000000000000000" pitchFamily="2" charset="2"/>
              <a:buChar char="ü"/>
            </a:pPr>
            <a:r>
              <a:rPr lang="de-DE" b="1" dirty="0">
                <a:latin typeface="Abadi" panose="020B0604020104020204" pitchFamily="34" charset="0"/>
              </a:rPr>
              <a:t>BAG 07.02.2019 – 6 AZR 75/18, NZA 2019,688</a:t>
            </a:r>
            <a:br>
              <a:rPr lang="de-DE" dirty="0">
                <a:latin typeface="Abadi" panose="020B0604020104020204" pitchFamily="34" charset="0"/>
              </a:rPr>
            </a:br>
            <a:r>
              <a:rPr lang="de-DE" dirty="0">
                <a:latin typeface="Abadi" panose="020B0604020104020204" pitchFamily="34" charset="0"/>
              </a:rPr>
              <a:t>„Das Gebot “fairen Verhandelns“ ist eine arbeitsvertragliche Nebenpflicht. Sie wird verletzt, wenn eine Seite eine psychische Drucksituation schafft, die eine freie und überlegte Entscheidung des Vertragspartners über den Abschluss eines Aufhebungsvertrages erheblich erschwert. Dies kann insbesondere dann der Fall sein, wenn eine krankheitsbedingte Schwäche des AN bewusst ausgenutzt wird. Das Gebot fairen Verhandelns schützt unterhalb der Schwelle der von §§ 105, 119 ff. BGB erfassten Willensmängel die Entscheidungsfreiheit bei Vertragsverhandlungen.“</a:t>
            </a:r>
            <a:br>
              <a:rPr lang="de-DE" b="1" dirty="0">
                <a:latin typeface="Abadi" panose="020B0604020104020204" pitchFamily="34" charset="0"/>
              </a:rPr>
            </a:br>
            <a:endParaRPr lang="de-DE" b="1" dirty="0">
              <a:latin typeface="Abadi" panose="020B0604020104020204" pitchFamily="34" charset="0"/>
            </a:endParaRPr>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100</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273866093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Lösen vom Aufhebungsvertrag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lnSpcReduction="10000"/>
          </a:bodyPr>
          <a:lstStyle/>
          <a:p>
            <a:endParaRPr lang="de-DE" dirty="0">
              <a:latin typeface="Abadi" panose="020B0604020104020204" pitchFamily="34" charset="0"/>
            </a:endParaRPr>
          </a:p>
          <a:p>
            <a:r>
              <a:rPr lang="de-DE" sz="3300" b="1" dirty="0">
                <a:latin typeface="Abadi" panose="020B0604020104020204" pitchFamily="34" charset="0"/>
              </a:rPr>
              <a:t>Gebot fairen Verhandelns – vier Stichworte zum Verständnis</a:t>
            </a:r>
          </a:p>
          <a:p>
            <a:pPr>
              <a:buFont typeface="Wingdings" panose="05000000000000000000" pitchFamily="2" charset="2"/>
              <a:buChar char="ü"/>
            </a:pPr>
            <a:r>
              <a:rPr lang="de-DE" dirty="0">
                <a:latin typeface="Abadi" panose="020B0604020104020204" pitchFamily="34" charset="0"/>
              </a:rPr>
              <a:t>Unzulässige Willensbeeinflussung</a:t>
            </a:r>
          </a:p>
          <a:p>
            <a:pPr>
              <a:buFont typeface="Wingdings" panose="05000000000000000000" pitchFamily="2" charset="2"/>
              <a:buChar char="ü"/>
            </a:pPr>
            <a:r>
              <a:rPr lang="de-DE" dirty="0">
                <a:latin typeface="Abadi" panose="020B0604020104020204" pitchFamily="34" charset="0"/>
              </a:rPr>
              <a:t>Unfaire Verhandlungssituation</a:t>
            </a:r>
          </a:p>
          <a:p>
            <a:pPr>
              <a:buFont typeface="Wingdings" panose="05000000000000000000" pitchFamily="2" charset="2"/>
              <a:buChar char="ü"/>
            </a:pPr>
            <a:r>
              <a:rPr lang="de-DE" dirty="0">
                <a:latin typeface="Abadi" panose="020B0604020104020204" pitchFamily="34" charset="0"/>
              </a:rPr>
              <a:t>Verstoß gegen Rücksichtnahmepflichten, § 241 II BGB, Fairnessgebot</a:t>
            </a:r>
          </a:p>
          <a:p>
            <a:pPr>
              <a:buFont typeface="Wingdings" panose="05000000000000000000" pitchFamily="2" charset="2"/>
              <a:buChar char="ü"/>
            </a:pPr>
            <a:r>
              <a:rPr lang="de-DE" dirty="0">
                <a:latin typeface="Abadi" panose="020B0604020104020204" pitchFamily="34" charset="0"/>
              </a:rPr>
              <a:t>Schutz vor Überrumpelung</a:t>
            </a:r>
            <a:br>
              <a:rPr lang="de-DE" b="1" dirty="0">
                <a:latin typeface="Abadi" panose="020B0604020104020204" pitchFamily="34" charset="0"/>
              </a:rPr>
            </a:br>
            <a:endParaRPr lang="de-DE" b="1" dirty="0">
              <a:latin typeface="Abadi" panose="020B0604020104020204" pitchFamily="34" charset="0"/>
            </a:endParaRPr>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101</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379453143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Lösen vom Aufhebungsvertrag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85000" lnSpcReduction="20000"/>
          </a:bodyPr>
          <a:lstStyle/>
          <a:p>
            <a:endParaRPr lang="de-DE" dirty="0">
              <a:latin typeface="Abadi" panose="020B0604020104020204" pitchFamily="34" charset="0"/>
            </a:endParaRPr>
          </a:p>
          <a:p>
            <a:r>
              <a:rPr lang="de-DE" sz="3300" b="1" dirty="0">
                <a:latin typeface="Abadi" panose="020B0604020104020204" pitchFamily="34" charset="0"/>
              </a:rPr>
              <a:t>Gebot fairen Verhandelns</a:t>
            </a:r>
          </a:p>
          <a:p>
            <a:pPr>
              <a:buFont typeface="Wingdings" panose="05000000000000000000" pitchFamily="2" charset="2"/>
              <a:buChar char="ü"/>
            </a:pPr>
            <a:r>
              <a:rPr lang="de-DE" b="1" dirty="0">
                <a:latin typeface="Abadi" panose="020B0604020104020204" pitchFamily="34" charset="0"/>
              </a:rPr>
              <a:t>Keine gute Idee sind Drucksituationen, wie:</a:t>
            </a:r>
            <a:br>
              <a:rPr lang="de-DE" b="1" dirty="0">
                <a:latin typeface="Abadi" panose="020B0604020104020204" pitchFamily="34" charset="0"/>
              </a:rPr>
            </a:br>
            <a:r>
              <a:rPr lang="de-DE" i="1" dirty="0">
                <a:latin typeface="Abadi" panose="020B0604020104020204" pitchFamily="34" charset="0"/>
              </a:rPr>
              <a:t>„Entweder unterschreiben Sie jetzt, oder wir machen das über die Anwälte, mehr als jetzt wird es auf keinen Fall geben!“</a:t>
            </a:r>
            <a:endParaRPr lang="de-DE" dirty="0">
              <a:latin typeface="Abadi" panose="020B0604020104020204" pitchFamily="34" charset="0"/>
            </a:endParaRPr>
          </a:p>
          <a:p>
            <a:pPr>
              <a:buFont typeface="Wingdings" panose="05000000000000000000" pitchFamily="2" charset="2"/>
              <a:buChar char="ü"/>
            </a:pPr>
            <a:r>
              <a:rPr lang="de-DE" b="1" dirty="0">
                <a:latin typeface="Abadi" panose="020B0604020104020204" pitchFamily="34" charset="0"/>
              </a:rPr>
              <a:t>Frage vor Abschluss:</a:t>
            </a:r>
            <a:br>
              <a:rPr lang="de-DE" b="1" dirty="0">
                <a:latin typeface="Abadi" panose="020B0604020104020204" pitchFamily="34" charset="0"/>
              </a:rPr>
            </a:br>
            <a:r>
              <a:rPr lang="de-DE" i="1" dirty="0">
                <a:latin typeface="Abadi" panose="020B0604020104020204" pitchFamily="34" charset="0"/>
              </a:rPr>
              <a:t>„Wie geht es Ihnen heute? Fühlen Sie sich wohl?“</a:t>
            </a:r>
            <a:r>
              <a:rPr lang="de-DE" dirty="0">
                <a:latin typeface="Abadi" panose="020B0604020104020204" pitchFamily="34" charset="0"/>
              </a:rPr>
              <a:t>, „Maria hilf“ = Zugriff im Einzelfall, wenn es aus Sicht des BAG geboten scheint.</a:t>
            </a:r>
          </a:p>
          <a:p>
            <a:r>
              <a:rPr lang="de-DE" b="1" dirty="0">
                <a:latin typeface="Abadi" panose="020B0604020104020204" pitchFamily="34" charset="0"/>
              </a:rPr>
              <a:t>Sehr gute Übersicht mit vielen Praxisbeispielen: Müller, DB 2019, 1792</a:t>
            </a:r>
            <a:br>
              <a:rPr lang="de-DE" b="1" dirty="0">
                <a:latin typeface="Abadi" panose="020B0604020104020204" pitchFamily="34" charset="0"/>
              </a:rPr>
            </a:br>
            <a:endParaRPr lang="de-DE" b="1" dirty="0">
              <a:latin typeface="Abadi" panose="020B0604020104020204" pitchFamily="34" charset="0"/>
            </a:endParaRPr>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102</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92252098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Lösen vom Aufhebungsvertrag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62500" lnSpcReduction="20000"/>
          </a:bodyPr>
          <a:lstStyle/>
          <a:p>
            <a:endParaRPr lang="de-DE" dirty="0">
              <a:latin typeface="Abadi" panose="020B0604020104020204" pitchFamily="34" charset="0"/>
            </a:endParaRPr>
          </a:p>
          <a:p>
            <a:r>
              <a:rPr lang="de-DE" sz="3300" b="1" dirty="0">
                <a:latin typeface="Abadi" panose="020B0604020104020204" pitchFamily="34" charset="0"/>
              </a:rPr>
              <a:t>Gebot fairen Verhandelns - Fallgruppen</a:t>
            </a:r>
            <a:r>
              <a:rPr lang="de-DE" sz="3600" b="1" dirty="0">
                <a:latin typeface="Abadi" panose="020B0604020104020204" pitchFamily="34" charset="0"/>
              </a:rPr>
              <a:t> nach Müller, DB 2019, 1792</a:t>
            </a:r>
            <a:endParaRPr lang="de-DE" sz="3300" b="1" dirty="0">
              <a:latin typeface="Abadi" panose="020B0604020104020204" pitchFamily="34" charset="0"/>
            </a:endParaRPr>
          </a:p>
          <a:p>
            <a:pPr>
              <a:buFont typeface="Wingdings" panose="05000000000000000000" pitchFamily="2" charset="2"/>
              <a:buChar char="ü"/>
            </a:pPr>
            <a:r>
              <a:rPr lang="de-DE" dirty="0">
                <a:latin typeface="Abadi" panose="020B0604020104020204" pitchFamily="34" charset="0"/>
              </a:rPr>
              <a:t>Ungewöhnlicher Ort</a:t>
            </a:r>
          </a:p>
          <a:p>
            <a:pPr>
              <a:buFont typeface="Wingdings" panose="05000000000000000000" pitchFamily="2" charset="2"/>
              <a:buChar char="ü"/>
            </a:pPr>
            <a:r>
              <a:rPr lang="de-DE" dirty="0">
                <a:latin typeface="Abadi" panose="020B0604020104020204" pitchFamily="34" charset="0"/>
              </a:rPr>
              <a:t>Ungewöhnliche Zeit</a:t>
            </a:r>
          </a:p>
          <a:p>
            <a:pPr>
              <a:buFont typeface="Wingdings" panose="05000000000000000000" pitchFamily="2" charset="2"/>
              <a:buChar char="ü"/>
            </a:pPr>
            <a:r>
              <a:rPr lang="de-DE" dirty="0">
                <a:latin typeface="Abadi" panose="020B0604020104020204" pitchFamily="34" charset="0"/>
              </a:rPr>
              <a:t>Zeitdruck/keine Bedenkzeit</a:t>
            </a:r>
          </a:p>
          <a:p>
            <a:pPr>
              <a:buFont typeface="Wingdings" panose="05000000000000000000" pitchFamily="2" charset="2"/>
              <a:buChar char="ü"/>
            </a:pPr>
            <a:r>
              <a:rPr lang="de-DE" dirty="0">
                <a:latin typeface="Abadi" panose="020B0604020104020204" pitchFamily="34" charset="0"/>
              </a:rPr>
              <a:t>Täuschung/Drohung</a:t>
            </a:r>
          </a:p>
          <a:p>
            <a:pPr>
              <a:buFont typeface="Wingdings" panose="05000000000000000000" pitchFamily="2" charset="2"/>
              <a:buChar char="ü"/>
            </a:pPr>
            <a:r>
              <a:rPr lang="de-DE" dirty="0">
                <a:latin typeface="Abadi" panose="020B0604020104020204" pitchFamily="34" charset="0"/>
              </a:rPr>
              <a:t>Einschränkung der Bewegungsfreiheit</a:t>
            </a:r>
          </a:p>
          <a:p>
            <a:pPr>
              <a:buFont typeface="Wingdings" panose="05000000000000000000" pitchFamily="2" charset="2"/>
              <a:buChar char="ü"/>
            </a:pPr>
            <a:r>
              <a:rPr lang="de-DE" dirty="0">
                <a:latin typeface="Abadi" panose="020B0604020104020204" pitchFamily="34" charset="0"/>
              </a:rPr>
              <a:t>Verweigerung der Einholung sachkundigen Rats</a:t>
            </a:r>
          </a:p>
          <a:p>
            <a:pPr>
              <a:buFont typeface="Wingdings" panose="05000000000000000000" pitchFamily="2" charset="2"/>
              <a:buChar char="ü"/>
            </a:pPr>
            <a:r>
              <a:rPr lang="de-DE" dirty="0">
                <a:latin typeface="Abadi" panose="020B0604020104020204" pitchFamily="34" charset="0"/>
              </a:rPr>
              <a:t>Überlegene Sachkunde, keine Waffengleichheit</a:t>
            </a:r>
          </a:p>
          <a:p>
            <a:pPr>
              <a:buFont typeface="Wingdings" panose="05000000000000000000" pitchFamily="2" charset="2"/>
              <a:buChar char="ü"/>
            </a:pPr>
            <a:r>
              <a:rPr lang="de-DE" dirty="0">
                <a:latin typeface="Abadi" panose="020B0604020104020204" pitchFamily="34" charset="0"/>
              </a:rPr>
              <a:t>Verweigerung der Einholung sachkundigen Rats</a:t>
            </a:r>
          </a:p>
          <a:p>
            <a:pPr>
              <a:buFont typeface="Wingdings" panose="05000000000000000000" pitchFamily="2" charset="2"/>
              <a:buChar char="ü"/>
            </a:pPr>
            <a:r>
              <a:rPr lang="de-DE" dirty="0">
                <a:latin typeface="Abadi" panose="020B0604020104020204" pitchFamily="34" charset="0"/>
              </a:rPr>
              <a:t>Krankheit des AN</a:t>
            </a:r>
            <a:br>
              <a:rPr lang="de-DE" dirty="0">
                <a:latin typeface="Abadi" panose="020B0604020104020204" pitchFamily="34" charset="0"/>
              </a:rPr>
            </a:br>
            <a:endParaRPr lang="de-DE" dirty="0">
              <a:latin typeface="Abadi" panose="020B0604020104020204" pitchFamily="34" charset="0"/>
            </a:endParaRPr>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103</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91399202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Lösen vom Aufhebungsvertrag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7500" lnSpcReduction="20000"/>
          </a:bodyPr>
          <a:lstStyle/>
          <a:p>
            <a:endParaRPr lang="de-DE" dirty="0">
              <a:latin typeface="Abadi" panose="020B0604020104020204" pitchFamily="34" charset="0"/>
            </a:endParaRPr>
          </a:p>
          <a:p>
            <a:r>
              <a:rPr lang="de-DE" sz="3100" b="1" dirty="0">
                <a:latin typeface="Abadi" panose="020B0604020104020204" pitchFamily="34" charset="0"/>
              </a:rPr>
              <a:t>Gebot fairen Verhandelns</a:t>
            </a:r>
          </a:p>
          <a:p>
            <a:pPr>
              <a:buFont typeface="Wingdings" panose="05000000000000000000" pitchFamily="2" charset="2"/>
              <a:buChar char="ü"/>
            </a:pPr>
            <a:r>
              <a:rPr lang="de-DE" sz="3100" dirty="0">
                <a:latin typeface="Abadi" panose="020B0604020104020204" pitchFamily="34" charset="0"/>
              </a:rPr>
              <a:t>Die arbeitsrechtliche Beratungspraxis hat die mit der Nebenpflicht verbundenen Anforderungen zu beachten, um Unwirksamkeitsmängel beim Abschluss von Aufhebungsverträgen und damit verbundene Nachteile zu vermeiden.</a:t>
            </a:r>
          </a:p>
          <a:p>
            <a:pPr>
              <a:buFont typeface="Wingdings" panose="05000000000000000000" pitchFamily="2" charset="2"/>
              <a:buChar char="ü"/>
            </a:pPr>
            <a:r>
              <a:rPr lang="de-DE" sz="3100" b="1" dirty="0">
                <a:latin typeface="Abadi" panose="020B0604020104020204" pitchFamily="34" charset="0"/>
              </a:rPr>
              <a:t>Instrumente </a:t>
            </a:r>
            <a:r>
              <a:rPr lang="de-DE" sz="3100" b="1" dirty="0" err="1">
                <a:latin typeface="Abadi" panose="020B0604020104020204" pitchFamily="34" charset="0"/>
              </a:rPr>
              <a:t>kummulativ</a:t>
            </a:r>
            <a:r>
              <a:rPr lang="de-DE" sz="3100" b="1" dirty="0">
                <a:latin typeface="Abadi" panose="020B0604020104020204" pitchFamily="34" charset="0"/>
              </a:rPr>
              <a:t>:</a:t>
            </a:r>
            <a:br>
              <a:rPr lang="de-DE" sz="3100" dirty="0">
                <a:latin typeface="Abadi" panose="020B0604020104020204" pitchFamily="34" charset="0"/>
              </a:rPr>
            </a:br>
            <a:r>
              <a:rPr lang="de-DE" sz="3100" dirty="0">
                <a:latin typeface="Abadi" panose="020B0604020104020204" pitchFamily="34" charset="0"/>
              </a:rPr>
              <a:t>- Bedenkzeit</a:t>
            </a:r>
            <a:br>
              <a:rPr lang="de-DE" sz="3100" dirty="0">
                <a:latin typeface="Abadi" panose="020B0604020104020204" pitchFamily="34" charset="0"/>
              </a:rPr>
            </a:br>
            <a:r>
              <a:rPr lang="de-DE" sz="3100" dirty="0">
                <a:latin typeface="Abadi" panose="020B0604020104020204" pitchFamily="34" charset="0"/>
              </a:rPr>
              <a:t>- Hinzuziehung Vertrauensperson/Anwalt</a:t>
            </a:r>
            <a:br>
              <a:rPr lang="de-DE" sz="3100" dirty="0">
                <a:latin typeface="Abadi" panose="020B0604020104020204" pitchFamily="34" charset="0"/>
              </a:rPr>
            </a:br>
            <a:r>
              <a:rPr lang="de-DE" sz="3100" dirty="0">
                <a:latin typeface="Abadi" panose="020B0604020104020204" pitchFamily="34" charset="0"/>
              </a:rPr>
              <a:t>- Abschluss des Aufhebungsvertrages erfolgt auf Bitte AN</a:t>
            </a:r>
          </a:p>
          <a:p>
            <a:pPr marL="0" indent="0">
              <a:buNone/>
            </a:pPr>
            <a:br>
              <a:rPr lang="de-DE" b="1" dirty="0">
                <a:latin typeface="Abadi" panose="020B0604020104020204" pitchFamily="34" charset="0"/>
              </a:rPr>
            </a:br>
            <a:endParaRPr lang="de-DE" b="1" dirty="0">
              <a:latin typeface="Abadi" panose="020B0604020104020204" pitchFamily="34" charset="0"/>
            </a:endParaRPr>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104</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17415031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Lösen vom Aufhebungsvertrag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7500" lnSpcReduction="20000"/>
          </a:bodyPr>
          <a:lstStyle/>
          <a:p>
            <a:endParaRPr lang="de-DE" dirty="0">
              <a:latin typeface="Abadi" panose="020B0604020104020204" pitchFamily="34" charset="0"/>
            </a:endParaRPr>
          </a:p>
          <a:p>
            <a:r>
              <a:rPr lang="de-DE" b="1" dirty="0">
                <a:latin typeface="Abadi" panose="020B0604020104020204" pitchFamily="34" charset="0"/>
              </a:rPr>
              <a:t>Gebot fairen Verhandelns</a:t>
            </a:r>
          </a:p>
          <a:p>
            <a:pPr>
              <a:buFont typeface="Wingdings" panose="05000000000000000000" pitchFamily="2" charset="2"/>
              <a:buChar char="ü"/>
            </a:pPr>
            <a:r>
              <a:rPr lang="de-DE" b="1" dirty="0">
                <a:latin typeface="Abadi" panose="020B0604020104020204" pitchFamily="34" charset="0"/>
              </a:rPr>
              <a:t>Was ist die Rechtsfolge eines Verstoßes gegen das Gebot fairen Verhandelns?</a:t>
            </a:r>
          </a:p>
          <a:p>
            <a:pPr>
              <a:buFont typeface="Wingdings" panose="05000000000000000000" pitchFamily="2" charset="2"/>
              <a:buChar char="ü"/>
            </a:pPr>
            <a:r>
              <a:rPr lang="de-DE" dirty="0" err="1">
                <a:latin typeface="Abadi" panose="020B0604020104020204" pitchFamily="34" charset="0"/>
              </a:rPr>
              <a:t>SEA</a:t>
            </a:r>
            <a:r>
              <a:rPr lang="de-DE" dirty="0">
                <a:latin typeface="Abadi" panose="020B0604020104020204" pitchFamily="34" charset="0"/>
              </a:rPr>
              <a:t> = Der AN ist so zu stellen, als hätte er den Aufhebungsvertrag nicht abgeschlossen.</a:t>
            </a:r>
          </a:p>
          <a:p>
            <a:pPr>
              <a:buFont typeface="Wingdings" panose="05000000000000000000" pitchFamily="2" charset="2"/>
              <a:buChar char="ü"/>
            </a:pPr>
            <a:r>
              <a:rPr lang="de-DE" b="1" dirty="0">
                <a:latin typeface="Abadi" panose="020B0604020104020204" pitchFamily="34" charset="0"/>
              </a:rPr>
              <a:t>Was bedeutet das?</a:t>
            </a:r>
          </a:p>
          <a:p>
            <a:pPr>
              <a:buFont typeface="Wingdings" panose="05000000000000000000" pitchFamily="2" charset="2"/>
              <a:buChar char="ü"/>
            </a:pPr>
            <a:r>
              <a:rPr lang="de-DE" dirty="0">
                <a:latin typeface="Abadi" panose="020B0604020104020204" pitchFamily="34" charset="0"/>
              </a:rPr>
              <a:t>Das BAG geht von der Unwirksamkeit des Aufhebungsvertrages aus. = Fortsetzung des </a:t>
            </a:r>
            <a:r>
              <a:rPr lang="de-DE" dirty="0" err="1">
                <a:latin typeface="Abadi" panose="020B0604020104020204" pitchFamily="34" charset="0"/>
              </a:rPr>
              <a:t>ArbV</a:t>
            </a:r>
            <a:r>
              <a:rPr lang="de-DE" dirty="0">
                <a:latin typeface="Abadi" panose="020B0604020104020204" pitchFamily="34" charset="0"/>
              </a:rPr>
              <a:t>!</a:t>
            </a:r>
          </a:p>
          <a:p>
            <a:pPr>
              <a:buFont typeface="Wingdings" panose="05000000000000000000" pitchFamily="2" charset="2"/>
              <a:buChar char="ü"/>
            </a:pPr>
            <a:r>
              <a:rPr lang="de-DE" dirty="0">
                <a:latin typeface="Abadi" panose="020B0604020104020204" pitchFamily="34" charset="0"/>
              </a:rPr>
              <a:t>Oder kurz zum Merken: </a:t>
            </a:r>
            <a:r>
              <a:rPr lang="de-DE" b="1" dirty="0">
                <a:latin typeface="Abadi" panose="020B0604020104020204" pitchFamily="34" charset="0"/>
              </a:rPr>
              <a:t>„Außer Spesen nichts gewesen!“ </a:t>
            </a:r>
            <a:r>
              <a:rPr lang="de-DE" dirty="0">
                <a:latin typeface="Abadi" panose="020B0604020104020204" pitchFamily="34" charset="0"/>
              </a:rPr>
              <a:t>AG muss beschäftigen, AN muss Abfindung zurückzahlen (wenn er sie noch hat).</a:t>
            </a:r>
            <a:br>
              <a:rPr lang="de-DE" dirty="0">
                <a:latin typeface="Abadi" panose="020B0604020104020204" pitchFamily="34" charset="0"/>
              </a:rPr>
            </a:br>
            <a:endParaRPr lang="de-DE" dirty="0">
              <a:latin typeface="Abadi" panose="020B0604020104020204" pitchFamily="34" charset="0"/>
            </a:endParaRPr>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105</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201372796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Lösen vom Aufhebungsvertrag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55000" lnSpcReduction="20000"/>
          </a:bodyPr>
          <a:lstStyle/>
          <a:p>
            <a:r>
              <a:rPr lang="de-DE" sz="5100" b="1" dirty="0">
                <a:latin typeface="Abadi" panose="020B0604020104020204" pitchFamily="34" charset="0"/>
              </a:rPr>
              <a:t>Nichtigkeit, §§ 134, 138 BGB</a:t>
            </a:r>
            <a:endParaRPr lang="de-DE" sz="5100" dirty="0">
              <a:latin typeface="Abadi" panose="020B0604020104020204" pitchFamily="34" charset="0"/>
            </a:endParaRPr>
          </a:p>
          <a:p>
            <a:pPr lvl="0">
              <a:buFont typeface="Wingdings" panose="05000000000000000000" pitchFamily="2" charset="2"/>
              <a:buChar char="ü"/>
            </a:pPr>
            <a:r>
              <a:rPr lang="de-DE" sz="3300" dirty="0">
                <a:latin typeface="Abadi" panose="020B0604020104020204" pitchFamily="34" charset="0"/>
              </a:rPr>
              <a:t>Hessisches LAG vom 25.08.2014 – 16 Sa 143/14, </a:t>
            </a:r>
            <a:r>
              <a:rPr lang="de-DE" sz="3300" dirty="0" err="1">
                <a:latin typeface="Abadi" panose="020B0604020104020204" pitchFamily="34" charset="0"/>
              </a:rPr>
              <a:t>ArbRAktuell</a:t>
            </a:r>
            <a:r>
              <a:rPr lang="de-DE" sz="3300" dirty="0">
                <a:latin typeface="Abadi" panose="020B0604020104020204" pitchFamily="34" charset="0"/>
              </a:rPr>
              <a:t> 2015, 286:</a:t>
            </a:r>
            <a:br>
              <a:rPr lang="de-DE" sz="3300" dirty="0">
                <a:latin typeface="Abadi" panose="020B0604020104020204" pitchFamily="34" charset="0"/>
              </a:rPr>
            </a:br>
            <a:r>
              <a:rPr lang="de-DE" sz="3300" i="1" dirty="0">
                <a:latin typeface="Abadi" panose="020B0604020104020204" pitchFamily="34" charset="0"/>
              </a:rPr>
              <a:t>„1. Eine Ausnutzung einer Zwangslage, Unerfahrenheit oder Mangel an Urteilsvermögen oder einer erheblichen Willensschwäche liegt nicht bereits darin, dass der AG in einem Personalgespräch mit einer AN, die eine Rückkehr an ihren alten Arbeitsplatz kategorisch ablehnt ohne weitere Vorankündigung den Abschluss eines Aufhebungsvertrags anspricht.</a:t>
            </a:r>
            <a:br>
              <a:rPr lang="de-DE" sz="3300" i="1" dirty="0">
                <a:latin typeface="Abadi" panose="020B0604020104020204" pitchFamily="34" charset="0"/>
              </a:rPr>
            </a:br>
            <a:r>
              <a:rPr lang="de-DE" sz="3300" i="1" dirty="0">
                <a:latin typeface="Abadi" panose="020B0604020104020204" pitchFamily="34" charset="0"/>
              </a:rPr>
              <a:t>2. Eine vorübergehende Störung der Geistestätigkeit i.S. von § 105 II BGB muss ein solches Ausmaß erreicht haben, dass die freie Willensbestimmung ausgeschlossen ist. Die Darlegungs- und Beweislast hierfür liegt bei demjenigen, der sich auf die Nichtigkeit der Willenserklärung beruft.</a:t>
            </a:r>
            <a:br>
              <a:rPr lang="de-DE" sz="3300" i="1" dirty="0">
                <a:latin typeface="Abadi" panose="020B0604020104020204" pitchFamily="34" charset="0"/>
              </a:rPr>
            </a:br>
            <a:r>
              <a:rPr lang="de-DE" sz="3300" i="1" dirty="0">
                <a:latin typeface="Abadi" panose="020B0604020104020204" pitchFamily="34" charset="0"/>
              </a:rPr>
              <a:t>3. Eine Drohung mit einer außerordentlichen Kündigung ist widerrechtlich, wenn ein verständiger AG eine solche Kündigung nicht ernsthaft in Erwägung ziehen durfte.</a:t>
            </a:r>
            <a:br>
              <a:rPr lang="de-DE" sz="3300" i="1" dirty="0">
                <a:latin typeface="Abadi" panose="020B0604020104020204" pitchFamily="34" charset="0"/>
              </a:rPr>
            </a:br>
            <a:r>
              <a:rPr lang="de-DE" sz="3300" i="1" dirty="0">
                <a:latin typeface="Abadi" panose="020B0604020104020204" pitchFamily="34" charset="0"/>
              </a:rPr>
              <a:t>4. Die Äußerung des AG, der AN dürfe den Raum nicht verlassen, bevor der Aufhebungsvertrag unterschrieben ist, stellt unabhängig davon, ob die Türen des Raums tatsächlich abgeschlossen sind, eine widerrechtliche Drohung dar.“</a:t>
            </a:r>
            <a:br>
              <a:rPr lang="de-DE" sz="3300" b="1" dirty="0">
                <a:latin typeface="Abadi" panose="020B0604020104020204" pitchFamily="34" charset="0"/>
              </a:rPr>
            </a:br>
            <a:endParaRPr lang="de-DE" sz="3300" b="1" dirty="0">
              <a:latin typeface="Abadi" panose="020B0604020104020204" pitchFamily="34" charset="0"/>
            </a:endParaRPr>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106</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2567517011"/>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Lösen vom Aufhebungsvertrag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55000" lnSpcReduction="20000"/>
          </a:bodyPr>
          <a:lstStyle/>
          <a:p>
            <a:r>
              <a:rPr lang="de-DE" b="1" dirty="0">
                <a:latin typeface="Abadi" panose="020B0604020104020204" pitchFamily="34" charset="0"/>
              </a:rPr>
              <a:t>Nichtigkeit, §§ 134, 138 BGB</a:t>
            </a:r>
            <a:endParaRPr lang="de-DE" dirty="0">
              <a:latin typeface="Abadi" panose="020B0604020104020204" pitchFamily="34" charset="0"/>
            </a:endParaRPr>
          </a:p>
          <a:p>
            <a:pPr lvl="0">
              <a:buFont typeface="Wingdings" panose="05000000000000000000" pitchFamily="2" charset="2"/>
              <a:buChar char="ü"/>
            </a:pPr>
            <a:r>
              <a:rPr lang="de-DE" dirty="0">
                <a:latin typeface="Abadi" panose="020B0604020104020204" pitchFamily="34" charset="0"/>
              </a:rPr>
              <a:t>Umgehung § </a:t>
            </a:r>
            <a:r>
              <a:rPr lang="de-DE" dirty="0" err="1">
                <a:latin typeface="Abadi" panose="020B0604020104020204" pitchFamily="34" charset="0"/>
              </a:rPr>
              <a:t>613a</a:t>
            </a:r>
            <a:r>
              <a:rPr lang="de-DE" dirty="0">
                <a:latin typeface="Abadi" panose="020B0604020104020204" pitchFamily="34" charset="0"/>
              </a:rPr>
              <a:t> BGB, BAG 25.10.2012 – 8 AZR 575/11, NZA 2013, 203</a:t>
            </a:r>
          </a:p>
          <a:p>
            <a:pPr lvl="0">
              <a:buFont typeface="Wingdings" panose="05000000000000000000" pitchFamily="2" charset="2"/>
              <a:buChar char="ü"/>
            </a:pPr>
            <a:r>
              <a:rPr lang="de-DE" dirty="0">
                <a:latin typeface="Abadi" panose="020B0604020104020204" pitchFamily="34" charset="0"/>
              </a:rPr>
              <a:t>Der Abschluss eines bedingten Aufhebungsvertrages ist unwirksam, wenn und soweit die Bedingung zu einer Umgehung zwingender Kündigungsschutzvorschriften oder sonstiger Arbeitnehmerschutzvorschriften (z.B. §§ 3, 4 EFZG) führt. So ist eine Regelung unwirksam, wonach das Arbeitsverhältnis endet, wenn der Mitarbeiter nach dem Ende seines Urlaubs die Arbeit an einem vereinbarten Tag nicht wieder aufnimmt, BAG 19.12.1974 – 2 AZR 565/73, NJW 1975, 1531.</a:t>
            </a:r>
          </a:p>
          <a:p>
            <a:pPr lvl="0">
              <a:buFont typeface="Wingdings" panose="05000000000000000000" pitchFamily="2" charset="2"/>
              <a:buChar char="ü"/>
            </a:pPr>
            <a:r>
              <a:rPr lang="de-DE" dirty="0">
                <a:latin typeface="Abadi" panose="020B0604020104020204" pitchFamily="34" charset="0"/>
              </a:rPr>
              <a:t>Nach § 138 I BGB nichtig ist ein rückdatierter Aufhebungsvertrag. Die Sittenwidrigkeit folgt daraus, dass durch die Rückdatierung die Bundesagentur für Arbeit geschädigt werden soll. Erfolgt die Rückdatierung (auch) zu dem Zweck, Gehälter und sonstige Ansprüche zu kapitalisieren, um sie einkommenssteuerfrei oder aber zumindest steuerlich begünstigt auszahlen zu können, liegt zudem eine Schädigung des Fiskus vor, die ebenfalls einen Sittenverstoß begründet, </a:t>
            </a:r>
            <a:r>
              <a:rPr lang="de-DE" i="1" dirty="0">
                <a:latin typeface="Abadi" panose="020B0604020104020204" pitchFamily="34" charset="0"/>
              </a:rPr>
              <a:t>Seel</a:t>
            </a:r>
            <a:r>
              <a:rPr lang="de-DE" dirty="0">
                <a:latin typeface="Abadi" panose="020B0604020104020204" pitchFamily="34" charset="0"/>
              </a:rPr>
              <a:t>, JA 2006, 366 (367), zur rückwirkenden Auflösung bei außer Vollzug gesetztem Arbeitsverhältnis vgl. BAG 17.12.2009 – 6 AZR 242/09, NZA 2010, 273.</a:t>
            </a:r>
          </a:p>
          <a:p>
            <a:pPr lvl="0">
              <a:buFont typeface="Wingdings" panose="05000000000000000000" pitchFamily="2" charset="2"/>
              <a:buChar char="ü"/>
            </a:pPr>
            <a:r>
              <a:rPr lang="de-DE" dirty="0">
                <a:latin typeface="Abadi" panose="020B0604020104020204" pitchFamily="34" charset="0"/>
              </a:rPr>
              <a:t>Zur Sittenwidrigkeit der Vereinbarung eines nicht bestehenden betriebsbedingten Kündigungsgrundes gemäß § 138 BGB (verneint) mit einem guten Überblick über die variierenden zweitinstanzlichen Entscheidungen, LAG Niedersachen vom 23.11.2004 – 13 Sa 385/04, BeckRS 2005, 41020.</a:t>
            </a:r>
            <a:br>
              <a:rPr lang="de-DE" b="1" dirty="0">
                <a:latin typeface="Abadi" panose="020B0604020104020204" pitchFamily="34" charset="0"/>
              </a:rPr>
            </a:br>
            <a:endParaRPr lang="de-DE" b="1" dirty="0">
              <a:latin typeface="Abadi" panose="020B0604020104020204" pitchFamily="34" charset="0"/>
            </a:endParaRPr>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107</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117145644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Freistellung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7500" lnSpcReduction="20000"/>
          </a:bodyPr>
          <a:lstStyle/>
          <a:p>
            <a:r>
              <a:rPr lang="de-DE" b="1" dirty="0">
                <a:latin typeface="Abadi" panose="020B0604020104020204" pitchFamily="34" charset="0"/>
              </a:rPr>
              <a:t>Merkpunkte:</a:t>
            </a:r>
            <a:endParaRPr lang="de-DE" dirty="0">
              <a:latin typeface="Abadi" panose="020B0604020104020204" pitchFamily="34" charset="0"/>
            </a:endParaRPr>
          </a:p>
          <a:p>
            <a:pPr marL="228600" lvl="1">
              <a:buFont typeface="Wingdings" panose="05000000000000000000" pitchFamily="2" charset="2"/>
              <a:buChar char="ü"/>
            </a:pPr>
            <a:r>
              <a:rPr lang="de-DE" dirty="0">
                <a:latin typeface="Abadi" panose="020B0604020104020204" pitchFamily="34" charset="0"/>
              </a:rPr>
              <a:t>widerruflich/unwiderruflich</a:t>
            </a:r>
          </a:p>
          <a:p>
            <a:pPr marL="228600" lvl="1">
              <a:buFont typeface="Wingdings" panose="05000000000000000000" pitchFamily="2" charset="2"/>
              <a:buChar char="ü"/>
            </a:pPr>
            <a:r>
              <a:rPr lang="de-DE" dirty="0">
                <a:latin typeface="Abadi" panose="020B0604020104020204" pitchFamily="34" charset="0"/>
              </a:rPr>
              <a:t>§ 60 HGB, Konkurrenzverbot während bestehendem Arbeitsverhältnis</a:t>
            </a:r>
          </a:p>
          <a:p>
            <a:pPr marL="228600" lvl="1">
              <a:buFont typeface="Wingdings" panose="05000000000000000000" pitchFamily="2" charset="2"/>
              <a:buChar char="ü"/>
            </a:pPr>
            <a:r>
              <a:rPr lang="de-DE" dirty="0">
                <a:latin typeface="Abadi" panose="020B0604020104020204" pitchFamily="34" charset="0"/>
              </a:rPr>
              <a:t>Anrechnung anderweitiger Zwischenverdienst, Nachweis</a:t>
            </a:r>
          </a:p>
          <a:p>
            <a:pPr marL="228600" lvl="1">
              <a:buFont typeface="Wingdings" panose="05000000000000000000" pitchFamily="2" charset="2"/>
              <a:buChar char="ü"/>
            </a:pPr>
            <a:r>
              <a:rPr lang="de-DE" dirty="0">
                <a:latin typeface="Abadi" panose="020B0604020104020204" pitchFamily="34" charset="0"/>
              </a:rPr>
              <a:t>Anrechnung Urlaub, beginnend mit dem 1. Tag der Freistellung, setzt unwiderrufliche Freistellung voraus</a:t>
            </a:r>
          </a:p>
          <a:p>
            <a:pPr marL="228600" lvl="1">
              <a:buFont typeface="Wingdings" panose="05000000000000000000" pitchFamily="2" charset="2"/>
              <a:buChar char="ü"/>
            </a:pPr>
            <a:r>
              <a:rPr lang="de-DE" dirty="0">
                <a:latin typeface="Abadi" panose="020B0604020104020204" pitchFamily="34" charset="0"/>
              </a:rPr>
              <a:t>neue BGH-RS zu Urlaub, Abgeltung, Tatsachenvergleich</a:t>
            </a:r>
          </a:p>
          <a:p>
            <a:pPr marL="228600" lvl="1">
              <a:buFont typeface="Wingdings" panose="05000000000000000000" pitchFamily="2" charset="2"/>
              <a:buChar char="ü"/>
            </a:pPr>
            <a:r>
              <a:rPr lang="de-DE" dirty="0">
                <a:latin typeface="Abadi" panose="020B0604020104020204" pitchFamily="34" charset="0"/>
              </a:rPr>
              <a:t>Anrechnung Überstunden, sonstige Freizeitausgleichsansprüche</a:t>
            </a:r>
          </a:p>
          <a:p>
            <a:pPr marL="228600" lvl="1">
              <a:buFont typeface="Wingdings" panose="05000000000000000000" pitchFamily="2" charset="2"/>
              <a:buChar char="ü"/>
            </a:pPr>
            <a:r>
              <a:rPr lang="de-DE" dirty="0">
                <a:latin typeface="Abadi" panose="020B0604020104020204" pitchFamily="34" charset="0"/>
              </a:rPr>
              <a:t>ALG I, Berechnungsgröße/Zeiten der Freistellung zählen mit – BSG 30.08.2018 – B 11 AL 15/17 R, NZA-RR 2019, 217, </a:t>
            </a:r>
            <a:r>
              <a:rPr lang="de-DE" i="1" dirty="0">
                <a:latin typeface="Abadi" panose="020B0604020104020204" pitchFamily="34" charset="0"/>
              </a:rPr>
              <a:t>„Das während einer unwiderruflichen Freistellung gezahlte und abgerechnete Arbeitsentgelt ist in die Bemessung des Arbeitslosengeldes einzubeziehen (Aufgabe von BSG 08.07.2009 - B 11 AL 14/08 R = SozR 4-4300 § 130 Nr. 6).“</a:t>
            </a:r>
            <a:endParaRPr lang="de-DE" dirty="0">
              <a:latin typeface="Abadi" panose="020B0604020104020204" pitchFamily="34" charset="0"/>
            </a:endParaRPr>
          </a:p>
          <a:p>
            <a:pPr marL="228600" lvl="1">
              <a:buFont typeface="Wingdings" panose="05000000000000000000" pitchFamily="2" charset="2"/>
              <a:buChar char="ü"/>
            </a:pPr>
            <a:r>
              <a:rPr lang="de-DE" dirty="0">
                <a:latin typeface="Abadi" panose="020B0604020104020204" pitchFamily="34" charset="0"/>
              </a:rPr>
              <a:t>Auswirkung der Freistellung auf variable Vergütung bedenken und regeln, Störfall, Sachbezug-</a:t>
            </a:r>
            <a:r>
              <a:rPr lang="de-DE" dirty="0" err="1">
                <a:latin typeface="Abadi" panose="020B0604020104020204" pitchFamily="34" charset="0"/>
              </a:rPr>
              <a:t>DienstKfZ</a:t>
            </a:r>
            <a:endParaRPr lang="de-DE" dirty="0">
              <a:latin typeface="Abadi" panose="020B0604020104020204" pitchFamily="34" charset="0"/>
            </a:endParaRPr>
          </a:p>
          <a:p>
            <a:pPr marL="0" lvl="1" indent="0">
              <a:buNone/>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108</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376145282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Freistellung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0000" lnSpcReduction="20000"/>
          </a:bodyPr>
          <a:lstStyle/>
          <a:p>
            <a:r>
              <a:rPr lang="de-DE" b="1" dirty="0">
                <a:latin typeface="Abadi" panose="020B0604020104020204" pitchFamily="34" charset="0"/>
              </a:rPr>
              <a:t>Musterformulierung I:</a:t>
            </a:r>
            <a:endParaRPr lang="de-DE" dirty="0">
              <a:latin typeface="Abadi" panose="020B0604020104020204" pitchFamily="34" charset="0"/>
            </a:endParaRPr>
          </a:p>
          <a:p>
            <a:pPr>
              <a:buFont typeface="Wingdings" panose="05000000000000000000" pitchFamily="2" charset="2"/>
              <a:buChar char="ü"/>
            </a:pPr>
            <a:r>
              <a:rPr lang="de-DE" i="1" dirty="0">
                <a:latin typeface="Abadi" panose="020B0604020104020204" pitchFamily="34" charset="0"/>
              </a:rPr>
              <a:t>„Es besteht Einigkeit zwischen den Parteien, dass bei Abschluss dieses Aufhebungsvertrages noch Urlaubsansprüche im Umfang von ## Tagen und Überstunden/Gleitzeitguthaben im Umfang von ## offen sind. Der Urlaub, die Überstunden, das Gleitzeitguthaben wird/werden beginnend ab dem ##.##.20## unwiderruflich gewährt und genommen.</a:t>
            </a:r>
            <a:br>
              <a:rPr lang="de-DE" i="1" dirty="0">
                <a:latin typeface="Abadi" panose="020B0604020104020204" pitchFamily="34" charset="0"/>
              </a:rPr>
            </a:br>
            <a:r>
              <a:rPr lang="de-DE" i="1" dirty="0">
                <a:latin typeface="Abadi" panose="020B0604020104020204" pitchFamily="34" charset="0"/>
              </a:rPr>
              <a:t>Im Anschluss daran wird der AN bis zum Vertragsende unter Fortzahlung der vertraglich vereinbarten Bezüge unwiderruflich von seinen vertraglichen Verpflichtungen unter Fortzahlung der vertraglich vereinbarten Vergütung / einer Vergütung von ### EUR brutto monatlich freigestellt. Anderweitiger Verdienst ist nach § 615 Satz 2 BGB anzurechnen. Der AN ist verpflichtet, anderweitig erzielten Verdienst dem AG unaufgefordert mitzuteilen und durch Vorlage aussagekräftiger Dokumente (Abrechnungen, u.a.) nachzuweisen.“</a:t>
            </a:r>
            <a:endParaRPr lang="de-DE" dirty="0">
              <a:latin typeface="Abadi" panose="020B0604020104020204" pitchFamily="34" charset="0"/>
            </a:endParaRPr>
          </a:p>
          <a:p>
            <a:pPr marL="0" lvl="1" indent="0">
              <a:buNone/>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109</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34546967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104020204" pitchFamily="34" charset="0"/>
              </a:rPr>
              <a:t>Rechtsanwaltshaftung</a:t>
            </a:r>
            <a:r>
              <a:rPr lang="de-DE" dirty="0"/>
              <a:t> </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85000" lnSpcReduction="20000"/>
          </a:bodyPr>
          <a:lstStyle/>
          <a:p>
            <a:r>
              <a:rPr lang="de-DE" sz="3000" b="1" dirty="0">
                <a:latin typeface="Abadi" panose="020B0604020104020204" pitchFamily="34" charset="0"/>
              </a:rPr>
              <a:t>BGH 10.05.2012 – IX </a:t>
            </a:r>
            <a:r>
              <a:rPr lang="de-DE" sz="3000" b="1" dirty="0" err="1">
                <a:latin typeface="Abadi" panose="020B0604020104020204" pitchFamily="34" charset="0"/>
              </a:rPr>
              <a:t>ZR</a:t>
            </a:r>
            <a:r>
              <a:rPr lang="de-DE" sz="3000" b="1" dirty="0">
                <a:latin typeface="Abadi" panose="020B0604020104020204" pitchFamily="34" charset="0"/>
              </a:rPr>
              <a:t> 125/10, NJW 2012, 2435</a:t>
            </a:r>
          </a:p>
          <a:p>
            <a:pPr>
              <a:buFont typeface="Wingdings" panose="05000000000000000000" pitchFamily="2" charset="2"/>
              <a:buChar char="ü"/>
            </a:pPr>
            <a:r>
              <a:rPr lang="de-DE" dirty="0">
                <a:latin typeface="Abadi" panose="020B0604020104020204" pitchFamily="34" charset="0"/>
              </a:rPr>
              <a:t>Der RA muss die Erfolgsaussichten des Begehrens seines Mandanten umfassend prüfen und den Mandanten hierüber belehren. Dazu hat er dem Auftraggeber den </a:t>
            </a:r>
            <a:r>
              <a:rPr lang="de-DE" b="1" dirty="0">
                <a:latin typeface="Abadi" panose="020B0604020104020204" pitchFamily="34" charset="0"/>
              </a:rPr>
              <a:t>sichersten</a:t>
            </a:r>
            <a:r>
              <a:rPr lang="de-DE" dirty="0">
                <a:latin typeface="Abadi" panose="020B0604020104020204" pitchFamily="34" charset="0"/>
              </a:rPr>
              <a:t> und </a:t>
            </a:r>
            <a:r>
              <a:rPr lang="de-DE" b="1" dirty="0">
                <a:latin typeface="Abadi" panose="020B0604020104020204" pitchFamily="34" charset="0"/>
              </a:rPr>
              <a:t>gefahrlosesten Weg vorzuschlagen</a:t>
            </a:r>
            <a:r>
              <a:rPr lang="de-DE" dirty="0">
                <a:latin typeface="Abadi" panose="020B0604020104020204" pitchFamily="34" charset="0"/>
              </a:rPr>
              <a:t> und ihn </a:t>
            </a:r>
            <a:r>
              <a:rPr lang="de-DE" b="1" dirty="0">
                <a:latin typeface="Abadi" panose="020B0604020104020204" pitchFamily="34" charset="0"/>
              </a:rPr>
              <a:t>über mögliche Risiken aufzuklären</a:t>
            </a:r>
            <a:r>
              <a:rPr lang="de-DE" dirty="0">
                <a:latin typeface="Abadi" panose="020B0604020104020204" pitchFamily="34" charset="0"/>
              </a:rPr>
              <a:t>, damit der Mandant zu einer sachgerechten Entscheidung in der Lage. Die mit der Erhebung einer Klage verbundenen Risiken muss der RA nicht nur benennen, sondern auch deren ungefähres Ausmaß abschätzen. Ist eine Klage praktisch aussichtslos, muss der RA dies klar herausstellen und darf sich nicht mit dem Hinweis begnügen, die Erfolgsaussichten seien offen.</a:t>
            </a:r>
          </a:p>
          <a:p>
            <a:pPr>
              <a:buFont typeface="Wingdings" panose="05000000000000000000" pitchFamily="2" charset="2"/>
              <a:buChar char="ü"/>
            </a:pPr>
            <a:r>
              <a:rPr lang="de-DE" dirty="0">
                <a:latin typeface="Abadi" panose="020B0604020104020204" pitchFamily="34" charset="0"/>
              </a:rPr>
              <a:t>Diese RS ist auf den Aufhebungsvertrag 1:1 übertragbar.</a:t>
            </a: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11</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2778833203"/>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Freistellung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92500" lnSpcReduction="10000"/>
          </a:bodyPr>
          <a:lstStyle/>
          <a:p>
            <a:r>
              <a:rPr lang="de-DE" b="1" dirty="0">
                <a:latin typeface="Abadi" panose="020B0604020104020204" pitchFamily="34" charset="0"/>
              </a:rPr>
              <a:t>Musterformulierung II:</a:t>
            </a:r>
            <a:endParaRPr lang="de-DE" dirty="0">
              <a:latin typeface="Abadi" panose="020B0604020104020204" pitchFamily="34" charset="0"/>
            </a:endParaRPr>
          </a:p>
          <a:p>
            <a:pPr>
              <a:buFont typeface="Wingdings" panose="05000000000000000000" pitchFamily="2" charset="2"/>
              <a:buChar char="ü"/>
            </a:pPr>
            <a:r>
              <a:rPr lang="de-DE" i="1" dirty="0">
                <a:latin typeface="Abadi" panose="020B0604020104020204" pitchFamily="34" charset="0"/>
              </a:rPr>
              <a:t>„Der AN wird bis zum Vertragsende unter Fortzahlung der vertraglich vereinbarten Vergütung unwiderruflich von seinen vertraglichen Verpflichtungen freigestellt. Die Freistellung erfolgt zunächst unter Anrechnung der noch zustehenden Resturlaubsansprüche sowie sonstiger eventueller Freistellungsansprüche. Im Anschluss an diese Anrechnungszeiträume ist anderweitiger Verdienst nach § 615 Satz 2 BGB anzurechnen. Der AN ist verpflichtet, anderweitig erzielten Verdienst dem AG unaufgefordert mitzuteilen.“</a:t>
            </a:r>
            <a:endParaRPr lang="de-DE" dirty="0">
              <a:latin typeface="Abadi" panose="020B0604020104020204" pitchFamily="34" charset="0"/>
            </a:endParaRPr>
          </a:p>
          <a:p>
            <a:pPr marL="0" lvl="1" indent="0">
              <a:buNone/>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110</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277400133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Verschwiegenheitsklausel</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7500" lnSpcReduction="20000"/>
          </a:bodyPr>
          <a:lstStyle/>
          <a:p>
            <a:r>
              <a:rPr lang="de-DE" b="1" dirty="0">
                <a:latin typeface="Abadi" panose="020B0604020104020204" pitchFamily="34" charset="0"/>
              </a:rPr>
              <a:t>Änderung der Rechtslage - </a:t>
            </a:r>
            <a:r>
              <a:rPr lang="de-DE" b="1" dirty="0" err="1">
                <a:latin typeface="Abadi" panose="020B0604020104020204" pitchFamily="34" charset="0"/>
              </a:rPr>
              <a:t>GeschGehG</a:t>
            </a:r>
            <a:r>
              <a:rPr lang="de-DE" b="1" dirty="0">
                <a:latin typeface="Abadi" panose="020B0604020104020204" pitchFamily="34" charset="0"/>
              </a:rPr>
              <a:t>.</a:t>
            </a:r>
            <a:endParaRPr lang="de-DE" dirty="0">
              <a:latin typeface="Abadi" panose="020B0604020104020204" pitchFamily="34" charset="0"/>
            </a:endParaRPr>
          </a:p>
          <a:p>
            <a:pPr>
              <a:buFont typeface="Wingdings" panose="05000000000000000000" pitchFamily="2" charset="2"/>
              <a:buChar char="ü"/>
            </a:pPr>
            <a:r>
              <a:rPr lang="de-DE" dirty="0">
                <a:latin typeface="Abadi" panose="020B0604020104020204" pitchFamily="34" charset="0"/>
              </a:rPr>
              <a:t>Die Richtlinie (EU) 2016/943 zielt darauf ab, die in der Union bisher divergierenden nationalen Regelungen zum Schutz von Geschäftsgeheimnissen zu harmonisieren.</a:t>
            </a:r>
          </a:p>
          <a:p>
            <a:pPr>
              <a:buFont typeface="Wingdings" panose="05000000000000000000" pitchFamily="2" charset="2"/>
              <a:buChar char="ü"/>
            </a:pPr>
            <a:r>
              <a:rPr lang="de-DE" dirty="0">
                <a:latin typeface="Abadi" panose="020B0604020104020204" pitchFamily="34" charset="0"/>
              </a:rPr>
              <a:t>Dreh- und Angelpunkt der Richtlinie ist der Begriff des Geschäftsgeheimnisses, der weiter gefasst ist, als das nach </a:t>
            </a:r>
            <a:br>
              <a:rPr lang="de-DE" dirty="0">
                <a:latin typeface="Abadi" panose="020B0604020104020204" pitchFamily="34" charset="0"/>
              </a:rPr>
            </a:br>
            <a:r>
              <a:rPr lang="de-DE" dirty="0">
                <a:latin typeface="Abadi" panose="020B0604020104020204" pitchFamily="34" charset="0"/>
              </a:rPr>
              <a:t>§ 17 UWG (durch das </a:t>
            </a:r>
            <a:r>
              <a:rPr lang="de-DE" dirty="0" err="1">
                <a:latin typeface="Abadi" panose="020B0604020104020204" pitchFamily="34" charset="0"/>
              </a:rPr>
              <a:t>GeschGehG</a:t>
            </a:r>
            <a:r>
              <a:rPr lang="de-DE" dirty="0">
                <a:latin typeface="Abadi" panose="020B0604020104020204" pitchFamily="34" charset="0"/>
              </a:rPr>
              <a:t> aufgehoben) der Fall war.</a:t>
            </a:r>
          </a:p>
          <a:p>
            <a:pPr>
              <a:buFont typeface="Wingdings" panose="05000000000000000000" pitchFamily="2" charset="2"/>
              <a:buChar char="ü"/>
            </a:pPr>
            <a:r>
              <a:rPr lang="de-DE" dirty="0">
                <a:latin typeface="Abadi" panose="020B0604020104020204" pitchFamily="34" charset="0"/>
              </a:rPr>
              <a:t>Das in der Richtlinie zum Geheimnisschutz festgeschriebene Erfordernis „angemessener Geheimhaltungsschutzmaßnah-</a:t>
            </a:r>
            <a:r>
              <a:rPr lang="de-DE" dirty="0" err="1">
                <a:latin typeface="Abadi" panose="020B0604020104020204" pitchFamily="34" charset="0"/>
              </a:rPr>
              <a:t>men</a:t>
            </a:r>
            <a:r>
              <a:rPr lang="de-DE" dirty="0">
                <a:latin typeface="Abadi" panose="020B0604020104020204" pitchFamily="34" charset="0"/>
              </a:rPr>
              <a:t>“ begründet in Abweichung zum bisherigen deutschen Recht (§§ 3, 17 – 19 UWG, § 823 II BGB) ein neues Tatbestandsmerkmal rechtlich geschützter Geschäftsgeheimnisse.</a:t>
            </a:r>
          </a:p>
          <a:p>
            <a:pPr marL="0" lvl="1" indent="0">
              <a:buNone/>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111</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277290471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Verschwiegenheitsklausel</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0000" lnSpcReduction="20000"/>
          </a:bodyPr>
          <a:lstStyle/>
          <a:p>
            <a:r>
              <a:rPr lang="de-DE" dirty="0">
                <a:latin typeface="Abadi" panose="020B0604020104020204" pitchFamily="34" charset="0"/>
              </a:rPr>
              <a:t>Das </a:t>
            </a:r>
            <a:r>
              <a:rPr lang="de-DE" dirty="0" err="1">
                <a:latin typeface="Abadi" panose="020B0604020104020204" pitchFamily="34" charset="0"/>
              </a:rPr>
              <a:t>GeschGehG</a:t>
            </a:r>
            <a:r>
              <a:rPr lang="de-DE" dirty="0">
                <a:latin typeface="Abadi" panose="020B0604020104020204" pitchFamily="34" charset="0"/>
              </a:rPr>
              <a:t> dient nach § 1 I dem Schutz von Geschäftsgeheimnissen vor unerlaubter Erlangung, Nutzung und Offenlegung. In § 2 Nr. 1 </a:t>
            </a:r>
            <a:r>
              <a:rPr lang="de-DE" dirty="0" err="1">
                <a:latin typeface="Abadi" panose="020B0604020104020204" pitchFamily="34" charset="0"/>
              </a:rPr>
              <a:t>GeschGehG</a:t>
            </a:r>
            <a:r>
              <a:rPr lang="de-DE" dirty="0">
                <a:latin typeface="Abadi" panose="020B0604020104020204" pitchFamily="34" charset="0"/>
              </a:rPr>
              <a:t> findet sich im Einklang mit der Richtlinie (EU) 2016/943 folgende Legaldefinition des Geschäftsgeheimnisses:</a:t>
            </a:r>
          </a:p>
          <a:p>
            <a:pPr>
              <a:buFont typeface="Wingdings" panose="05000000000000000000" pitchFamily="2" charset="2"/>
              <a:buChar char="ü"/>
            </a:pPr>
            <a:r>
              <a:rPr lang="de-DE" i="1" dirty="0">
                <a:latin typeface="Abadi" panose="020B0604020104020204" pitchFamily="34" charset="0"/>
              </a:rPr>
              <a:t>„Im Sinne dieses Gesetzes ist</a:t>
            </a:r>
            <a:br>
              <a:rPr lang="de-DE" i="1" dirty="0">
                <a:latin typeface="Abadi" panose="020B0604020104020204" pitchFamily="34" charset="0"/>
              </a:rPr>
            </a:br>
            <a:r>
              <a:rPr lang="de-DE" i="1" dirty="0">
                <a:latin typeface="Abadi" panose="020B0604020104020204" pitchFamily="34" charset="0"/>
              </a:rPr>
              <a:t>1. Geschäftsgeheimnis eine Information</a:t>
            </a:r>
            <a:br>
              <a:rPr lang="de-DE" dirty="0">
                <a:latin typeface="Abadi" panose="020B0604020104020204" pitchFamily="34" charset="0"/>
              </a:rPr>
            </a:br>
            <a:r>
              <a:rPr lang="de-DE" i="1" dirty="0">
                <a:latin typeface="Abadi" panose="020B0604020104020204" pitchFamily="34" charset="0"/>
              </a:rPr>
              <a:t>a) die </a:t>
            </a:r>
            <a:r>
              <a:rPr lang="de-DE" i="1" u="sng" dirty="0">
                <a:latin typeface="Abadi" panose="020B0604020104020204" pitchFamily="34" charset="0"/>
              </a:rPr>
              <a:t>weder</a:t>
            </a:r>
            <a:r>
              <a:rPr lang="de-DE" i="1" dirty="0">
                <a:latin typeface="Abadi" panose="020B0604020104020204" pitchFamily="34" charset="0"/>
              </a:rPr>
              <a:t> insgesamt noch in der genauen Anordnung und Zusammensetzung ihrer Bestandteile den Personen in den Kreisen, die üblicherweise mit dieser Art von Informationen umgehen, </a:t>
            </a:r>
            <a:r>
              <a:rPr lang="de-DE" i="1" u="sng" dirty="0">
                <a:latin typeface="Abadi" panose="020B0604020104020204" pitchFamily="34" charset="0"/>
              </a:rPr>
              <a:t>allgemein bekannt oder ohne Weiteres zugänglich </a:t>
            </a:r>
            <a:r>
              <a:rPr lang="de-DE" i="1" dirty="0">
                <a:latin typeface="Abadi" panose="020B0604020104020204" pitchFamily="34" charset="0"/>
              </a:rPr>
              <a:t>ist und daher von </a:t>
            </a:r>
            <a:r>
              <a:rPr lang="de-DE" i="1" u="sng" dirty="0">
                <a:latin typeface="Abadi" panose="020B0604020104020204" pitchFamily="34" charset="0"/>
              </a:rPr>
              <a:t>wirtschaftlichem Wert </a:t>
            </a:r>
            <a:r>
              <a:rPr lang="de-DE" i="1" dirty="0">
                <a:latin typeface="Abadi" panose="020B0604020104020204" pitchFamily="34" charset="0"/>
              </a:rPr>
              <a:t>ist und</a:t>
            </a:r>
            <a:br>
              <a:rPr lang="de-DE" i="1" dirty="0">
                <a:latin typeface="Abadi" panose="020B0604020104020204" pitchFamily="34" charset="0"/>
              </a:rPr>
            </a:br>
            <a:r>
              <a:rPr lang="de-DE" i="1" dirty="0">
                <a:latin typeface="Abadi" panose="020B0604020104020204" pitchFamily="34" charset="0"/>
              </a:rPr>
              <a:t>b) die Gegenstand von den Umständen nach angemessenen </a:t>
            </a:r>
            <a:r>
              <a:rPr lang="de-DE" i="1" u="sng" dirty="0">
                <a:latin typeface="Abadi" panose="020B0604020104020204" pitchFamily="34" charset="0"/>
              </a:rPr>
              <a:t>Geheimhaltungsmaßnahmen</a:t>
            </a:r>
            <a:r>
              <a:rPr lang="de-DE" i="1" dirty="0">
                <a:latin typeface="Abadi" panose="020B0604020104020204" pitchFamily="34" charset="0"/>
              </a:rPr>
              <a:t> durch ihren rechtmäßigen Inhaber ist und</a:t>
            </a:r>
            <a:br>
              <a:rPr lang="de-DE" i="1" dirty="0">
                <a:latin typeface="Abadi" panose="020B0604020104020204" pitchFamily="34" charset="0"/>
              </a:rPr>
            </a:br>
            <a:r>
              <a:rPr lang="de-DE" i="1" dirty="0">
                <a:latin typeface="Abadi" panose="020B0604020104020204" pitchFamily="34" charset="0"/>
              </a:rPr>
              <a:t>c) bei der ein </a:t>
            </a:r>
            <a:r>
              <a:rPr lang="de-DE" i="1" u="sng" dirty="0">
                <a:latin typeface="Abadi" panose="020B0604020104020204" pitchFamily="34" charset="0"/>
              </a:rPr>
              <a:t>berechtigtes Interesse an der Geheimhaltung </a:t>
            </a:r>
            <a:r>
              <a:rPr lang="de-DE" i="1" dirty="0">
                <a:latin typeface="Abadi" panose="020B0604020104020204" pitchFamily="34" charset="0"/>
              </a:rPr>
              <a:t>besteht (…)“</a:t>
            </a:r>
            <a:r>
              <a:rPr lang="de-DE" dirty="0">
                <a:latin typeface="Abadi" panose="020B0604020104020204" pitchFamily="34" charset="0"/>
              </a:rPr>
              <a:t>.</a:t>
            </a:r>
          </a:p>
          <a:p>
            <a:pPr marL="0" lvl="1" indent="0">
              <a:buNone/>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112</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3655951821"/>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Verschwiegenheitsklausel</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85000" lnSpcReduction="10000"/>
          </a:bodyPr>
          <a:lstStyle/>
          <a:p>
            <a:r>
              <a:rPr lang="de-DE" b="1" dirty="0">
                <a:latin typeface="Abadi" panose="020B0604020104020204" pitchFamily="34" charset="0"/>
              </a:rPr>
              <a:t>Verhältnis Nebenpflicht Verschwiegenheit - </a:t>
            </a:r>
            <a:r>
              <a:rPr lang="de-DE" b="1" dirty="0" err="1">
                <a:latin typeface="Abadi" panose="020B0604020104020204" pitchFamily="34" charset="0"/>
              </a:rPr>
              <a:t>GeschGehG</a:t>
            </a:r>
            <a:endParaRPr lang="de-DE" dirty="0">
              <a:latin typeface="Abadi" panose="020B0604020104020204" pitchFamily="34" charset="0"/>
            </a:endParaRPr>
          </a:p>
          <a:p>
            <a:pPr>
              <a:buFont typeface="Wingdings" panose="05000000000000000000" pitchFamily="2" charset="2"/>
              <a:buChar char="ü"/>
            </a:pPr>
            <a:r>
              <a:rPr lang="de-DE" dirty="0">
                <a:latin typeface="Abadi" panose="020B0604020104020204" pitchFamily="34" charset="0"/>
              </a:rPr>
              <a:t>Die vertragliche Verschwiegenheitspflicht besteht als vertragliche Nebenpflicht §§ 241, 242 BGB unabhängig von den Vorgaben des </a:t>
            </a:r>
            <a:r>
              <a:rPr lang="de-DE" dirty="0" err="1">
                <a:latin typeface="Abadi" panose="020B0604020104020204" pitchFamily="34" charset="0"/>
              </a:rPr>
              <a:t>GeschGehG</a:t>
            </a:r>
            <a:r>
              <a:rPr lang="de-DE" dirty="0">
                <a:latin typeface="Abadi" panose="020B0604020104020204" pitchFamily="34" charset="0"/>
              </a:rPr>
              <a:t>.</a:t>
            </a:r>
          </a:p>
          <a:p>
            <a:pPr>
              <a:buFont typeface="Wingdings" panose="05000000000000000000" pitchFamily="2" charset="2"/>
              <a:buChar char="ü"/>
            </a:pPr>
            <a:r>
              <a:rPr lang="de-DE" dirty="0">
                <a:latin typeface="Abadi" panose="020B0604020104020204" pitchFamily="34" charset="0"/>
              </a:rPr>
              <a:t>Um die Vorteile des </a:t>
            </a:r>
            <a:r>
              <a:rPr lang="de-DE" dirty="0" err="1">
                <a:latin typeface="Abadi" panose="020B0604020104020204" pitchFamily="34" charset="0"/>
              </a:rPr>
              <a:t>GeschGehG</a:t>
            </a:r>
            <a:r>
              <a:rPr lang="de-DE" dirty="0">
                <a:latin typeface="Abadi" panose="020B0604020104020204" pitchFamily="34" charset="0"/>
              </a:rPr>
              <a:t> in Anspruch nehmen zu können, muss der AG aber die Voraussetzungen des Gesetzes zum Geheimnisschutz erfüllen.</a:t>
            </a:r>
          </a:p>
          <a:p>
            <a:pPr>
              <a:buFont typeface="Wingdings" panose="05000000000000000000" pitchFamily="2" charset="2"/>
              <a:buChar char="ü"/>
            </a:pPr>
            <a:r>
              <a:rPr lang="de-DE" dirty="0">
                <a:latin typeface="Abadi" panose="020B0604020104020204" pitchFamily="34" charset="0"/>
              </a:rPr>
              <a:t>Wirksamer Schutz der Geschäftsgeheimnisse bedingt eine Anpassung der vertraglichen Regelungen an das </a:t>
            </a:r>
            <a:r>
              <a:rPr lang="de-DE" dirty="0" err="1">
                <a:latin typeface="Abadi" panose="020B0604020104020204" pitchFamily="34" charset="0"/>
              </a:rPr>
              <a:t>GeschGehG</a:t>
            </a:r>
            <a:r>
              <a:rPr lang="de-DE" dirty="0">
                <a:latin typeface="Abadi" panose="020B0604020104020204" pitchFamily="34" charset="0"/>
              </a:rPr>
              <a:t>. Entsprechende Compliance erleichtert die Darlegung von Verletzungen der Verschwiegenheits-pflicht.</a:t>
            </a: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113</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1933323397"/>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Verschwiegenheitsklausel</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0000" lnSpcReduction="20000"/>
          </a:bodyPr>
          <a:lstStyle/>
          <a:p>
            <a:r>
              <a:rPr lang="de-DE" b="1" dirty="0">
                <a:latin typeface="Abadi" panose="020B0604020104020204" pitchFamily="34" charset="0"/>
              </a:rPr>
              <a:t>Angemessene Geheimhaltungsmaßnahmen</a:t>
            </a:r>
            <a:endParaRPr lang="de-DE" dirty="0">
              <a:latin typeface="Abadi" panose="020B0604020104020204" pitchFamily="34" charset="0"/>
            </a:endParaRPr>
          </a:p>
          <a:p>
            <a:pPr>
              <a:buFont typeface="Wingdings" panose="05000000000000000000" pitchFamily="2" charset="2"/>
              <a:buChar char="ü"/>
            </a:pPr>
            <a:r>
              <a:rPr lang="de-DE" dirty="0"/>
              <a:t>Ohne angemessene Sicherungs- und Geheimhaltungsmaßnahmen kann der rechtmäßige Inhaber eines Geschäftsgeheimnisses keinen Rechtsschutz nach dem </a:t>
            </a:r>
            <a:r>
              <a:rPr lang="de-DE" dirty="0" err="1"/>
              <a:t>GeschGehG</a:t>
            </a:r>
            <a:r>
              <a:rPr lang="de-DE" dirty="0"/>
              <a:t> für sich in Anspruch nehmen.</a:t>
            </a:r>
          </a:p>
          <a:p>
            <a:pPr>
              <a:buFont typeface="Wingdings" panose="05000000000000000000" pitchFamily="2" charset="2"/>
              <a:buChar char="ü"/>
            </a:pPr>
            <a:r>
              <a:rPr lang="de-DE" dirty="0"/>
              <a:t>Prozessual zu beachten ist, dass den AG im Streitfall die Darlegungs- und Beweislast für das Vorliegen angemessener Geheimhaltungsmaßnah-</a:t>
            </a:r>
            <a:r>
              <a:rPr lang="de-DE" dirty="0" err="1"/>
              <a:t>men</a:t>
            </a:r>
            <a:r>
              <a:rPr lang="de-DE" dirty="0"/>
              <a:t> trifft.</a:t>
            </a:r>
          </a:p>
          <a:p>
            <a:pPr>
              <a:buFont typeface="Wingdings" panose="05000000000000000000" pitchFamily="2" charset="2"/>
              <a:buChar char="ü"/>
            </a:pPr>
            <a:r>
              <a:rPr lang="de-DE" dirty="0"/>
              <a:t>Als Maßnahmen der Unternehmen zum Schutz ihrer Geschäftsgeheimnisse kommen organisatorische, technische und rechtliche Sicherungsmaßnahmen sowie der vertragliche Ausschluss des sog. Reverse Engineering im Verhältnis zu Lizenznehmern in Betracht.</a:t>
            </a:r>
          </a:p>
          <a:p>
            <a:pPr>
              <a:buFont typeface="Wingdings" panose="05000000000000000000" pitchFamily="2" charset="2"/>
              <a:buChar char="ü"/>
            </a:pPr>
            <a:r>
              <a:rPr lang="de-DE" dirty="0"/>
              <a:t>Als arbeitsrechtliche Geheimhaltungsmaßnahmen im Sinne des § 2 Nr. 1 b) rücken insbesondere Verschwiegenheitsklauseln in Arbeits-, Abwicklungs- und Aufhebungsverträgen sowie Verhaltensregeln zum Umgang mit vertraulichen Daten und Informationen sowie zur technischen Sicherheit in den Fokus</a:t>
            </a:r>
            <a:r>
              <a:rPr lang="de-DE" dirty="0">
                <a:latin typeface="Abadi" panose="020B0604020104020204" pitchFamily="34" charset="0"/>
              </a:rPr>
              <a:t>.</a:t>
            </a: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114</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41444621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Verschwiegenheitsklausel</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7500" lnSpcReduction="20000"/>
          </a:bodyPr>
          <a:lstStyle/>
          <a:p>
            <a:r>
              <a:rPr lang="de-DE" b="1" dirty="0">
                <a:latin typeface="Abadi" panose="020B0604020104020204" pitchFamily="34" charset="0"/>
              </a:rPr>
              <a:t>All-In-Klauseln unwirksam.</a:t>
            </a:r>
            <a:endParaRPr lang="de-DE" dirty="0">
              <a:latin typeface="Abadi" panose="020B0604020104020204" pitchFamily="34" charset="0"/>
            </a:endParaRPr>
          </a:p>
          <a:p>
            <a:pPr>
              <a:buFont typeface="Wingdings" panose="05000000000000000000" pitchFamily="2" charset="2"/>
              <a:buChar char="ü"/>
            </a:pPr>
            <a:r>
              <a:rPr lang="de-DE" dirty="0">
                <a:latin typeface="Abadi" panose="020B0604020104020204" pitchFamily="34" charset="0"/>
              </a:rPr>
              <a:t>Unwirksam sind Klauseln in Arbeits- und Aufhebungsverträgen, die den AN zur Geheimhaltung aller ihm bekannt gewordenen geschäftlichen Tatsachen verpflichten (sog. „Catch All Klauseln“ oder „All-In-Klauseln“).</a:t>
            </a:r>
          </a:p>
          <a:p>
            <a:pPr>
              <a:buFont typeface="Wingdings" panose="05000000000000000000" pitchFamily="2" charset="2"/>
              <a:buChar char="ü"/>
            </a:pPr>
            <a:r>
              <a:rPr lang="de-DE" dirty="0">
                <a:latin typeface="Abadi" panose="020B0604020104020204" pitchFamily="34" charset="0"/>
              </a:rPr>
              <a:t>Entsprechende Klauseln verstoßen gegen § 138 BGB (Fall der übermäßigen Vertragsbindung).</a:t>
            </a:r>
          </a:p>
          <a:p>
            <a:pPr>
              <a:buFont typeface="Wingdings" panose="05000000000000000000" pitchFamily="2" charset="2"/>
              <a:buChar char="ü"/>
            </a:pPr>
            <a:r>
              <a:rPr lang="de-DE" dirty="0">
                <a:latin typeface="Abadi" panose="020B0604020104020204" pitchFamily="34" charset="0"/>
              </a:rPr>
              <a:t>Es muss stets ein berechtigtes betriebliches Interesse des Arbeitgebers an der Geheimhaltung bestehen (§ 2 Nr. 1 c) </a:t>
            </a:r>
            <a:r>
              <a:rPr lang="de-DE" dirty="0" err="1">
                <a:latin typeface="Abadi" panose="020B0604020104020204" pitchFamily="34" charset="0"/>
              </a:rPr>
              <a:t>GeschGehG</a:t>
            </a:r>
            <a:r>
              <a:rPr lang="de-DE" dirty="0">
                <a:latin typeface="Abadi" panose="020B0604020104020204" pitchFamily="34" charset="0"/>
              </a:rPr>
              <a:t>).</a:t>
            </a:r>
          </a:p>
          <a:p>
            <a:pPr>
              <a:buFont typeface="Wingdings" panose="05000000000000000000" pitchFamily="2" charset="2"/>
              <a:buChar char="ü"/>
            </a:pPr>
            <a:r>
              <a:rPr lang="de-DE" dirty="0">
                <a:latin typeface="Abadi" panose="020B0604020104020204" pitchFamily="34" charset="0"/>
              </a:rPr>
              <a:t>Entsprechend sind auch Verschwiegenheits- oder Geheimhaltungspflichten unwirksam, die sich auf konkrete Tatsachen beziehen, an deren Schutz der AG ersichtlich kein berechtigtes betriebliches Interesse hat, was z.B. bei illegalen Geheimnissen der Fall ist.</a:t>
            </a: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115</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3811522887"/>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Verschwiegenheitsklausel</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55000" lnSpcReduction="20000"/>
          </a:bodyPr>
          <a:lstStyle/>
          <a:p>
            <a:r>
              <a:rPr lang="de-DE" b="1" dirty="0">
                <a:latin typeface="Abadi" panose="020B0604020104020204" pitchFamily="34" charset="0"/>
              </a:rPr>
              <a:t>Experimentierkasten - Musterformulierung I Teil 1:</a:t>
            </a:r>
            <a:br>
              <a:rPr lang="de-DE" b="1" dirty="0">
                <a:latin typeface="Abadi" panose="020B0604020104020204" pitchFamily="34" charset="0"/>
              </a:rPr>
            </a:br>
            <a:r>
              <a:rPr lang="de-DE" i="1" dirty="0">
                <a:latin typeface="Abadi" panose="020B0604020104020204" pitchFamily="34" charset="0"/>
              </a:rPr>
              <a:t>§ ## Verschwiegenheitspflichten</a:t>
            </a:r>
            <a:br>
              <a:rPr lang="de-DE" i="1" dirty="0">
                <a:latin typeface="Abadi" panose="020B0604020104020204" pitchFamily="34" charset="0"/>
              </a:rPr>
            </a:br>
            <a:r>
              <a:rPr lang="de-DE" i="1" dirty="0">
                <a:latin typeface="Abadi" panose="020B0604020104020204" pitchFamily="34" charset="0"/>
              </a:rPr>
              <a:t>(1) Ein Geschäftsgeheimnis ist eine Information die weder insgesamt noch in der genauen Anordnung und Zusammensetzung ihrer Bestandteile den Personen in den Kreisen, die üblicherweise mit dieser Art von Informationen umgehen, allgemein bekannt oder ohne Weiteres zugänglich ist und daher von wirtschaftlichem Wert ist und die Gegenstand von den Umständen nach angemessenen Geheimhaltungsmaßnahmen durch ihren rechtmäßigen Inhaber ist und bei der ein berechtigtes Interesse an der Geheimhaltung besteht.</a:t>
            </a:r>
            <a:br>
              <a:rPr lang="de-DE" i="1" dirty="0">
                <a:latin typeface="Abadi" panose="020B0604020104020204" pitchFamily="34" charset="0"/>
              </a:rPr>
            </a:br>
            <a:r>
              <a:rPr lang="de-DE" i="1" dirty="0">
                <a:latin typeface="Abadi" panose="020B0604020104020204" pitchFamily="34" charset="0"/>
              </a:rPr>
              <a:t>(2) Zu den geheim zu haltenden Geschäftsgeheimnissen zählen:</a:t>
            </a:r>
            <a:br>
              <a:rPr lang="de-DE" i="1" dirty="0">
                <a:latin typeface="Abadi" panose="020B0604020104020204" pitchFamily="34" charset="0"/>
              </a:rPr>
            </a:br>
            <a:r>
              <a:rPr lang="de-DE" i="1" dirty="0">
                <a:latin typeface="Abadi" panose="020B0604020104020204" pitchFamily="34" charset="0"/>
              </a:rPr>
              <a:t>Geschäftsstrategien</a:t>
            </a:r>
            <a:br>
              <a:rPr lang="de-DE" i="1" dirty="0">
                <a:latin typeface="Abadi" panose="020B0604020104020204" pitchFamily="34" charset="0"/>
              </a:rPr>
            </a:br>
            <a:r>
              <a:rPr lang="de-DE" i="1" dirty="0">
                <a:latin typeface="Abadi" panose="020B0604020104020204" pitchFamily="34" charset="0"/>
              </a:rPr>
              <a:t>wirtschaftliche Planungen</a:t>
            </a:r>
            <a:br>
              <a:rPr lang="de-DE" i="1" dirty="0">
                <a:latin typeface="Abadi" panose="020B0604020104020204" pitchFamily="34" charset="0"/>
              </a:rPr>
            </a:br>
            <a:r>
              <a:rPr lang="de-DE" i="1" dirty="0">
                <a:latin typeface="Abadi" panose="020B0604020104020204" pitchFamily="34" charset="0"/>
              </a:rPr>
              <a:t>Preiskalkulationen und -gestaltungen</a:t>
            </a:r>
            <a:br>
              <a:rPr lang="de-DE" i="1" dirty="0">
                <a:latin typeface="Abadi" panose="020B0604020104020204" pitchFamily="34" charset="0"/>
              </a:rPr>
            </a:br>
            <a:r>
              <a:rPr lang="de-DE" i="1" dirty="0">
                <a:latin typeface="Abadi" panose="020B0604020104020204" pitchFamily="34" charset="0"/>
              </a:rPr>
              <a:t>Wettbewerbsmarktanalysen</a:t>
            </a:r>
            <a:br>
              <a:rPr lang="de-DE" i="1" dirty="0">
                <a:latin typeface="Abadi" panose="020B0604020104020204" pitchFamily="34" charset="0"/>
              </a:rPr>
            </a:br>
            <a:r>
              <a:rPr lang="de-DE" i="1" dirty="0">
                <a:latin typeface="Abadi" panose="020B0604020104020204" pitchFamily="34" charset="0"/>
              </a:rPr>
              <a:t>Umsatz- und Absatzzahlen</a:t>
            </a:r>
            <a:br>
              <a:rPr lang="de-DE" i="1" dirty="0">
                <a:latin typeface="Abadi" panose="020B0604020104020204" pitchFamily="34" charset="0"/>
              </a:rPr>
            </a:br>
            <a:r>
              <a:rPr lang="de-DE" i="1" dirty="0">
                <a:latin typeface="Abadi" panose="020B0604020104020204" pitchFamily="34" charset="0"/>
              </a:rPr>
              <a:t>Personaldaten</a:t>
            </a:r>
            <a:br>
              <a:rPr lang="de-DE" i="1" dirty="0">
                <a:latin typeface="Abadi" panose="020B0604020104020204" pitchFamily="34" charset="0"/>
              </a:rPr>
            </a:br>
            <a:r>
              <a:rPr lang="de-DE" i="1" dirty="0">
                <a:latin typeface="Abadi" panose="020B0604020104020204" pitchFamily="34" charset="0"/>
              </a:rPr>
              <a:t>Personalrestrukturierungskonzepte</a:t>
            </a:r>
            <a:br>
              <a:rPr lang="de-DE" i="1" dirty="0">
                <a:latin typeface="Abadi" panose="020B0604020104020204" pitchFamily="34" charset="0"/>
              </a:rPr>
            </a:br>
            <a:r>
              <a:rPr lang="de-DE" i="1" dirty="0">
                <a:latin typeface="Abadi" panose="020B0604020104020204" pitchFamily="34" charset="0"/>
              </a:rPr>
              <a:t>Produktspezifikationen</a:t>
            </a:r>
            <a:br>
              <a:rPr lang="de-DE" i="1" dirty="0">
                <a:latin typeface="Abadi" panose="020B0604020104020204" pitchFamily="34" charset="0"/>
              </a:rPr>
            </a:br>
            <a:r>
              <a:rPr lang="de-DE" i="1" dirty="0">
                <a:latin typeface="Abadi" panose="020B0604020104020204" pitchFamily="34" charset="0"/>
              </a:rPr>
              <a:t>Erfindungen, technische Verfahren und Abläufe, die nicht öffentlich bekannt sind und einen wirtschaftlichen Wert für das Unternehmen darstellen</a:t>
            </a:r>
            <a:br>
              <a:rPr lang="de-DE" i="1" dirty="0">
                <a:latin typeface="Abadi" panose="020B0604020104020204" pitchFamily="34" charset="0"/>
              </a:rPr>
            </a:br>
            <a:r>
              <a:rPr lang="de-DE" i="1" dirty="0">
                <a:latin typeface="Abadi" panose="020B0604020104020204" pitchFamily="34" charset="0"/>
              </a:rPr>
              <a:t>Kundendaten</a:t>
            </a:r>
            <a:br>
              <a:rPr lang="de-DE" i="1" dirty="0">
                <a:latin typeface="Abadi" panose="020B0604020104020204" pitchFamily="34" charset="0"/>
              </a:rPr>
            </a:br>
            <a:r>
              <a:rPr lang="de-DE" i="1" dirty="0">
                <a:latin typeface="Abadi" panose="020B0604020104020204" pitchFamily="34" charset="0"/>
              </a:rPr>
              <a:t>Lieferantendaten</a:t>
            </a:r>
            <a:br>
              <a:rPr lang="de-DE" i="1" dirty="0">
                <a:latin typeface="Abadi" panose="020B0604020104020204" pitchFamily="34" charset="0"/>
              </a:rPr>
            </a:br>
            <a:r>
              <a:rPr lang="de-DE" i="1" dirty="0">
                <a:latin typeface="Abadi" panose="020B0604020104020204" pitchFamily="34" charset="0"/>
              </a:rPr>
              <a:t>Passwörter, Zugangskennungen</a:t>
            </a:r>
            <a:br>
              <a:rPr lang="de-DE" i="1" dirty="0">
                <a:latin typeface="Abadi" panose="020B0604020104020204" pitchFamily="34" charset="0"/>
              </a:rPr>
            </a:br>
            <a:r>
              <a:rPr lang="de-DE" i="1" dirty="0">
                <a:latin typeface="Abadi" panose="020B0604020104020204" pitchFamily="34" charset="0"/>
              </a:rPr>
              <a:t>###</a:t>
            </a:r>
          </a:p>
          <a:p>
            <a:pPr marL="0" lvl="1" indent="0">
              <a:buNone/>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116</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193870131"/>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Verschwiegenheitsklausel</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Autofit/>
          </a:bodyPr>
          <a:lstStyle/>
          <a:p>
            <a:r>
              <a:rPr lang="de-DE" sz="1400" b="1" dirty="0">
                <a:latin typeface="Abadi" panose="020B0604020104020204" pitchFamily="34" charset="0"/>
              </a:rPr>
              <a:t>Musterformulierung I Teil 2:</a:t>
            </a:r>
            <a:br>
              <a:rPr lang="de-DE" sz="1400" b="1" dirty="0">
                <a:latin typeface="Abadi" panose="020B0604020104020204" pitchFamily="34" charset="0"/>
              </a:rPr>
            </a:br>
            <a:r>
              <a:rPr lang="de-DE" sz="1400" i="1" dirty="0">
                <a:latin typeface="Abadi" panose="020B0604020104020204" pitchFamily="34" charset="0"/>
              </a:rPr>
              <a:t>(3) Geschäftsgeheimnisse sind grundsätzlich jedem gegenüber zu verschweigen, dem sie nicht mit Berechtigung zugänglich sind. Dies gilt auch in Bezug auf andere Arbeitnehmer des Arbeitgebers, die aufgrund ihrer Stellung und Funktion nicht zur Kenntnis des Geheimnisses berechtigt sind. Der Arbeitnehmer nimmt zur Kenntnis, dass eine unbefugte Weitergabe von Geschäftsgeheimnissen an Dritte ein strafbares Verhalten darstellt.</a:t>
            </a:r>
            <a:br>
              <a:rPr lang="de-DE" sz="1400" i="1" dirty="0">
                <a:latin typeface="Abadi" panose="020B0604020104020204" pitchFamily="34" charset="0"/>
              </a:rPr>
            </a:br>
            <a:r>
              <a:rPr lang="de-DE" sz="1400" i="1" dirty="0">
                <a:latin typeface="Abadi" panose="020B0604020104020204" pitchFamily="34" charset="0"/>
              </a:rPr>
              <a:t>(4) Der Arbeitnehmer ist verpflichtet, auch betriebliche Angelegenheiten vertraulicher Natur, die als solche von der Geschäftsführung bezeichnet bzw. aus der Sicht eines objektiven Dritten als solche zu erkennen sind, geheim zu halten und ohne ausdrückliche Einwilligung der Geschäftsführung vor dem Zugriff und der Kenntnisnahme durch unbefugte Dritte zu schützen. Die Verschwiegenheitspflicht erfasst alle Tatsachen, die nach der ausdrücklichen Anweisung oder nach dem erkennbaren Willen des Arbeitgebers geheim/vertraulich zu behandeln sind und bei denen sein berechtigtes Interesse an der Geheimhaltung besteht.</a:t>
            </a:r>
            <a:br>
              <a:rPr lang="de-DE" sz="1400" dirty="0">
                <a:latin typeface="Abadi" panose="020B0604020104020204" pitchFamily="34" charset="0"/>
              </a:rPr>
            </a:br>
            <a:r>
              <a:rPr lang="de-DE" sz="1400" i="1" dirty="0">
                <a:latin typeface="Abadi" panose="020B0604020104020204" pitchFamily="34" charset="0"/>
              </a:rPr>
              <a:t>(5) Der Arbeitnehmer verpflichtet sich zur Einhaltung der Compliance-Vorgaben, der Datenschutz-Vorgaben, der Sicherheitsbestimmungen und der sonstigen betrieblichen Verhaltensregeln (Code </a:t>
            </a:r>
            <a:r>
              <a:rPr lang="de-DE" sz="1400" i="1" dirty="0" err="1">
                <a:latin typeface="Abadi" panose="020B0604020104020204" pitchFamily="34" charset="0"/>
              </a:rPr>
              <a:t>of</a:t>
            </a:r>
            <a:r>
              <a:rPr lang="de-DE" sz="1400" i="1" dirty="0">
                <a:latin typeface="Abadi" panose="020B0604020104020204" pitchFamily="34" charset="0"/>
              </a:rPr>
              <a:t> Conduct), die u.a. dem Geheimnisschutz, dem Schutz vertraulicher Informationen und der betrieblichen Sicherheit dienen. Alle entsprechenden Vorgaben, Bestimmungen und Verhaltensregeln können vom Arbeitnehmer im Intranet unter ### eingesehen werden und sind von ihm in regelmäßigen Abständen von 3 Monaten in der jeweils gültigen Fassung zur Kenntnis zu nehmen.</a:t>
            </a:r>
            <a:br>
              <a:rPr lang="de-DE" sz="1600" dirty="0">
                <a:latin typeface="Abadi" panose="020B0604020104020204" pitchFamily="34" charset="0"/>
              </a:rPr>
            </a:br>
            <a:endParaRPr lang="de-DE" sz="1600"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117</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1929088487"/>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Verschwiegenheitsklausel</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32500" lnSpcReduction="20000"/>
          </a:bodyPr>
          <a:lstStyle/>
          <a:p>
            <a:r>
              <a:rPr lang="de-DE" sz="4200" b="1" dirty="0">
                <a:latin typeface="Abadi" panose="020B0604020104020204" pitchFamily="34" charset="0"/>
              </a:rPr>
              <a:t>Musterformulierung I Teil 3:</a:t>
            </a:r>
            <a:br>
              <a:rPr lang="de-DE" sz="4200" b="1" dirty="0">
                <a:latin typeface="Abadi" panose="020B0604020104020204" pitchFamily="34" charset="0"/>
              </a:rPr>
            </a:br>
            <a:r>
              <a:rPr lang="de-DE" sz="4200" i="1" dirty="0">
                <a:latin typeface="Abadi" panose="020B0604020104020204" pitchFamily="34" charset="0"/>
              </a:rPr>
              <a:t>(6) Die Erlangung, die Nutzung oder die Offenlegung eines Geschäftsgeheimnisses fällt nicht unter die vorstehenden Verschwiegenheitspflichten und das gesetzliche Verbot des § 4 </a:t>
            </a:r>
            <a:r>
              <a:rPr lang="de-DE" sz="4200" i="1" dirty="0" err="1">
                <a:latin typeface="Abadi" panose="020B0604020104020204" pitchFamily="34" charset="0"/>
              </a:rPr>
              <a:t>GeschGehG</a:t>
            </a:r>
            <a:r>
              <a:rPr lang="de-DE" sz="4200" i="1" dirty="0">
                <a:latin typeface="Abadi" panose="020B0604020104020204" pitchFamily="34" charset="0"/>
              </a:rPr>
              <a:t>, wenn dies zum Schutz eines berechtigten Interesses des Arbeitnehmers erfolgt, insbesondere zur Ausübung des Rechts der freien Meinungsäußerung und der Informationsfreiheit, einschließlich der Achtung der Freiheit und der Pluralität der Medien; zur Aufdeckung einer rechtswidrigen Handlung oder eines beruflichen oder sonstigen Fehlverhaltens, wenn die Erlangung, Nutzung oder Offenlegung geeignet ist, das allgemeine öffentliche Interesse zu schützen oder im Rahmen der Offenlegung durch Arbeitnehmer gegenüber der Arbeitnehmervertretung, wenn dies erforderlich ist, damit die Arbeitnehmervertretung ihre Aufgaben erfüllen kann. Offenkundige Tatsachen unterliegen keinem Geheimnisschutz und begründen keine Verschwiegenheitspflicht des Arbeitnehmers.</a:t>
            </a:r>
            <a:br>
              <a:rPr lang="de-DE" sz="4200" dirty="0">
                <a:latin typeface="Abadi" panose="020B0604020104020204" pitchFamily="34" charset="0"/>
              </a:rPr>
            </a:br>
            <a:r>
              <a:rPr lang="de-DE" sz="4200" i="1" dirty="0">
                <a:latin typeface="Abadi" panose="020B0604020104020204" pitchFamily="34" charset="0"/>
              </a:rPr>
              <a:t>(7) Im Zweifelsfall, wenn unklar ist, ob es sich um eine geheimhaltungsbedürftige oder eine vertraulich zu behandelnde Tatsache handelt, verpflichtet sich der Arbeitnehmer, zur Klärung dieser Frage und zur Prüfung einer etwaigen Verschwiegenheitspflicht unverzüglich seinen direkten Vorgesetzten zu kontaktieren, um zeitnah eine Klärung herbeizuführen.</a:t>
            </a:r>
            <a:br>
              <a:rPr lang="de-DE" sz="4200" dirty="0">
                <a:latin typeface="Abadi" panose="020B0604020104020204" pitchFamily="34" charset="0"/>
              </a:rPr>
            </a:br>
            <a:r>
              <a:rPr lang="de-DE" sz="4200" i="1" dirty="0">
                <a:latin typeface="Abadi" panose="020B0604020104020204" pitchFamily="34" charset="0"/>
              </a:rPr>
              <a:t>(8) Die Verschwiegenheitspflichten des Arbeitnehmers bestehen auch nach der Beendigung dieses Arbeitsvertrages fort. Soweit der Arbeitnehmer durch die nachvertraglichen Verschwiegenheitspflichten in seinem beruflichen Fortkommen unangemessen behindert wird, kann er von dem Arbeitgeber die Freistellung von dieser Pflicht/diesen Pflichten verlangen.</a:t>
            </a:r>
            <a:br>
              <a:rPr lang="de-DE" sz="4200" i="1" dirty="0">
                <a:latin typeface="Abadi" panose="020B0604020104020204" pitchFamily="34" charset="0"/>
              </a:rPr>
            </a:br>
            <a:r>
              <a:rPr lang="de-DE" sz="4200" i="1" dirty="0">
                <a:latin typeface="Abadi" panose="020B0604020104020204" pitchFamily="34" charset="0"/>
              </a:rPr>
              <a:t>(9) Der Arbeitnehmer ist verpflichtet, stets bewusst und sorgfältig mit Daten und Unterlagen umzugehen und das Prinzip der Datensparsamkeit zu beachten. Das gilt insbesondere bei der Nutzung der elektronischen Kommunikation (E-Mail). Die Empfänger von E-Mails sind auf den erforderlichen Kreis zu beschränken und bei der Anfügung von Anhängen zur E-Mail sind die Verschwiegenheitspflichten zu prüfen und zu beachten.</a:t>
            </a:r>
            <a:endParaRPr lang="de-DE" sz="4200" dirty="0">
              <a:latin typeface="Abadi" panose="020B0604020104020204" pitchFamily="34" charset="0"/>
            </a:endParaRPr>
          </a:p>
          <a:p>
            <a:pPr marL="0" lvl="1" indent="0">
              <a:buNone/>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118</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102694868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Verschwiegenheitsklausel</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40000" lnSpcReduction="20000"/>
          </a:bodyPr>
          <a:lstStyle/>
          <a:p>
            <a:r>
              <a:rPr lang="de-DE" sz="4200" b="1" dirty="0">
                <a:latin typeface="Abadi" panose="020B0604020104020204" pitchFamily="34" charset="0"/>
              </a:rPr>
              <a:t>Musterformulierung II Teil 1 (Knuth, Beck-Personal Formulare):</a:t>
            </a:r>
            <a:br>
              <a:rPr lang="de-DE" sz="4200" b="1" dirty="0">
                <a:latin typeface="Abadi" panose="020B0604020104020204" pitchFamily="34" charset="0"/>
              </a:rPr>
            </a:br>
            <a:r>
              <a:rPr lang="de-DE" sz="3400" b="1" dirty="0">
                <a:latin typeface="Abadi" panose="020B0604020104020204" pitchFamily="34" charset="0"/>
              </a:rPr>
              <a:t>§ 15 Wahrung von Geschäfts- und Datengeheimnis, Informationssicherheit</a:t>
            </a:r>
            <a:br>
              <a:rPr lang="de-DE" sz="3400" b="1" dirty="0">
                <a:latin typeface="Abadi" panose="020B0604020104020204" pitchFamily="34" charset="0"/>
              </a:rPr>
            </a:br>
            <a:r>
              <a:rPr lang="de-DE" sz="3400" dirty="0">
                <a:latin typeface="Abadi" panose="020B0604020104020204" pitchFamily="34" charset="0"/>
              </a:rPr>
              <a:t>Der Beschäftigte hat über die ihm im Rahmen des Arbeitsverhältnisses zur Kenntnis gelangenden Informationen sowohl gegenüber Außenstehenden als auch anderen Mitarbeitern, denen diese Informationen nicht bekannt sind oder die üblicherweise keinen Zugang zu diesen Informationen erlangen können, Stillschweigen zu bewahren, soweit es sich um Geschäftsgeheimnisse handelt und nicht ausnahmsweise gesetzlich eine Offenlegung gerechtfertigt ist, oder der Geheimnisinhaber die Offenlegung gestattet.</a:t>
            </a:r>
            <a:br>
              <a:rPr lang="de-DE" sz="3400" dirty="0">
                <a:latin typeface="Abadi" panose="020B0604020104020204" pitchFamily="34" charset="0"/>
              </a:rPr>
            </a:br>
            <a:br>
              <a:rPr lang="de-DE" sz="3400" dirty="0">
                <a:latin typeface="Abadi" panose="020B0604020104020204" pitchFamily="34" charset="0"/>
              </a:rPr>
            </a:br>
            <a:r>
              <a:rPr lang="de-DE" sz="3400" dirty="0">
                <a:latin typeface="Abadi" panose="020B0604020104020204" pitchFamily="34" charset="0"/>
              </a:rPr>
              <a:t>Geschäftsgeheimnis ist eine Information, wenn sie (1) geheim ist, (2) einen kommerziellen Wert hat, weil sie geheim ist, (3) Gegenstand angemessener Geheimhaltungsmaßnahmen ist und (4) bei der ein berechtigtes Interesse an der Geheimhaltung besteht. Dies betrifft insbesondere solche Informationen, die der Arbeitgeber oder Geschäftspartner als vertraulich bezeichnet, die nicht allgemein bekannt sind oder bei denen aus den Umständen ersichtlich ist, dass sie gegenüber Dritten nicht offenbart werden dürfen (</a:t>
            </a:r>
            <a:r>
              <a:rPr lang="de-DE" sz="3400" dirty="0" err="1">
                <a:latin typeface="Abadi" panose="020B0604020104020204" pitchFamily="34" charset="0"/>
              </a:rPr>
              <a:t>zB</a:t>
            </a:r>
            <a:r>
              <a:rPr lang="de-DE" sz="3400" dirty="0">
                <a:latin typeface="Abadi" panose="020B0604020104020204" pitchFamily="34" charset="0"/>
              </a:rPr>
              <a:t> Einzelheiten seiner Organisation und seiner Einrichtungen betreffen, sowie über Geschäfts-, Fabrikations-, Forschungs- und Entwicklungsvorgänge und Zahlen des internen Rechnungswesens) und die Gegenstand angemessener Geheimhaltungsmaßnahmen, insbesondere vertraglicher (besondere Verschwiegenheitsvereinbarung (</a:t>
            </a:r>
            <a:r>
              <a:rPr lang="de-DE" sz="3400" dirty="0" err="1">
                <a:latin typeface="Abadi" panose="020B0604020104020204" pitchFamily="34" charset="0"/>
              </a:rPr>
              <a:t>NDA</a:t>
            </a:r>
            <a:r>
              <a:rPr lang="de-DE" sz="3400" dirty="0">
                <a:latin typeface="Abadi" panose="020B0604020104020204" pitchFamily="34" charset="0"/>
              </a:rPr>
              <a:t>), Vertraulichkeitsvereinbarung mit Geschäftspartnern, verbindliche IT Sicherheitsrichtlinien) und/oder technisch-organisatorischer Art (</a:t>
            </a:r>
            <a:r>
              <a:rPr lang="de-DE" sz="3400" dirty="0" err="1">
                <a:latin typeface="Abadi" panose="020B0604020104020204" pitchFamily="34" charset="0"/>
              </a:rPr>
              <a:t>zB</a:t>
            </a:r>
            <a:r>
              <a:rPr lang="de-DE" sz="3400" dirty="0">
                <a:latin typeface="Abadi" panose="020B0604020104020204" pitchFamily="34" charset="0"/>
              </a:rPr>
              <a:t> Zugangs-, Berechtigungsbeschränkungen, Verschlüsselungen, Passwörter, Schulungen) sind.</a:t>
            </a:r>
            <a:br>
              <a:rPr lang="de-DE" sz="3400" dirty="0">
                <a:latin typeface="Abadi" panose="020B0604020104020204" pitchFamily="34" charset="0"/>
              </a:rPr>
            </a:br>
            <a:br>
              <a:rPr lang="de-DE" sz="3400" i="1" dirty="0">
                <a:latin typeface="Abadi" panose="020B0604020104020204" pitchFamily="34" charset="0"/>
              </a:rPr>
            </a:br>
            <a:endParaRPr lang="de-DE" sz="3400"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119</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541368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104020204" pitchFamily="34" charset="0"/>
              </a:rPr>
              <a:t>Rechtsanwaltshaftung</a:t>
            </a:r>
            <a:r>
              <a:rPr lang="de-DE" dirty="0"/>
              <a:t> </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lnSpcReduction="10000"/>
          </a:bodyPr>
          <a:lstStyle/>
          <a:p>
            <a:r>
              <a:rPr lang="de-DE" b="1" dirty="0">
                <a:latin typeface="Abadi" panose="020B0604020104020204" pitchFamily="34" charset="0"/>
              </a:rPr>
              <a:t>Praxisbeispiel Kleinbetriebsklausel, § 23 KSchG</a:t>
            </a:r>
          </a:p>
          <a:p>
            <a:r>
              <a:rPr lang="de-DE" b="1" dirty="0">
                <a:latin typeface="Abadi" panose="020B0604020104020204" pitchFamily="34" charset="0"/>
              </a:rPr>
              <a:t>BGH 18.11.1999 – IX </a:t>
            </a:r>
            <a:r>
              <a:rPr lang="de-DE" b="1" dirty="0" err="1">
                <a:latin typeface="Abadi" panose="020B0604020104020204" pitchFamily="34" charset="0"/>
              </a:rPr>
              <a:t>ZR</a:t>
            </a:r>
            <a:r>
              <a:rPr lang="de-DE" b="1" dirty="0">
                <a:latin typeface="Abadi" panose="020B0604020104020204" pitchFamily="34" charset="0"/>
              </a:rPr>
              <a:t> 420/97, NJW 2000, 730</a:t>
            </a:r>
          </a:p>
          <a:p>
            <a:pPr>
              <a:buFont typeface="Wingdings" panose="05000000000000000000" pitchFamily="2" charset="2"/>
              <a:buChar char="ü"/>
            </a:pPr>
            <a:r>
              <a:rPr lang="de-DE" dirty="0">
                <a:latin typeface="Abadi" panose="020B0604020104020204" pitchFamily="34" charset="0"/>
              </a:rPr>
              <a:t>Der RA, der seinen Mandanten nicht nachvollziehbar darüber aufgeklärt hat, welche Beschäftigten bei der Prüfung, ob ein Kleinbetrieb nach dem KSchG vorliegt, zu berücksichtigen sind, darf von seinem Mandanten keine zuverlässige Antwort über die Anzahl der Beschäftigten erwarten.</a:t>
            </a: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12</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3314475996"/>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Verschwiegenheitsklausel</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62500" lnSpcReduction="20000"/>
          </a:bodyPr>
          <a:lstStyle/>
          <a:p>
            <a:r>
              <a:rPr lang="de-DE" sz="4200" b="1" dirty="0">
                <a:latin typeface="Abadi" panose="020B0604020104020204" pitchFamily="34" charset="0"/>
              </a:rPr>
              <a:t>Musterformulierung II Teil 2 (Knuth, Beck-Personal Formulare):</a:t>
            </a:r>
            <a:br>
              <a:rPr lang="de-DE" sz="4200" b="1" dirty="0">
                <a:latin typeface="Abadi" panose="020B0604020104020204" pitchFamily="34" charset="0"/>
              </a:rPr>
            </a:br>
            <a:r>
              <a:rPr lang="de-DE" dirty="0">
                <a:latin typeface="Abadi" panose="020B0604020104020204" pitchFamily="34" charset="0"/>
              </a:rPr>
              <a:t>Die Verschwiegenheitspflicht des Beschäftigten über die oben bezeichneten Geschäftsgeheimnisse besteht – unbeschadet weitergehender gesetzlicher Vorschriften – auch nach Beendigung des Arbeitsverhältnisses fort. Der Beschäftigte darf die geheim zuhaltenden Informationen nicht durch Weitergabe an Dritte verwerten, sofern nicht aufgrund Gesetzes ausnahmsweise eine Offenlegung gerechtfertigt ist oder der Geheimnisinhaber die Offenlegung gestattet.</a:t>
            </a:r>
            <a:br>
              <a:rPr lang="de-DE" dirty="0">
                <a:latin typeface="Abadi" panose="020B0604020104020204" pitchFamily="34" charset="0"/>
              </a:rPr>
            </a:br>
            <a:br>
              <a:rPr lang="de-DE" dirty="0">
                <a:latin typeface="Abadi" panose="020B0604020104020204" pitchFamily="34" charset="0"/>
              </a:rPr>
            </a:br>
            <a:r>
              <a:rPr lang="de-DE" dirty="0">
                <a:latin typeface="Abadi" panose="020B0604020104020204" pitchFamily="34" charset="0"/>
              </a:rPr>
              <a:t>Eine unerlaubte Weitergabe und missbräuchliche Nutzung kann sowohl zu Schadensersatz-/Unterlassungs-/Herausgabe-/Auskunftsansprüchen des Arbeitgebers als auch zu arbeits- und strafrechtlichen Sanktionen führen.</a:t>
            </a:r>
            <a:br>
              <a:rPr lang="de-DE" dirty="0">
                <a:latin typeface="Abadi" panose="020B0604020104020204" pitchFamily="34" charset="0"/>
              </a:rPr>
            </a:br>
            <a:br>
              <a:rPr lang="de-DE" dirty="0">
                <a:latin typeface="Abadi" panose="020B0604020104020204" pitchFamily="34" charset="0"/>
              </a:rPr>
            </a:br>
            <a:r>
              <a:rPr lang="de-DE" dirty="0">
                <a:latin typeface="Abadi" panose="020B0604020104020204" pitchFamily="34" charset="0"/>
              </a:rPr>
              <a:t>Sonstige gesetzliche Geheimhaltungs-/Verschwiegenheitspflichten (z.B. §§ </a:t>
            </a:r>
            <a:r>
              <a:rPr lang="de-DE" dirty="0">
                <a:latin typeface="Abadi" panose="020B0604020104020204" pitchFamily="34" charset="0"/>
                <a:hlinkClick r:id="rId3">
                  <a:extLst>
                    <a:ext uri="{A12FA001-AC4F-418D-AE19-62706E023703}">
                      <ahyp:hlinkClr xmlns:ahyp="http://schemas.microsoft.com/office/drawing/2018/hyperlinkcolor" val="tx"/>
                    </a:ext>
                  </a:extLst>
                </a:hlinkClick>
              </a:rPr>
              <a:t>79</a:t>
            </a:r>
            <a:r>
              <a:rPr lang="de-DE" dirty="0">
                <a:latin typeface="Abadi" panose="020B0604020104020204" pitchFamily="34" charset="0"/>
              </a:rPr>
              <a:t>, </a:t>
            </a:r>
            <a:r>
              <a:rPr lang="de-DE" dirty="0">
                <a:latin typeface="Abadi" panose="020B0604020104020204" pitchFamily="34" charset="0"/>
                <a:hlinkClick r:id="rId4">
                  <a:extLst>
                    <a:ext uri="{A12FA001-AC4F-418D-AE19-62706E023703}">
                      <ahyp:hlinkClr xmlns:ahyp="http://schemas.microsoft.com/office/drawing/2018/hyperlinkcolor" val="tx"/>
                    </a:ext>
                  </a:extLst>
                </a:hlinkClick>
              </a:rPr>
              <a:t>99</a:t>
            </a:r>
            <a:r>
              <a:rPr lang="de-DE" dirty="0">
                <a:latin typeface="Abadi" panose="020B0604020104020204" pitchFamily="34" charset="0"/>
              </a:rPr>
              <a:t> I 3 BetrVG; § </a:t>
            </a:r>
            <a:r>
              <a:rPr lang="de-DE" dirty="0">
                <a:latin typeface="Abadi" panose="020B0604020104020204" pitchFamily="34" charset="0"/>
                <a:hlinkClick r:id="rId5">
                  <a:extLst>
                    <a:ext uri="{A12FA001-AC4F-418D-AE19-62706E023703}">
                      <ahyp:hlinkClr xmlns:ahyp="http://schemas.microsoft.com/office/drawing/2018/hyperlinkcolor" val="tx"/>
                    </a:ext>
                  </a:extLst>
                </a:hlinkClick>
              </a:rPr>
              <a:t>203</a:t>
            </a:r>
            <a:r>
              <a:rPr lang="de-DE" dirty="0">
                <a:latin typeface="Abadi" panose="020B0604020104020204" pitchFamily="34" charset="0"/>
              </a:rPr>
              <a:t> StGB; § </a:t>
            </a:r>
            <a:r>
              <a:rPr lang="de-DE" dirty="0">
                <a:latin typeface="Abadi" panose="020B0604020104020204" pitchFamily="34" charset="0"/>
                <a:hlinkClick r:id="rId6">
                  <a:extLst>
                    <a:ext uri="{A12FA001-AC4F-418D-AE19-62706E023703}">
                      <ahyp:hlinkClr xmlns:ahyp="http://schemas.microsoft.com/office/drawing/2018/hyperlinkcolor" val="tx"/>
                    </a:ext>
                  </a:extLst>
                </a:hlinkClick>
              </a:rPr>
              <a:t>38</a:t>
            </a:r>
            <a:r>
              <a:rPr lang="de-DE" dirty="0">
                <a:latin typeface="Abadi" panose="020B0604020104020204" pitchFamily="34" charset="0"/>
              </a:rPr>
              <a:t> V </a:t>
            </a:r>
            <a:r>
              <a:rPr lang="de-DE" dirty="0" err="1">
                <a:latin typeface="Abadi" panose="020B0604020104020204" pitchFamily="34" charset="0"/>
              </a:rPr>
              <a:t>DSGVO</a:t>
            </a:r>
            <a:r>
              <a:rPr lang="de-DE" dirty="0">
                <a:latin typeface="Abadi" panose="020B0604020104020204" pitchFamily="34" charset="0"/>
              </a:rPr>
              <a:t>) bleiben unberührt.</a:t>
            </a:r>
          </a:p>
          <a:p>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120</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396242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Hinweispflichten</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7500" lnSpcReduction="20000"/>
          </a:bodyPr>
          <a:lstStyle/>
          <a:p>
            <a:r>
              <a:rPr lang="de-DE" sz="4100" b="1" dirty="0">
                <a:latin typeface="Abadi" panose="020B0604020104020204" pitchFamily="34" charset="0"/>
              </a:rPr>
              <a:t>Grundsätze</a:t>
            </a:r>
          </a:p>
          <a:p>
            <a:pPr>
              <a:buFont typeface="Wingdings" panose="05000000000000000000" pitchFamily="2" charset="2"/>
              <a:buChar char="ü"/>
            </a:pPr>
            <a:r>
              <a:rPr lang="de-DE" sz="4100" dirty="0">
                <a:latin typeface="Abadi" panose="020B0604020104020204" pitchFamily="34" charset="0"/>
              </a:rPr>
              <a:t>Grundsätzlich hat jede Partei ihre Interessen eigenverantwortlich wahrzunehmen.</a:t>
            </a:r>
          </a:p>
          <a:p>
            <a:pPr>
              <a:buFont typeface="Wingdings" panose="05000000000000000000" pitchFamily="2" charset="2"/>
              <a:buChar char="ü"/>
            </a:pPr>
            <a:r>
              <a:rPr lang="de-DE" sz="4100" dirty="0">
                <a:latin typeface="Abadi" panose="020B0604020104020204" pitchFamily="34" charset="0"/>
              </a:rPr>
              <a:t>Der AG darf keine falschen und unvollständigen Auskünfte geben.</a:t>
            </a:r>
          </a:p>
          <a:p>
            <a:pPr>
              <a:buFont typeface="Wingdings" panose="05000000000000000000" pitchFamily="2" charset="2"/>
              <a:buChar char="ü"/>
            </a:pPr>
            <a:r>
              <a:rPr lang="de-DE" sz="4100" dirty="0">
                <a:latin typeface="Abadi" panose="020B0604020104020204" pitchFamily="34" charset="0"/>
              </a:rPr>
              <a:t>Hinweis- und Aufklärungspflichten beruhen auf den besonderen Umständen des Einzelfalles und sind das Ergebnis einer umfassenden Interessenabwägung.</a:t>
            </a:r>
          </a:p>
          <a:p>
            <a:pPr marL="0" lvl="1" indent="0">
              <a:buNone/>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121</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1025460687"/>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Hinweispflichten</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92500" lnSpcReduction="20000"/>
          </a:bodyPr>
          <a:lstStyle/>
          <a:p>
            <a:r>
              <a:rPr lang="de-DE" sz="3200" b="1" dirty="0">
                <a:latin typeface="Abadi" panose="020B0604020104020204" pitchFamily="34" charset="0"/>
              </a:rPr>
              <a:t>Grundsätze</a:t>
            </a:r>
          </a:p>
          <a:p>
            <a:pPr>
              <a:buFont typeface="Wingdings" panose="05000000000000000000" pitchFamily="2" charset="2"/>
              <a:buChar char="ü"/>
            </a:pPr>
            <a:r>
              <a:rPr lang="de-DE" sz="3200" dirty="0">
                <a:latin typeface="Abadi" panose="020B0604020104020204" pitchFamily="34" charset="0"/>
              </a:rPr>
              <a:t>Die erkennbaren Informationsbedürfnisse des AN einerseits und die Beratungsmöglichkeiten des AG andererseits sind stets zu beachten.</a:t>
            </a:r>
          </a:p>
          <a:p>
            <a:pPr>
              <a:buFont typeface="Wingdings" panose="05000000000000000000" pitchFamily="2" charset="2"/>
              <a:buChar char="ü"/>
            </a:pPr>
            <a:r>
              <a:rPr lang="de-DE" sz="3200" dirty="0">
                <a:latin typeface="Abadi" panose="020B0604020104020204" pitchFamily="34" charset="0"/>
              </a:rPr>
              <a:t>Wie groß das Informationsbedürfnis des AN ist, hängt insbesondere von der Schwierigkeit der Rechtsmaterie sowie dem Ausmaß der drohenden Nachteile und deren Vorhersehbarkeit ab, BAG 21.01.2014 -3 AZR 807/11, NZA 2014, 903.</a:t>
            </a:r>
          </a:p>
          <a:p>
            <a:pPr marL="0" lvl="1" indent="0">
              <a:buNone/>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122</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3485022297"/>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Hinweispflichten</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92500" lnSpcReduction="10000"/>
          </a:bodyPr>
          <a:lstStyle/>
          <a:p>
            <a:r>
              <a:rPr lang="de-DE" b="1" dirty="0">
                <a:latin typeface="Abadi" panose="020B0604020104020204" pitchFamily="34" charset="0"/>
              </a:rPr>
              <a:t>Hinweis- und Aufklärungspflicht als vertragliche Nebenpflicht aus dem Arbeitsverhältnis (§ 241 II BGB, Rücksichtnahme).</a:t>
            </a:r>
          </a:p>
          <a:p>
            <a:pPr>
              <a:buFont typeface="Wingdings" panose="05000000000000000000" pitchFamily="2" charset="2"/>
              <a:buChar char="ü"/>
            </a:pPr>
            <a:r>
              <a:rPr lang="de-DE" dirty="0">
                <a:latin typeface="Abadi" panose="020B0604020104020204" pitchFamily="34" charset="0"/>
              </a:rPr>
              <a:t>bei überlegener Sachkunde, z.B. hinsichtlich versorgungs-, steuer- und sozialrechtlicher Konsequenzen</a:t>
            </a:r>
          </a:p>
          <a:p>
            <a:pPr>
              <a:buFont typeface="Wingdings" panose="05000000000000000000" pitchFamily="2" charset="2"/>
              <a:buChar char="ü"/>
            </a:pPr>
            <a:r>
              <a:rPr lang="de-DE" dirty="0">
                <a:latin typeface="Abadi" panose="020B0604020104020204" pitchFamily="34" charset="0"/>
              </a:rPr>
              <a:t>Wenn ausdrücklich oder konkludent versprochen wird, auch die Belange des AN zu wahren, vgl. BAG vom 21.02.2002 – 2 AZR 749/00, BB 2002, 2335, reicht, dass der Aufhebungsvertrag auf Initiative und im Interesse des AG abgeschlossen wird.</a:t>
            </a:r>
          </a:p>
          <a:p>
            <a:pPr>
              <a:buFont typeface="Wingdings" panose="05000000000000000000" pitchFamily="2" charset="2"/>
              <a:buChar char="ü"/>
            </a:pPr>
            <a:endParaRPr lang="de-DE" sz="4200" dirty="0">
              <a:latin typeface="Abadi" panose="020B0604020104020204" pitchFamily="34" charset="0"/>
            </a:endParaRPr>
          </a:p>
          <a:p>
            <a:pPr marL="0" lvl="1" indent="0">
              <a:buNone/>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123</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2885835257"/>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Hinweispflichten</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92500" lnSpcReduction="10000"/>
          </a:bodyPr>
          <a:lstStyle/>
          <a:p>
            <a:r>
              <a:rPr lang="de-DE" b="1" dirty="0">
                <a:latin typeface="Abadi" panose="020B0604020104020204" pitchFamily="34" charset="0"/>
              </a:rPr>
              <a:t>Hinweis- und Aufklärungspflicht als vertragliche Nebenpflicht aus dem Arbeitsverhältnis (§ 241 II BGB, Rücksichtnahme).</a:t>
            </a:r>
          </a:p>
          <a:p>
            <a:pPr>
              <a:buFont typeface="Wingdings" panose="05000000000000000000" pitchFamily="2" charset="2"/>
              <a:buChar char="ü"/>
            </a:pPr>
            <a:r>
              <a:rPr lang="de-DE" dirty="0">
                <a:latin typeface="Abadi" panose="020B0604020104020204" pitchFamily="34" charset="0"/>
              </a:rPr>
              <a:t>Nicht aus § 2 II Nr. 3 SGB III (Meldung Agentur für Arbeit), Unterlässt der AG den nach § 2 II 2 Nr. 3 SGB III gebotenen Hinweis an den AN über dessen Pflicht, sich vor der Beendigung des Arbeitsverhältnisses unverzüglich bei der Agentur für Arbeit arbeitsuchend zu melden, begründet dies keinen Schadensersatzanspruch des AN gegen den AG, BAG vom 29.09.2005 - 8 AZR 571/04, NZA 2005, 1406.</a:t>
            </a:r>
          </a:p>
          <a:p>
            <a:pPr>
              <a:buFont typeface="Wingdings" panose="05000000000000000000" pitchFamily="2" charset="2"/>
              <a:buChar char="ü"/>
            </a:pPr>
            <a:endParaRPr lang="de-DE" sz="4200" dirty="0">
              <a:latin typeface="Abadi" panose="020B0604020104020204" pitchFamily="34" charset="0"/>
            </a:endParaRPr>
          </a:p>
          <a:p>
            <a:pPr marL="0" lvl="1" indent="0">
              <a:buNone/>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124</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2132899581"/>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Hinweispflichten</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7500" lnSpcReduction="20000"/>
          </a:bodyPr>
          <a:lstStyle/>
          <a:p>
            <a:r>
              <a:rPr lang="de-DE" b="1" dirty="0">
                <a:latin typeface="Abadi" panose="020B0604020104020204" pitchFamily="34" charset="0"/>
              </a:rPr>
              <a:t>Hinweis- und Aufklärungspflicht als vertragliche Nebenpflicht aus dem Arbeitsverhältnis (§ 241 II BGB, Rücksichtnahme).</a:t>
            </a:r>
          </a:p>
          <a:p>
            <a:pPr>
              <a:buFont typeface="Wingdings" panose="05000000000000000000" pitchFamily="2" charset="2"/>
              <a:buChar char="ü"/>
            </a:pPr>
            <a:r>
              <a:rPr lang="de-DE" dirty="0"/>
              <a:t>Wenn Auskünfte durch den AG (und sei es freiwillig) erteilt werden, müssen sie richtig und vollständig sein. Anderenfalls kommt es zu einer Haftung wegen einer Pflichtverletzung gemäß § 280 I BGB, BAG vom 15.12.2016 – 6 AZR 578/15, NZA 2017, 528.</a:t>
            </a:r>
          </a:p>
          <a:p>
            <a:pPr>
              <a:buFont typeface="Symbol" panose="05050102010706020507" pitchFamily="18" charset="2"/>
              <a:buChar char="-"/>
            </a:pPr>
            <a:r>
              <a:rPr lang="de-DE" dirty="0"/>
              <a:t>Kausalität erforderlich, BAG 19.08.2003, NZA 2004, 664.</a:t>
            </a:r>
          </a:p>
          <a:p>
            <a:pPr>
              <a:buFont typeface="Symbol" panose="05050102010706020507" pitchFamily="18" charset="2"/>
              <a:buChar char="-"/>
            </a:pPr>
            <a:r>
              <a:rPr lang="de-DE" dirty="0"/>
              <a:t>ggf. haftungsminderndes Mitverschulden (§ 254 BGB) des AN</a:t>
            </a:r>
          </a:p>
          <a:p>
            <a:pPr>
              <a:buFont typeface="Symbol" panose="05050102010706020507" pitchFamily="18" charset="2"/>
              <a:buChar char="-"/>
            </a:pPr>
            <a:r>
              <a:rPr lang="de-DE" dirty="0"/>
              <a:t>Schaden besteht i.d.R. in steuer- und sozialrechtlichen Nachteilen, diese sind zu ersetzen, BAG 24.02.2011 – 6 AZR 626/09, NZA-RR 2012, 148, nicht aber Rückabwicklung des Aufhebungsvertrages selbst.</a:t>
            </a:r>
          </a:p>
          <a:p>
            <a:pPr>
              <a:buFont typeface="Wingdings" panose="05000000000000000000" pitchFamily="2" charset="2"/>
              <a:buChar char="ü"/>
            </a:pPr>
            <a:endParaRPr lang="de-DE" dirty="0">
              <a:latin typeface="Abadi" panose="020B0604020104020204" pitchFamily="34" charset="0"/>
            </a:endParaRPr>
          </a:p>
          <a:p>
            <a:pPr>
              <a:buFont typeface="Wingdings" panose="05000000000000000000" pitchFamily="2" charset="2"/>
              <a:buChar char="ü"/>
            </a:pPr>
            <a:endParaRPr lang="de-DE" sz="4200" dirty="0">
              <a:latin typeface="Abadi" panose="020B0604020104020204" pitchFamily="34" charset="0"/>
            </a:endParaRPr>
          </a:p>
          <a:p>
            <a:pPr marL="0" lvl="1" indent="0">
              <a:buNone/>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125</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3934624864"/>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Hinweispflichten</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7500" lnSpcReduction="20000"/>
          </a:bodyPr>
          <a:lstStyle/>
          <a:p>
            <a:r>
              <a:rPr lang="de-DE" sz="4200" b="1" dirty="0">
                <a:latin typeface="Abadi" panose="020B0604020104020204" pitchFamily="34" charset="0"/>
              </a:rPr>
              <a:t>Musterformulierung I</a:t>
            </a:r>
          </a:p>
          <a:p>
            <a:r>
              <a:rPr lang="de-DE" dirty="0">
                <a:latin typeface="Abadi" panose="020B0604020104020204" pitchFamily="34" charset="0"/>
              </a:rPr>
              <a:t>Abdingbarkeit durch klare und eindeutige Formulierung, wie z.B. :</a:t>
            </a:r>
            <a:br>
              <a:rPr lang="de-DE" dirty="0">
                <a:latin typeface="Abadi" panose="020B0604020104020204" pitchFamily="34" charset="0"/>
              </a:rPr>
            </a:br>
            <a:r>
              <a:rPr lang="de-DE" i="1" dirty="0">
                <a:latin typeface="Abadi" panose="020B0604020104020204" pitchFamily="34" charset="0"/>
              </a:rPr>
              <a:t>„Herr/Frau (…) bestätigt, umfassend über die möglichen rechtlichen und wirtschaftlichen Konsequenzen dieses Aufhebungsvertrages informiert zu sein. Er/Sie verzichtet auf weitere Hinweise auf eventuelle Folgen, die sich für ihn/sie aus dieser Aufhebungsvereinbarung ergeben können.</a:t>
            </a:r>
            <a:br>
              <a:rPr lang="de-DE" i="1" dirty="0">
                <a:latin typeface="Abadi" panose="020B0604020104020204" pitchFamily="34" charset="0"/>
              </a:rPr>
            </a:br>
            <a:r>
              <a:rPr lang="de-DE" i="1" dirty="0">
                <a:latin typeface="Abadi" panose="020B0604020104020204" pitchFamily="34" charset="0"/>
              </a:rPr>
              <a:t>Vor Abschluss dieses Aufhebungsvertrages wurde Herrn/Frau (…) zudem ausreichend Zeit und Gelegenheit gegeben, sich über die möglichen rechtlichen und wirtschaftlichen Konsequenzen dieses Aufhebungsvertrages bei Dritten (Rechtsanwalt, Steuerberater, Behörden u.a.) zu informieren.“</a:t>
            </a:r>
          </a:p>
          <a:p>
            <a:pPr>
              <a:buFont typeface="Wingdings" panose="05000000000000000000" pitchFamily="2" charset="2"/>
              <a:buChar char="ü"/>
            </a:pPr>
            <a:endParaRPr lang="de-DE" sz="4200" dirty="0">
              <a:latin typeface="Abadi" panose="020B0604020104020204" pitchFamily="34" charset="0"/>
            </a:endParaRPr>
          </a:p>
          <a:p>
            <a:pPr marL="0" lvl="1" indent="0">
              <a:buNone/>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126</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3513726489"/>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Hinweispflichten</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62500" lnSpcReduction="20000"/>
          </a:bodyPr>
          <a:lstStyle/>
          <a:p>
            <a:r>
              <a:rPr lang="de-DE" sz="4200" b="1" dirty="0">
                <a:latin typeface="Abadi" panose="020B0604020104020204" pitchFamily="34" charset="0"/>
              </a:rPr>
              <a:t>Musterformulierung II</a:t>
            </a:r>
          </a:p>
          <a:p>
            <a:pPr marL="0" indent="0">
              <a:buNone/>
            </a:pPr>
            <a:r>
              <a:rPr lang="de-DE" i="1" dirty="0">
                <a:latin typeface="Abadi" panose="020B0604020104020204" pitchFamily="34" charset="0"/>
              </a:rPr>
              <a:t>„§ 5 Hinweise</a:t>
            </a:r>
            <a:br>
              <a:rPr lang="de-DE" i="1" dirty="0">
                <a:latin typeface="Abadi" panose="020B0604020104020204" pitchFamily="34" charset="0"/>
              </a:rPr>
            </a:br>
            <a:r>
              <a:rPr lang="de-DE" i="1" dirty="0">
                <a:latin typeface="Abadi" panose="020B0604020104020204" pitchFamily="34" charset="0"/>
              </a:rPr>
              <a:t>Der AG weist den AN darauf hin, dass er sich spätestens drei Monate vor dem Beendigungstermin bei der zuständigen Bundesagentur für Arbeit arbeitssuchend melden sowie eigene Aktivitäten bei der Suche nach einer anderen Beschäftigung entfalten muss, damit keine Rechtsnachteile beim Bezug von Arbeitslosengeld entstehen. Liegen zwischen der Kenntnis des Beendigungszeitpunktes und der Beendigung des Arbeitsverhältnisses weniger als drei Monate, hat sich der AN innerhalb von drei Tagen nach Kenntnis des Beendigungszeitpunktes zu melden. Weitere Auskünfte hierzu erteilen die Agenturen für Arbeit.</a:t>
            </a:r>
            <a:br>
              <a:rPr lang="de-DE" i="1" dirty="0">
                <a:latin typeface="Abadi" panose="020B0604020104020204" pitchFamily="34" charset="0"/>
              </a:rPr>
            </a:br>
            <a:r>
              <a:rPr lang="de-DE" i="1" dirty="0">
                <a:latin typeface="Abadi" panose="020B0604020104020204" pitchFamily="34" charset="0"/>
              </a:rPr>
              <a:t>Der AG weist den AG darauf hin, dass er Auskünfte über mögliche sozialversicherungs- und steuerrechtliche Auswirkungen dieses Aufhebungsvertrages bei den Sozialversicherungsträgern (insbesondere der Agentur für Arbeit) sowie dem Finanzamt einholen soll. Der AG erteilt hierzu keine Auskunft. Der AN verzichtet insoweit auf weitere Hinweise des AG.“</a:t>
            </a:r>
            <a:endParaRPr lang="de-DE" sz="4200" dirty="0">
              <a:latin typeface="Abadi" panose="020B0604020104020204" pitchFamily="34" charset="0"/>
            </a:endParaRPr>
          </a:p>
          <a:p>
            <a:pPr marL="0" lvl="1" indent="0">
              <a:buNone/>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127</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215011330"/>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Hinweispflichten</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62500" lnSpcReduction="20000"/>
          </a:bodyPr>
          <a:lstStyle/>
          <a:p>
            <a:r>
              <a:rPr lang="de-DE" sz="4200" b="1" dirty="0">
                <a:latin typeface="Abadi" panose="020B0604020104020204" pitchFamily="34" charset="0"/>
              </a:rPr>
              <a:t>Musterformulierung III</a:t>
            </a:r>
          </a:p>
          <a:p>
            <a:pPr marL="0" indent="0">
              <a:buNone/>
            </a:pPr>
            <a:r>
              <a:rPr lang="de-DE" i="1" dirty="0">
                <a:latin typeface="Abadi" panose="020B0604020104020204" pitchFamily="34" charset="0"/>
              </a:rPr>
              <a:t>"Dem AN ist bei Abschluss des Aufhebungsvertrages bekannt, dass verbindliche Auskünfte über etwaige sozialversicherungsrechtliche Nachteile, wie etwa Sperr- und </a:t>
            </a:r>
            <a:r>
              <a:rPr lang="de-DE" i="1" dirty="0" err="1">
                <a:latin typeface="Abadi" panose="020B0604020104020204" pitchFamily="34" charset="0"/>
              </a:rPr>
              <a:t>Ruhenszeiten</a:t>
            </a:r>
            <a:r>
              <a:rPr lang="de-DE" i="1" dirty="0">
                <a:latin typeface="Abadi" panose="020B0604020104020204" pitchFamily="34" charset="0"/>
              </a:rPr>
              <a:t>, sowie daraus folgende wirtschaftliche Nachteile beim Bezug von Arbeitslosengeld nur die für den AN zuständige Bundesagentur für Arbeit erteilen kann. Der AN wurde vom AG darauf hingewiesen, dass ein Aufhebungsvertrag insbesondere zu einer Sperrzeit beim Bezug von Arbeitslosengeld führen kann. Auskünfte über eventuelle Auswirkungen des Aufhebungsvertrags auf eine (Teil-) Berufsunfähigkeitsrente können nur von der Deutschen Rentenversicherung gegeben werden und sind vom AN dort einzuholen. Der AG hat den AN außerdem darauf hingewiesen, dass er sich unverzüglich bei der zuständigen Agentur für Arbeit zu melden hat, um sich dort beraten zu lassen. Dem AN wurde vom AG vor dem Abschluss des Aufhebungsvertrages ausreichend Gelegenheit eingeräumt, sich über die rechtlichen, steuerlichen und wirtschaftlichen Folgen des Aufhebungsvertrages beraten zu lassen."</a:t>
            </a:r>
            <a:endParaRPr lang="de-DE" dirty="0">
              <a:latin typeface="Abadi" panose="020B0604020104020204" pitchFamily="34" charset="0"/>
            </a:endParaRPr>
          </a:p>
          <a:p>
            <a:pPr>
              <a:buFont typeface="Wingdings" panose="05000000000000000000" pitchFamily="2" charset="2"/>
              <a:buChar char="ü"/>
            </a:pPr>
            <a:endParaRPr lang="de-DE" sz="4200" dirty="0">
              <a:latin typeface="Abadi" panose="020B0604020104020204" pitchFamily="34" charset="0"/>
            </a:endParaRPr>
          </a:p>
          <a:p>
            <a:pPr marL="0" lvl="1" indent="0">
              <a:buNone/>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128</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2976696846"/>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Sprinter-/Turboklausel</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lnSpcReduction="10000"/>
          </a:bodyPr>
          <a:lstStyle/>
          <a:p>
            <a:r>
              <a:rPr lang="de-DE" sz="4200" b="1" dirty="0">
                <a:latin typeface="Abadi" panose="020B0604020104020204" pitchFamily="34" charset="0"/>
              </a:rPr>
              <a:t>Ausgangslage</a:t>
            </a:r>
          </a:p>
          <a:p>
            <a:pPr>
              <a:buFont typeface="Wingdings" panose="05000000000000000000" pitchFamily="2" charset="2"/>
              <a:buChar char="ü"/>
            </a:pPr>
            <a:r>
              <a:rPr lang="de-DE" dirty="0">
                <a:latin typeface="Abadi" panose="020B0604020104020204" pitchFamily="34" charset="0"/>
              </a:rPr>
              <a:t>AG und AN vereinbaren in Aufhebungs- und Abwicklungsverträgen sowie in gerichtlichen Vergleichen (§ 278 Abs. 6 ZPO) häufig sog. „Sprinter- oder Turboklauseln“. </a:t>
            </a:r>
          </a:p>
          <a:p>
            <a:pPr>
              <a:buFont typeface="Wingdings" panose="05000000000000000000" pitchFamily="2" charset="2"/>
              <a:buChar char="ü"/>
            </a:pPr>
            <a:r>
              <a:rPr lang="de-DE" dirty="0">
                <a:latin typeface="Abadi" panose="020B0604020104020204" pitchFamily="34" charset="0"/>
              </a:rPr>
              <a:t>Damit wird dem Arbeitnehmer das Recht eingeräumt, durch einseitige Erklärung und meist unter Einhaltung einer kurzen Ankündigungsfrist das Arbeitsverhältnis vorzeitig, also vor dem eigentlichen Beendigungszeitunkt zu beenden. </a:t>
            </a:r>
          </a:p>
          <a:p>
            <a:pPr marL="0" lvl="1" indent="0">
              <a:buNone/>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129</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33885840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104020204" pitchFamily="34" charset="0"/>
              </a:rPr>
              <a:t>Rechtsanwaltshaftung </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7500" lnSpcReduction="20000"/>
          </a:bodyPr>
          <a:lstStyle/>
          <a:p>
            <a:pPr lvl="0">
              <a:buFont typeface="Wingdings" panose="05000000000000000000" pitchFamily="2" charset="2"/>
              <a:buChar char="ü"/>
            </a:pPr>
            <a:r>
              <a:rPr lang="de-DE" dirty="0">
                <a:latin typeface="Abadi" panose="020B0604020104020204" pitchFamily="34" charset="0"/>
              </a:rPr>
              <a:t>§ 23 KSchG ist für den Laien erklärungsbedürftig.</a:t>
            </a:r>
          </a:p>
          <a:p>
            <a:pPr lvl="0">
              <a:buFont typeface="Wingdings" panose="05000000000000000000" pitchFamily="2" charset="2"/>
              <a:buChar char="ü"/>
            </a:pPr>
            <a:r>
              <a:rPr lang="de-DE" dirty="0">
                <a:latin typeface="Abadi" panose="020B0604020104020204" pitchFamily="34" charset="0"/>
              </a:rPr>
              <a:t>Wer zählt bei § 23 KSchG in welchem Umfang mit?</a:t>
            </a:r>
          </a:p>
          <a:p>
            <a:pPr lvl="0">
              <a:buFont typeface="Wingdings" panose="05000000000000000000" pitchFamily="2" charset="2"/>
              <a:buChar char="ü"/>
            </a:pPr>
            <a:r>
              <a:rPr lang="de-DE" dirty="0">
                <a:latin typeface="Abadi" panose="020B0604020104020204" pitchFamily="34" charset="0"/>
              </a:rPr>
              <a:t>GmbH-GF? (-)</a:t>
            </a:r>
          </a:p>
          <a:p>
            <a:pPr lvl="0">
              <a:buFont typeface="Wingdings" panose="05000000000000000000" pitchFamily="2" charset="2"/>
              <a:buChar char="ü"/>
            </a:pPr>
            <a:r>
              <a:rPr lang="de-DE" dirty="0">
                <a:latin typeface="Abadi" panose="020B0604020104020204" pitchFamily="34" charset="0"/>
              </a:rPr>
              <a:t>I.d.R. mehr als 10 AN, was heißt in der Regel? Prognose vor- und zurückblickend!</a:t>
            </a:r>
          </a:p>
          <a:p>
            <a:pPr lvl="0">
              <a:buFont typeface="Wingdings" panose="05000000000000000000" pitchFamily="2" charset="2"/>
              <a:buChar char="ü"/>
            </a:pPr>
            <a:r>
              <a:rPr lang="de-DE" dirty="0">
                <a:latin typeface="Abadi" panose="020B0604020104020204" pitchFamily="34" charset="0"/>
              </a:rPr>
              <a:t>Teilzeit-AN, § 23 I 4 KSchG, entsprechend Stundenkontingent, Excel-Liste mit Namen und Stundenkontingenten erforderlich!</a:t>
            </a:r>
          </a:p>
          <a:p>
            <a:pPr lvl="0">
              <a:buFont typeface="Wingdings" panose="05000000000000000000" pitchFamily="2" charset="2"/>
              <a:buChar char="ü"/>
            </a:pPr>
            <a:r>
              <a:rPr lang="de-DE" dirty="0">
                <a:latin typeface="Abadi" panose="020B0604020104020204" pitchFamily="34" charset="0"/>
              </a:rPr>
              <a:t>Beschäftigte, deren Arbeitsverhältnis aus gesetzlichen Gründen ruht, z.B. Wehr- und Zivildienstleistende, Beschäftigte in Elternzeit oder Pflegezeit sowie Frauen in den Mutterschutzfristen, sind bei der Ermittlung der Beschäftigtenzahl ebenfalls zu berücksichtigen. Wurde allerdings eine Ersatzkraft eingestellt, wird der Arbeitsplatz nur einmal gezählt.</a:t>
            </a:r>
          </a:p>
          <a:p>
            <a:endParaRPr lang="de-DE" b="1" dirty="0"/>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13</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281015699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Sprinter-/Turboklausel</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a:bodyPr>
          <a:lstStyle/>
          <a:p>
            <a:r>
              <a:rPr lang="de-DE" sz="3200" b="1" dirty="0">
                <a:latin typeface="Abadi" panose="020B0604020104020204" pitchFamily="34" charset="0"/>
              </a:rPr>
              <a:t>Fehlerquelle</a:t>
            </a:r>
          </a:p>
          <a:p>
            <a:pPr>
              <a:buFont typeface="Wingdings" panose="05000000000000000000" pitchFamily="2" charset="2"/>
              <a:buChar char="ü"/>
            </a:pPr>
            <a:r>
              <a:rPr lang="de-DE" sz="3200" dirty="0">
                <a:latin typeface="Abadi" panose="020B0604020104020204" pitchFamily="34" charset="0"/>
              </a:rPr>
              <a:t>eigener, vorgezogener </a:t>
            </a:r>
            <a:r>
              <a:rPr lang="de-DE" sz="3200" dirty="0" err="1">
                <a:latin typeface="Abadi" panose="020B0604020104020204" pitchFamily="34" charset="0"/>
              </a:rPr>
              <a:t>BeendigungsTB</a:t>
            </a:r>
            <a:r>
              <a:rPr lang="de-DE" sz="3200" dirty="0">
                <a:latin typeface="Abadi" panose="020B0604020104020204" pitchFamily="34" charset="0"/>
              </a:rPr>
              <a:t> (analog § 12 KSchG), deshalb Schriftform (§§ 126, 623 BGB)</a:t>
            </a:r>
          </a:p>
          <a:p>
            <a:pPr>
              <a:buFont typeface="Wingdings" panose="05000000000000000000" pitchFamily="2" charset="2"/>
              <a:buChar char="ü"/>
            </a:pPr>
            <a:r>
              <a:rPr lang="de-DE" sz="3200" dirty="0">
                <a:latin typeface="Abadi" panose="020B0604020104020204" pitchFamily="34" charset="0"/>
              </a:rPr>
              <a:t>Telefax genügt nicht, um eine vorzeitige wirksame Beendigung herbeizuführen, BAG 17.12.2015 – 6 AZR 709/14, NZA 2016, 361.</a:t>
            </a:r>
          </a:p>
          <a:p>
            <a:pPr marL="0" lvl="1" indent="0">
              <a:buNone/>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130</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4140076396"/>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Sprinter-/Turboklausel</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92500" lnSpcReduction="20000"/>
          </a:bodyPr>
          <a:lstStyle/>
          <a:p>
            <a:r>
              <a:rPr lang="de-DE" sz="4200" b="1" dirty="0">
                <a:latin typeface="Abadi" panose="020B0604020104020204" pitchFamily="34" charset="0"/>
              </a:rPr>
              <a:t>Musterformulierung</a:t>
            </a:r>
            <a:br>
              <a:rPr lang="de-DE" sz="4200" b="1" dirty="0">
                <a:latin typeface="Abadi" panose="020B0604020104020204" pitchFamily="34" charset="0"/>
              </a:rPr>
            </a:br>
            <a:r>
              <a:rPr lang="de-DE" i="1" dirty="0"/>
              <a:t>„Der AN ist berechtigt, das Arbeitsverhältnis vor dem in § ## geregelten Beendigungstermin (##.##.20##) durch einseitige schriftliche Erklärung gegenüber dem AG mit einer Ankündigungsfrist von 1 Woche vorzeitig zu beenden. Die vorzeitige Beendigung entspricht dabei den Wünschen und Interessen des AG. Im Falle der vorzeitigen Beendigung erhöht sich die nach § ## geschuldete Abfindung für jeden vollen Monat der vorzeitigen Beendigung um einen Betrag in Höhe von #.### Euro brutto.</a:t>
            </a:r>
            <a:br>
              <a:rPr lang="de-DE" i="1" dirty="0"/>
            </a:br>
            <a:r>
              <a:rPr lang="de-DE" i="1" dirty="0"/>
              <a:t>Die erhöhte Abfindung ist gesamtfällig am 15. des auf das vorzeitige Ende des Arbeitsverhältnisses folgenden Kalendermonats.“</a:t>
            </a:r>
            <a:endParaRPr lang="de-DE" sz="4200" dirty="0">
              <a:latin typeface="Abadi" panose="020B0604020104020204" pitchFamily="34" charset="0"/>
            </a:endParaRPr>
          </a:p>
          <a:p>
            <a:pPr marL="0" lvl="1" indent="0">
              <a:buNone/>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131</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2389472612"/>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Sprinter-/Turboklausel</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0000" lnSpcReduction="20000"/>
          </a:bodyPr>
          <a:lstStyle/>
          <a:p>
            <a:r>
              <a:rPr lang="de-DE" sz="4100" b="1" dirty="0">
                <a:latin typeface="Abadi" panose="020B0604020104020204" pitchFamily="34" charset="0"/>
              </a:rPr>
              <a:t>Musterformulierung AN-freundlich, Kuhn/Becker , DB 2016, 1994 (1996)</a:t>
            </a:r>
            <a:br>
              <a:rPr lang="de-DE" sz="4100" b="1" dirty="0">
                <a:latin typeface="Abadi" panose="020B0604020104020204" pitchFamily="34" charset="0"/>
              </a:rPr>
            </a:br>
            <a:r>
              <a:rPr lang="de-DE" sz="3100" i="1" dirty="0">
                <a:latin typeface="Abadi" panose="020B0604020104020204" pitchFamily="34" charset="0"/>
              </a:rPr>
              <a:t>„Der AN ist berechtigt, das Arbeitsverhältnis durch schriftliche Erklärung gegenüber der Gesellschaft mit einer Frist von einer Woche zu einem früheren als dem in Ziff. ## vereinbarten Zeitpunkt (##.##.20##) zu beenden. In diesem Fall erhält der AN den Betrag der Bruttovergütung sowie die arbeitgeberseitigen Sozialversicherungsabgaben, die zwischen der Zeit der Beendigung und dem ##.##.2019. zu zahlen wären.“</a:t>
            </a:r>
          </a:p>
          <a:p>
            <a:r>
              <a:rPr lang="de-DE" sz="4100" b="1" dirty="0">
                <a:latin typeface="Abadi" panose="020B0604020104020204" pitchFamily="34" charset="0"/>
              </a:rPr>
              <a:t>Merke/Frage:</a:t>
            </a:r>
            <a:br>
              <a:rPr lang="de-DE" sz="4100" b="1" dirty="0">
                <a:latin typeface="Abadi" panose="020B0604020104020204" pitchFamily="34" charset="0"/>
              </a:rPr>
            </a:br>
            <a:r>
              <a:rPr lang="de-DE" sz="3600" dirty="0">
                <a:latin typeface="Abadi" panose="020B0604020104020204" pitchFamily="34" charset="0"/>
              </a:rPr>
              <a:t>Abfindung oder Kapitalisierung Entgelt brutto?</a:t>
            </a:r>
            <a:br>
              <a:rPr lang="de-DE" sz="3600" dirty="0">
                <a:latin typeface="Abadi" panose="020B0604020104020204" pitchFamily="34" charset="0"/>
              </a:rPr>
            </a:br>
            <a:r>
              <a:rPr lang="de-DE" sz="3600" dirty="0">
                <a:latin typeface="Abadi" panose="020B0604020104020204" pitchFamily="34" charset="0"/>
              </a:rPr>
              <a:t>Keine Win-win-Situation, Ich würde das als AG nicht akzeptieren!</a:t>
            </a:r>
          </a:p>
          <a:p>
            <a:pPr marL="0" lvl="1" indent="0">
              <a:buNone/>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132</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215287659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Wohlverhalten/Sprachregelung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92500"/>
          </a:bodyPr>
          <a:lstStyle/>
          <a:p>
            <a:r>
              <a:rPr lang="de-DE" sz="4200" b="1" dirty="0">
                <a:latin typeface="Abadi" panose="020B0604020104020204" pitchFamily="34" charset="0"/>
              </a:rPr>
              <a:t>Regelungsgegenstand/Inhalt</a:t>
            </a:r>
          </a:p>
          <a:p>
            <a:pPr>
              <a:buFont typeface="Wingdings" panose="05000000000000000000" pitchFamily="2" charset="2"/>
              <a:buChar char="ü"/>
            </a:pPr>
            <a:r>
              <a:rPr lang="de-DE" dirty="0">
                <a:latin typeface="Abadi" panose="020B0604020104020204" pitchFamily="34" charset="0"/>
              </a:rPr>
              <a:t>Regelungsgegenstand einer Wohlverhaltensklausel ist der wechselseitige Rufschutz.</a:t>
            </a:r>
          </a:p>
          <a:p>
            <a:pPr>
              <a:buFont typeface="Wingdings" panose="05000000000000000000" pitchFamily="2" charset="2"/>
              <a:buChar char="ü"/>
            </a:pPr>
            <a:r>
              <a:rPr lang="de-DE" dirty="0">
                <a:latin typeface="Abadi" panose="020B0604020104020204" pitchFamily="34" charset="0"/>
              </a:rPr>
              <a:t>Negative Äußerungen über den AG und den AN gegenüber Dritten und ein damit einhergehender Ruf-/Imageschaden sollen vermieden werden.</a:t>
            </a:r>
          </a:p>
          <a:p>
            <a:pPr>
              <a:buFont typeface="Symbol" panose="05050102010706020507" pitchFamily="18" charset="2"/>
              <a:buChar char="-"/>
            </a:pPr>
            <a:r>
              <a:rPr lang="de-DE" dirty="0">
                <a:latin typeface="Abadi" panose="020B0604020104020204" pitchFamily="34" charset="0"/>
              </a:rPr>
              <a:t>Erklärungen </a:t>
            </a:r>
            <a:r>
              <a:rPr lang="de-DE" dirty="0" err="1">
                <a:latin typeface="Abadi" panose="020B0604020104020204" pitchFamily="34" charset="0"/>
              </a:rPr>
              <a:t>ggü</a:t>
            </a:r>
            <a:r>
              <a:rPr lang="de-DE" dirty="0">
                <a:latin typeface="Abadi" panose="020B0604020104020204" pitchFamily="34" charset="0"/>
              </a:rPr>
              <a:t>. Dritten</a:t>
            </a:r>
          </a:p>
          <a:p>
            <a:pPr>
              <a:buFont typeface="Symbol" panose="05050102010706020507" pitchFamily="18" charset="2"/>
              <a:buChar char="-"/>
            </a:pPr>
            <a:r>
              <a:rPr lang="de-DE" dirty="0">
                <a:latin typeface="Abadi" panose="020B0604020104020204" pitchFamily="34" charset="0"/>
              </a:rPr>
              <a:t>Verlautbarungen Presse/Internet</a:t>
            </a:r>
          </a:p>
          <a:p>
            <a:pPr>
              <a:buFont typeface="Symbol" panose="05050102010706020507" pitchFamily="18" charset="2"/>
              <a:buChar char="-"/>
            </a:pPr>
            <a:r>
              <a:rPr lang="de-DE" dirty="0">
                <a:latin typeface="Abadi" panose="020B0604020104020204" pitchFamily="34" charset="0"/>
              </a:rPr>
              <a:t>Veröffentlichungen</a:t>
            </a:r>
          </a:p>
          <a:p>
            <a:pPr marL="0" lvl="1" indent="0">
              <a:buNone/>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133</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1679511653"/>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Wohlverhalten/Sprachregelung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92500" lnSpcReduction="20000"/>
          </a:bodyPr>
          <a:lstStyle/>
          <a:p>
            <a:r>
              <a:rPr lang="de-DE" sz="4200" b="1" dirty="0">
                <a:latin typeface="Abadi" panose="020B0604020104020204" pitchFamily="34" charset="0"/>
              </a:rPr>
              <a:t>Bedeutung</a:t>
            </a:r>
          </a:p>
          <a:p>
            <a:pPr>
              <a:buFont typeface="Wingdings" panose="05000000000000000000" pitchFamily="2" charset="2"/>
              <a:buChar char="ü"/>
            </a:pPr>
            <a:r>
              <a:rPr lang="de-DE" dirty="0">
                <a:latin typeface="Abadi" panose="020B0604020104020204" pitchFamily="34" charset="0"/>
              </a:rPr>
              <a:t>Das Internet und die damit einhergehenden Möglichkeiten einer kostengünstigen, schnellen, weiten und nicht kontrollierbaren Verbreitung haben die Bedeutung entsprechender Klauseln wachsen lassen.</a:t>
            </a:r>
          </a:p>
          <a:p>
            <a:pPr>
              <a:buFont typeface="Wingdings" panose="05000000000000000000" pitchFamily="2" charset="2"/>
              <a:buChar char="ü"/>
            </a:pPr>
            <a:r>
              <a:rPr lang="de-DE" dirty="0">
                <a:latin typeface="Abadi" panose="020B0604020104020204" pitchFamily="34" charset="0"/>
              </a:rPr>
              <a:t>Die Kommunikationshoheit ist ein wertvolles Gut, insbesondere im Bereich der Führungskräfte. </a:t>
            </a:r>
          </a:p>
          <a:p>
            <a:pPr>
              <a:buFont typeface="Wingdings" panose="05000000000000000000" pitchFamily="2" charset="2"/>
              <a:buChar char="ü"/>
            </a:pPr>
            <a:r>
              <a:rPr lang="de-DE" b="1" dirty="0"/>
              <a:t>Sanktion bei Verstoß:</a:t>
            </a:r>
            <a:r>
              <a:rPr lang="de-DE" dirty="0"/>
              <a:t> Wettbewerbsrechtliche Abmahnung und strafbewährte Unterlassungserklärung oder Prozess gerichtet auf Auskunft, Unterlassung und Schadensersatz</a:t>
            </a:r>
            <a:r>
              <a:rPr lang="de-DE" dirty="0">
                <a:latin typeface="Abadi" panose="020B0604020104020204" pitchFamily="34" charset="0"/>
              </a:rPr>
              <a:t> </a:t>
            </a:r>
            <a:endParaRPr lang="de-DE" sz="4200" dirty="0">
              <a:latin typeface="Abadi" panose="020B0604020104020204" pitchFamily="34" charset="0"/>
            </a:endParaRPr>
          </a:p>
          <a:p>
            <a:pPr marL="0" lvl="1" indent="0">
              <a:buNone/>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134</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347509945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Wohlverhalten/Sprachregelung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92500" lnSpcReduction="10000"/>
          </a:bodyPr>
          <a:lstStyle/>
          <a:p>
            <a:r>
              <a:rPr lang="de-DE" sz="4200" b="1" dirty="0">
                <a:latin typeface="Abadi" panose="020B0604020104020204" pitchFamily="34" charset="0"/>
              </a:rPr>
              <a:t>Musterformulierung I</a:t>
            </a:r>
            <a:br>
              <a:rPr lang="de-DE" sz="4200" b="1" dirty="0">
                <a:latin typeface="Abadi" panose="020B0604020104020204" pitchFamily="34" charset="0"/>
              </a:rPr>
            </a:br>
            <a:r>
              <a:rPr lang="de-DE" sz="4200" dirty="0">
                <a:latin typeface="Abadi" panose="020B0604020104020204" pitchFamily="34" charset="0"/>
              </a:rPr>
              <a:t>„</a:t>
            </a:r>
            <a:r>
              <a:rPr lang="de-DE" i="1" dirty="0">
                <a:latin typeface="Abadi" panose="020B0604020104020204" pitchFamily="34" charset="0"/>
              </a:rPr>
              <a:t>Beide Seiten verpflichten sich, negative Äußerungen über die jeweilige andere Seite zu unterlassen. Presseveröffentlichungen und andere Verlautbarungen an einen unbestimmten Personenkreis werden die Parteien jeweils nur in einer miteinander abgestimmten Form abgeben. Die Parteien vereinbaren als Richtschnur dafür folgenden Wortlaut: „Herr/Frau ### verlässt das Unternehmen zum ##.##.2019, um sich anderen Aufgaben zu widmen.“</a:t>
            </a:r>
            <a:endParaRPr lang="de-DE" sz="4200" dirty="0">
              <a:latin typeface="Abadi" panose="020B0604020104020204" pitchFamily="34" charset="0"/>
            </a:endParaRPr>
          </a:p>
          <a:p>
            <a:pPr marL="0" indent="0">
              <a:buNone/>
            </a:pPr>
            <a:endParaRPr lang="de-DE" sz="4200" dirty="0">
              <a:latin typeface="Abadi" panose="020B0604020104020204" pitchFamily="34" charset="0"/>
            </a:endParaRPr>
          </a:p>
          <a:p>
            <a:pPr marL="0" lvl="1" indent="0">
              <a:buNone/>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135</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279672309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Wohlverhalten/Sprachregelung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92500" lnSpcReduction="10000"/>
          </a:bodyPr>
          <a:lstStyle/>
          <a:p>
            <a:r>
              <a:rPr lang="de-DE" sz="4200" b="1" dirty="0">
                <a:latin typeface="Abadi" panose="020B0604020104020204" pitchFamily="34" charset="0"/>
              </a:rPr>
              <a:t>Musterformulierung II</a:t>
            </a:r>
            <a:br>
              <a:rPr lang="de-DE" sz="4200" b="1" dirty="0">
                <a:latin typeface="Abadi" panose="020B0604020104020204" pitchFamily="34" charset="0"/>
              </a:rPr>
            </a:br>
            <a:r>
              <a:rPr lang="de-DE" i="1" dirty="0"/>
              <a:t>„Herr/Frau ### und das Unternehmen trennen sich einvernehmlich wegen unterschiedlicher Auffassungen in der Geschäftspolitik zum ##.##.2019. Die Parteien werden als Richtschnur dafür unverzüglich nach Abschluss dieses Vertrags einen Wortlaut ausarbeiten. Presseveröffentlichungen und andere Verlautbarungen an einen unbestimmten Personenkreis werden die Parteien jeweils nur in einer miteinander abgestimmten Form abgeben. Die Parteien vereinbaren als Richtschnur dafür folgenden Wortlaut: ###.“</a:t>
            </a:r>
            <a:endParaRPr lang="de-DE" sz="4200" dirty="0">
              <a:latin typeface="Abadi" panose="020B0604020104020204" pitchFamily="34" charset="0"/>
            </a:endParaRPr>
          </a:p>
          <a:p>
            <a:pPr marL="0" indent="0">
              <a:buNone/>
            </a:pPr>
            <a:endParaRPr lang="de-DE" sz="4200" dirty="0">
              <a:latin typeface="Abadi" panose="020B0604020104020204" pitchFamily="34" charset="0"/>
            </a:endParaRPr>
          </a:p>
          <a:p>
            <a:pPr marL="0" lvl="1" indent="0">
              <a:buNone/>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136</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2274367208"/>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Wohlverhalten/Sprachregelung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92500" lnSpcReduction="10000"/>
          </a:bodyPr>
          <a:lstStyle/>
          <a:p>
            <a:r>
              <a:rPr lang="de-DE" sz="4200" b="1" dirty="0">
                <a:latin typeface="Abadi" panose="020B0604020104020204" pitchFamily="34" charset="0"/>
              </a:rPr>
              <a:t>Musterformulierung III</a:t>
            </a:r>
            <a:br>
              <a:rPr lang="de-DE" sz="4200" b="1" dirty="0">
                <a:latin typeface="Abadi" panose="020B0604020104020204" pitchFamily="34" charset="0"/>
              </a:rPr>
            </a:br>
            <a:r>
              <a:rPr lang="de-DE" i="1" dirty="0"/>
              <a:t>„Der Geschäftsführer verpflichtet sich im Hinblick auf die Gesellschaft und die mit ihr verbundenen Unternehmen sowie ihre jeweiligen früheren oder gegenwärtigen Führungskräfte, Mitarbeiter, Kunden und Lieferanten, weder direkt, noch indirekt unwahre, irreführende, rufschädigende oder abfällige Kommentare oder Erklärungen abzugeben, zu veröffentlichen oder auf sonstige Weise zu verbreiten. Die Gesellschaft verpflichtet sich in derselben Weise gegenüber dem Geschäftsführer.“ </a:t>
            </a:r>
            <a:endParaRPr lang="de-DE" sz="4200" dirty="0">
              <a:latin typeface="Abadi" panose="020B0604020104020204" pitchFamily="34" charset="0"/>
            </a:endParaRPr>
          </a:p>
          <a:p>
            <a:pPr marL="0" indent="0">
              <a:buNone/>
            </a:pPr>
            <a:endParaRPr lang="de-DE" sz="4200" dirty="0">
              <a:latin typeface="Abadi" panose="020B0604020104020204" pitchFamily="34" charset="0"/>
            </a:endParaRPr>
          </a:p>
          <a:p>
            <a:pPr marL="0" lvl="1" indent="0">
              <a:buNone/>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137</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1985462527"/>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104020204" pitchFamily="34" charset="0"/>
              </a:rPr>
              <a:t>Ruhende Arbeitsverhältnisse </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lnSpcReduction="10000"/>
          </a:bodyPr>
          <a:lstStyle/>
          <a:p>
            <a:r>
              <a:rPr lang="de-DE" b="1" dirty="0">
                <a:latin typeface="Abadi" panose="020B0604020104020204" pitchFamily="34" charset="0"/>
              </a:rPr>
              <a:t>Störfalltatbestände insb. bei GF beim Abschluss von Aufhebungsverträgen sind ruhende Arbeitsverhältnisse</a:t>
            </a:r>
          </a:p>
          <a:p>
            <a:pPr>
              <a:buFont typeface="Wingdings" panose="05000000000000000000" pitchFamily="2" charset="2"/>
              <a:buChar char="ü"/>
            </a:pPr>
            <a:r>
              <a:rPr lang="de-DE" dirty="0">
                <a:latin typeface="Abadi" panose="020B0604020104020204" pitchFamily="34" charset="0"/>
              </a:rPr>
              <a:t>Ruhende Arbeitsverhältnisse zum Dienstgeber, Konzerngesellschaften oder Dritten (Fremdfirma) werden gerne und leicht übersehen.</a:t>
            </a:r>
          </a:p>
          <a:p>
            <a:pPr>
              <a:buFont typeface="Wingdings" panose="05000000000000000000" pitchFamily="2" charset="2"/>
              <a:buChar char="ü"/>
            </a:pPr>
            <a:r>
              <a:rPr lang="de-DE" dirty="0">
                <a:latin typeface="Abadi" panose="020B0604020104020204" pitchFamily="34" charset="0"/>
              </a:rPr>
              <a:t>Es sollte immer eine bewusste, ausdrückliche Erklärung getroffen werden, entweder in einer gesonderten Vereinbarung oder im GF-Dienstvertrag (vgl. Schmitt-Rolfes, </a:t>
            </a:r>
            <a:r>
              <a:rPr lang="de-DE" dirty="0" err="1">
                <a:latin typeface="Abadi" panose="020B0604020104020204" pitchFamily="34" charset="0"/>
              </a:rPr>
              <a:t>NZA</a:t>
            </a:r>
            <a:r>
              <a:rPr lang="de-DE" dirty="0">
                <a:latin typeface="Abadi" panose="020B0604020104020204" pitchFamily="34" charset="0"/>
              </a:rPr>
              <a:t>-Beilage 2014,37).</a:t>
            </a:r>
          </a:p>
          <a:p>
            <a:endParaRPr lang="de-DE" b="1" dirty="0"/>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138</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1196584519"/>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104020204" pitchFamily="34" charset="0"/>
              </a:rPr>
              <a:t>Ruhende Arbeitsverhältnisse </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85000" lnSpcReduction="20000"/>
          </a:bodyPr>
          <a:lstStyle/>
          <a:p>
            <a:r>
              <a:rPr lang="de-DE" b="1" dirty="0">
                <a:latin typeface="Abadi" panose="020B0604020104020204" pitchFamily="34" charset="0"/>
              </a:rPr>
              <a:t>Wie tritt die Gefahr eines Störfalls bzw. der Störfall ein?</a:t>
            </a:r>
          </a:p>
          <a:p>
            <a:r>
              <a:rPr lang="de-DE" b="1" dirty="0">
                <a:latin typeface="Abadi" panose="020B0604020104020204" pitchFamily="34" charset="0"/>
              </a:rPr>
              <a:t>Musterformulierung (nicht empfohlen), trotz LAG MeckPomm 27.11.2013 – 3 Sa 116/13:</a:t>
            </a:r>
            <a:br>
              <a:rPr lang="de-DE" b="1" dirty="0">
                <a:latin typeface="Abadi" panose="020B0604020104020204" pitchFamily="34" charset="0"/>
              </a:rPr>
            </a:br>
            <a:r>
              <a:rPr lang="de-DE" dirty="0"/>
              <a:t>„</a:t>
            </a:r>
            <a:r>
              <a:rPr lang="de-DE" i="1" dirty="0"/>
              <a:t>Herr A. tritt mit Wirkung zum 20. Oktober 2003 als leitender Angestellter in die Gesellschaft ein. Nach erfolgreicher Absolvierung der Probezeit ist per 1. April 2004 die Berufung zum kaufmännischen Geschäftsführer vorgesehen. Durch den nachstehenden Anstellungsvertrag regeln die Parteien die beiderseitigen Rechte und Pflichten, die aus der Bestellung ab dem 1. April 2004 resultieren. Die Aufgaben während der Einarbeitungs- und Probezeit werden in einer separaten Anlage zum Vertrag geregelt.“</a:t>
            </a:r>
            <a:endParaRPr lang="de-DE" b="1" dirty="0">
              <a:latin typeface="Abadi" panose="020B0604020104020204" pitchFamily="34" charset="0"/>
            </a:endParaRPr>
          </a:p>
          <a:p>
            <a:pPr>
              <a:buFont typeface="Wingdings" panose="05000000000000000000" pitchFamily="2" charset="2"/>
              <a:buChar char="ü"/>
            </a:pPr>
            <a:r>
              <a:rPr lang="de-DE" dirty="0">
                <a:latin typeface="Abadi" panose="020B0604020104020204" pitchFamily="34" charset="0"/>
              </a:rPr>
              <a:t>Merke: Durch klare Absprachen klare Verhältnisse schaffen.</a:t>
            </a:r>
          </a:p>
          <a:p>
            <a:endParaRPr lang="de-DE" b="1" dirty="0"/>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139</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10822082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104020204" pitchFamily="34" charset="0"/>
              </a:rPr>
              <a:t>Rechtsanwaltshaftung</a:t>
            </a:r>
            <a:r>
              <a:rPr lang="de-DE" b="1" dirty="0"/>
              <a:t> </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92500" lnSpcReduction="20000"/>
          </a:bodyPr>
          <a:lstStyle/>
          <a:p>
            <a:pPr lvl="0">
              <a:buFont typeface="Wingdings" panose="05000000000000000000" pitchFamily="2" charset="2"/>
              <a:buChar char="ü"/>
            </a:pPr>
            <a:r>
              <a:rPr lang="de-DE" dirty="0">
                <a:latin typeface="Abadi" panose="020B0604020104020204" pitchFamily="34" charset="0"/>
              </a:rPr>
              <a:t>Auszubildende zählen nicht zu den Beschäftigten i.S. des KSchG wie auch Umschüler, wenn sie wie Auszubildende in einem anerkannten Ausbildungsberuf umgeschult werden. (-)</a:t>
            </a:r>
          </a:p>
          <a:p>
            <a:pPr lvl="0">
              <a:buFont typeface="Wingdings" panose="05000000000000000000" pitchFamily="2" charset="2"/>
              <a:buChar char="ü"/>
            </a:pPr>
            <a:r>
              <a:rPr lang="de-DE" dirty="0">
                <a:latin typeface="Abadi" panose="020B0604020104020204" pitchFamily="34" charset="0"/>
              </a:rPr>
              <a:t>Im Betrieb beschäftigte Leiharbeitnehmer sind dann bei der Berechnung der Betriebsgröße zu berücksichtigen, wenn ihr Einsatz auf einem "in der Regel" vorhandenen Personalbedarf beruht.</a:t>
            </a:r>
          </a:p>
          <a:p>
            <a:pPr lvl="0">
              <a:buFont typeface="Wingdings" panose="05000000000000000000" pitchFamily="2" charset="2"/>
              <a:buChar char="ü"/>
            </a:pPr>
            <a:r>
              <a:rPr lang="de-DE" dirty="0">
                <a:latin typeface="Abadi" panose="020B0604020104020204" pitchFamily="34" charset="0"/>
              </a:rPr>
              <a:t>Leitende Angestellte zählen zu den Beschäftigten </a:t>
            </a:r>
            <a:br>
              <a:rPr lang="de-DE" dirty="0">
                <a:latin typeface="Abadi" panose="020B0604020104020204" pitchFamily="34" charset="0"/>
              </a:rPr>
            </a:br>
            <a:r>
              <a:rPr lang="de-DE" dirty="0">
                <a:latin typeface="Abadi" panose="020B0604020104020204" pitchFamily="34" charset="0"/>
              </a:rPr>
              <a:t>i.S. des KSchG und sind grundsätzlich in den allgemeinen Kündigungsschutz einbezogen.</a:t>
            </a:r>
          </a:p>
          <a:p>
            <a:pPr lvl="0"/>
            <a:r>
              <a:rPr lang="de-DE" b="1" dirty="0">
                <a:latin typeface="Abadi" panose="020B0604020104020204" pitchFamily="34" charset="0"/>
              </a:rPr>
              <a:t>Merke: </a:t>
            </a:r>
            <a:r>
              <a:rPr lang="de-DE" dirty="0">
                <a:latin typeface="Abadi" panose="020B0604020104020204" pitchFamily="34" charset="0"/>
              </a:rPr>
              <a:t>Auch bei scheinbar einfachen Fragen ergeben sich weitreichende Prüfungspflichten.</a:t>
            </a:r>
          </a:p>
          <a:p>
            <a:endParaRPr lang="de-DE" b="1" dirty="0"/>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14</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2622618395"/>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104020204" pitchFamily="34" charset="0"/>
              </a:rPr>
              <a:t>Ruhende Arbeitsverhältnisse </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92500" lnSpcReduction="20000"/>
          </a:bodyPr>
          <a:lstStyle/>
          <a:p>
            <a:r>
              <a:rPr lang="de-DE" b="1" dirty="0">
                <a:latin typeface="Abadi" panose="020B0604020104020204" pitchFamily="34" charset="0"/>
              </a:rPr>
              <a:t>Rechtlicher und taktischer Hintergrund</a:t>
            </a:r>
          </a:p>
          <a:p>
            <a:pPr>
              <a:buFont typeface="Wingdings" panose="05000000000000000000" pitchFamily="2" charset="2"/>
              <a:buChar char="ü"/>
            </a:pPr>
            <a:r>
              <a:rPr lang="de-DE" dirty="0"/>
              <a:t>Das „ruhende Arbeitsverhältnis“ steht insbesondere bei Vorstandsmitgliedern/Geschäftsführern zur Prüfung an, wenn sie im Zuge ihres Karriereaufstiegs aus der AN-Stellung in die Organstellung hineingewachsen sind und das Schicksal des Arbeitsvertrages nicht schriftlich (§ 623 BGB) geregelt wurde (vgl. BAG 24.10.2013 – 2 AZR 1078/12, NZA 2014, 540; </a:t>
            </a:r>
            <a:r>
              <a:rPr lang="de-DE" i="1" dirty="0"/>
              <a:t>Bauer/Krieger/Arnold</a:t>
            </a:r>
            <a:r>
              <a:rPr lang="de-DE" dirty="0"/>
              <a:t>, Arbeitsrechtliche Aufhebungsverträge, D. Rn. 157 ff. </a:t>
            </a:r>
            <a:r>
              <a:rPr lang="de-DE" dirty="0" err="1"/>
              <a:t>m.w.N</a:t>
            </a:r>
            <a:r>
              <a:rPr lang="de-DE" dirty="0"/>
              <a:t>. </a:t>
            </a:r>
          </a:p>
          <a:p>
            <a:pPr>
              <a:buFont typeface="Wingdings" panose="05000000000000000000" pitchFamily="2" charset="2"/>
              <a:buChar char="ü"/>
            </a:pPr>
            <a:r>
              <a:rPr lang="de-DE" dirty="0"/>
              <a:t>Hintergrund sind vor allem taktische Überlegungen bei der Wahl des Rechtswegs und das weitere Ziel, den Kündigungsschutz nach dem KSchG zu kapitalisieren.</a:t>
            </a:r>
            <a:endParaRPr lang="de-DE" dirty="0">
              <a:latin typeface="Abadi" panose="020B0604020104020204" pitchFamily="34" charset="0"/>
            </a:endParaRPr>
          </a:p>
          <a:p>
            <a:endParaRPr lang="de-DE" b="1" dirty="0"/>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140</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373660907"/>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104020204" pitchFamily="34" charset="0"/>
              </a:rPr>
              <a:t>Ruhende Arbeitsverhältnisse </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92500" lnSpcReduction="20000"/>
          </a:bodyPr>
          <a:lstStyle/>
          <a:p>
            <a:r>
              <a:rPr lang="de-DE" b="1" dirty="0"/>
              <a:t>BAG 03.02.2009 – 5 </a:t>
            </a:r>
            <a:r>
              <a:rPr lang="de-DE" b="1" dirty="0" err="1"/>
              <a:t>AZB</a:t>
            </a:r>
            <a:r>
              <a:rPr lang="de-DE" b="1" dirty="0"/>
              <a:t> 100/08, NZA 2009, 66</a:t>
            </a:r>
            <a:r>
              <a:rPr lang="de-DE" dirty="0"/>
              <a:t>9</a:t>
            </a:r>
          </a:p>
          <a:p>
            <a:pPr>
              <a:buFont typeface="Wingdings" panose="05000000000000000000" pitchFamily="2" charset="2"/>
              <a:buChar char="ü"/>
            </a:pPr>
            <a:r>
              <a:rPr lang="de-DE" dirty="0"/>
              <a:t>Nach der ständigen RS des BAG liegt im Abschluss eines Geschäftsführervertrags durch einen angestellten Mitarbeiter im Zweifel die konkludente Aufhebung des bisherigen Arbeitsverhältnisses. Nach dem Willen der vertragsschließenden Parteien soll regelmäßig neben dem Dienstverhältnis nicht noch ein Arbeitsverhältnis ruhend fortbestehen. Dem AN muss im Regelfall klar sein, dass er, wenn anderes nicht vereinbart wird, mit dem Abschluss eines Geschäftsführer-Dienstvertrags seinen Status als AN aufgibt. Die vertraglichen Beziehungen werden auf eine neue Grundlage gestellt, die bisherige Grundlage verliert ihre Bedeutung.</a:t>
            </a:r>
            <a:endParaRPr lang="de-DE" dirty="0">
              <a:latin typeface="Abadi" panose="020B0604020104020204" pitchFamily="34" charset="0"/>
            </a:endParaRPr>
          </a:p>
          <a:p>
            <a:endParaRPr lang="de-DE" b="1" dirty="0"/>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141</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3480843866"/>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104020204" pitchFamily="34" charset="0"/>
              </a:rPr>
              <a:t>Ruhende Arbeitsverhältnisse </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92500" lnSpcReduction="10000"/>
          </a:bodyPr>
          <a:lstStyle/>
          <a:p>
            <a:r>
              <a:rPr lang="de-DE" b="1" dirty="0">
                <a:latin typeface="Abadi" panose="020B0604020104020204" pitchFamily="34" charset="0"/>
              </a:rPr>
              <a:t>Musterformulierung I:</a:t>
            </a:r>
            <a:br>
              <a:rPr lang="de-DE" b="1" dirty="0">
                <a:latin typeface="Abadi" panose="020B0604020104020204" pitchFamily="34" charset="0"/>
              </a:rPr>
            </a:br>
            <a:r>
              <a:rPr lang="de-DE" i="1" dirty="0"/>
              <a:t>„Dieser Vertrag tritt an die Stelle sämtlicher früherer von der Gesellschaft oder einer anderen zur Unternehmensgruppe ### gehörenden Gesellschaft mit der Person des Geschäftsführers vereinbarten Anstellungs- und/oder Arbeitsverträge und hebt diese ersatzlos ohne die Begründung von Rechtsansprüchen auf.“</a:t>
            </a:r>
          </a:p>
          <a:p>
            <a:pPr>
              <a:buFont typeface="Wingdings" panose="05000000000000000000" pitchFamily="2" charset="2"/>
              <a:buChar char="ü"/>
            </a:pPr>
            <a:r>
              <a:rPr lang="de-DE" b="1" dirty="0"/>
              <a:t>Aber Achtung/Fehlerquelle:</a:t>
            </a:r>
            <a:br>
              <a:rPr lang="de-DE" dirty="0"/>
            </a:br>
            <a:r>
              <a:rPr lang="de-DE" dirty="0"/>
              <a:t>Auf Schriftform (§ 623 BGB) und synchrone Vertretungsverhältnisses bzw. Vertretungsmacht der Unterzeichnenden achten.</a:t>
            </a:r>
            <a:endParaRPr lang="de-DE" b="1" i="1" dirty="0">
              <a:latin typeface="Abadi" panose="020B0604020104020204" pitchFamily="34" charset="0"/>
            </a:endParaRPr>
          </a:p>
          <a:p>
            <a:pPr>
              <a:buFont typeface="Wingdings" panose="05000000000000000000" pitchFamily="2" charset="2"/>
              <a:buChar char="ü"/>
            </a:pPr>
            <a:endParaRPr lang="de-DE" dirty="0">
              <a:latin typeface="Abadi" panose="020B0604020104020204" pitchFamily="34" charset="0"/>
            </a:endParaRPr>
          </a:p>
          <a:p>
            <a:endParaRPr lang="de-DE" b="1" dirty="0"/>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142</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2407480618"/>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104020204" pitchFamily="34" charset="0"/>
              </a:rPr>
              <a:t>Ruhende Arbeitsverhältnisse </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92500" lnSpcReduction="20000"/>
          </a:bodyPr>
          <a:lstStyle/>
          <a:p>
            <a:pPr>
              <a:buFont typeface="Wingdings" panose="05000000000000000000" pitchFamily="2" charset="2"/>
              <a:buChar char="ü"/>
            </a:pPr>
            <a:r>
              <a:rPr lang="de-DE" b="1" dirty="0"/>
              <a:t>Aber Achtung/Fehlerquelle:</a:t>
            </a:r>
            <a:br>
              <a:rPr lang="de-DE" dirty="0"/>
            </a:br>
            <a:r>
              <a:rPr lang="de-DE" dirty="0"/>
              <a:t>Auf Schriftform (§ 623 BGB) und synchrone Vertretungsverhältnisses bzw. Vertretungsmacht der Unterzeichnenden achten.</a:t>
            </a:r>
            <a:endParaRPr lang="de-DE" b="1" i="1" dirty="0">
              <a:latin typeface="Abadi" panose="020B0604020104020204" pitchFamily="34" charset="0"/>
            </a:endParaRPr>
          </a:p>
          <a:p>
            <a:pPr>
              <a:buFont typeface="Wingdings" panose="05000000000000000000" pitchFamily="2" charset="2"/>
              <a:buChar char="ü"/>
            </a:pPr>
            <a:r>
              <a:rPr lang="de-DE" b="1" dirty="0">
                <a:latin typeface="Abadi" panose="020B0604020104020204" pitchFamily="34" charset="0"/>
              </a:rPr>
              <a:t>BAG 24.10.2013 – 2 AZR 1078/12, NZA 2014, 540:</a:t>
            </a:r>
            <a:br>
              <a:rPr lang="de-DE" b="1" dirty="0">
                <a:latin typeface="Abadi" panose="020B0604020104020204" pitchFamily="34" charset="0"/>
              </a:rPr>
            </a:br>
            <a:r>
              <a:rPr lang="de-DE" i="1" dirty="0">
                <a:latin typeface="Abadi" panose="020B0604020104020204" pitchFamily="34" charset="0"/>
              </a:rPr>
              <a:t>„Ein schriftlicher Geschäftsführerdienstvertrag, den eine von der </a:t>
            </a:r>
            <a:r>
              <a:rPr lang="de-DE" i="1" dirty="0" err="1">
                <a:latin typeface="Abadi" panose="020B0604020104020204" pitchFamily="34" charset="0"/>
              </a:rPr>
              <a:t>AGin</a:t>
            </a:r>
            <a:r>
              <a:rPr lang="de-DE" i="1" dirty="0">
                <a:latin typeface="Abadi" panose="020B0604020104020204" pitchFamily="34" charset="0"/>
              </a:rPr>
              <a:t> verschiedene Gesellschaft mit dem AN schließt, wahrt nicht das Formerfordernis des § 623 BGB für eine Vereinbarung über die Auflösung des Arbeitsverhältnisses. Es fehlt an einem schriftlichen Rechtsgeschäft zwischen AG und AN.“</a:t>
            </a:r>
            <a:br>
              <a:rPr lang="de-DE" dirty="0">
                <a:latin typeface="Abadi" panose="020B0604020104020204" pitchFamily="34" charset="0"/>
              </a:rPr>
            </a:br>
            <a:endParaRPr lang="de-DE" sz="2600" b="1" i="1" dirty="0">
              <a:latin typeface="Abadi" panose="020B0604020104020204" pitchFamily="34" charset="0"/>
            </a:endParaRPr>
          </a:p>
          <a:p>
            <a:endParaRPr lang="de-DE" b="1" dirty="0"/>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143</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19973752"/>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104020204" pitchFamily="34" charset="0"/>
              </a:rPr>
              <a:t>Ruhende Arbeitsverhältnisse </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92500" lnSpcReduction="10000"/>
          </a:bodyPr>
          <a:lstStyle/>
          <a:p>
            <a:r>
              <a:rPr lang="de-DE" b="1" dirty="0">
                <a:latin typeface="Abadi" panose="020B0604020104020204" pitchFamily="34" charset="0"/>
              </a:rPr>
              <a:t>Musterformulierung II:</a:t>
            </a:r>
            <a:br>
              <a:rPr lang="de-DE" b="1" dirty="0">
                <a:latin typeface="Abadi" panose="020B0604020104020204" pitchFamily="34" charset="0"/>
              </a:rPr>
            </a:br>
            <a:r>
              <a:rPr lang="de-DE" i="1" dirty="0"/>
              <a:t>„Zwischen den Parteien besteht Einvernehmen, dass mit der Beendigung des Arbeitsverhältnisses zwischen ihnen kein weiteres Arbeitsverhältnis – auch kein ruhendes und kein Konzernarbeitsverhältnis – und kein sonstiges Dienstverhältnis mehr besteht. Sollten entsprechende Vertragsverhältnisse noch bestehen, werden sie mit Abschluss dieser Vereinbarung aufgehoben und beendet.“</a:t>
            </a:r>
          </a:p>
          <a:p>
            <a:pPr>
              <a:buFont typeface="Wingdings" panose="05000000000000000000" pitchFamily="2" charset="2"/>
              <a:buChar char="ü"/>
            </a:pPr>
            <a:r>
              <a:rPr lang="de-DE" dirty="0">
                <a:latin typeface="Abadi" panose="020B0604020104020204" pitchFamily="34" charset="0"/>
              </a:rPr>
              <a:t>Die vorstehende Formulierung kombiniert Tatsachenvergleich mit </a:t>
            </a:r>
            <a:r>
              <a:rPr lang="de-DE" dirty="0" err="1">
                <a:latin typeface="Abadi" panose="020B0604020104020204" pitchFamily="34" charset="0"/>
              </a:rPr>
              <a:t>BeendigungsTB</a:t>
            </a:r>
            <a:r>
              <a:rPr lang="de-DE" dirty="0"/>
              <a:t>.</a:t>
            </a:r>
            <a:endParaRPr lang="de-DE" i="1" dirty="0">
              <a:latin typeface="Abadi" panose="020B0604020104020204" pitchFamily="34" charset="0"/>
            </a:endParaRPr>
          </a:p>
          <a:p>
            <a:pPr>
              <a:buFont typeface="Wingdings" panose="05000000000000000000" pitchFamily="2" charset="2"/>
              <a:buChar char="ü"/>
            </a:pPr>
            <a:endParaRPr lang="de-DE" dirty="0">
              <a:latin typeface="Abadi" panose="020B0604020104020204" pitchFamily="34" charset="0"/>
            </a:endParaRPr>
          </a:p>
          <a:p>
            <a:endParaRPr lang="de-DE" b="1" dirty="0"/>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144</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4159318047"/>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104020204" pitchFamily="34" charset="0"/>
              </a:rPr>
              <a:t>Ruhende Arbeitsverhältnisse </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a:bodyPr>
          <a:lstStyle/>
          <a:p>
            <a:r>
              <a:rPr lang="de-DE" b="1" dirty="0">
                <a:latin typeface="Abadi" panose="020B0604020104020204" pitchFamily="34" charset="0"/>
              </a:rPr>
              <a:t>LAG München 30.01.2019 – 4 Sa 336/18, </a:t>
            </a:r>
            <a:r>
              <a:rPr lang="de-DE" b="1" dirty="0" err="1">
                <a:latin typeface="Abadi" panose="020B0604020104020204" pitchFamily="34" charset="0"/>
              </a:rPr>
              <a:t>ArbRAktuell</a:t>
            </a:r>
            <a:r>
              <a:rPr lang="de-DE" b="1" dirty="0">
                <a:latin typeface="Abadi" panose="020B0604020104020204" pitchFamily="34" charset="0"/>
              </a:rPr>
              <a:t> 2019, 308:</a:t>
            </a:r>
            <a:br>
              <a:rPr lang="de-DE" b="1" dirty="0">
                <a:latin typeface="Abadi" panose="020B0604020104020204" pitchFamily="34" charset="0"/>
              </a:rPr>
            </a:br>
            <a:r>
              <a:rPr lang="de-DE" i="1" dirty="0">
                <a:latin typeface="Abadi" panose="020B0604020104020204" pitchFamily="34" charset="0"/>
              </a:rPr>
              <a:t>„</a:t>
            </a:r>
            <a:r>
              <a:rPr lang="de-DE" sz="2600" i="1" dirty="0">
                <a:latin typeface="Abadi" panose="020B0604020104020204" pitchFamily="34" charset="0"/>
              </a:rPr>
              <a:t>Die vom BAG aufgestellte Vermutungsregel, dass in dem Abschluss eines Geschäftsführer-Dienstvertrages durch einen angestellten Mitarbeiter im Zweifel die konkludente Aufhebung des bisherigen Arbeitsverhältnisses liegt, kann nicht angewendet werden, wenn in dem Arbeitsvertrag bzw. dem Dienstvertrag der Parteiwille, zwei parallele Verträge abzuschließen, hinreichend klar und deutlich zum Ausdruck gebracht worden ist.“</a:t>
            </a:r>
          </a:p>
          <a:p>
            <a:pPr marL="0" indent="0">
              <a:buNone/>
            </a:pPr>
            <a:endParaRPr lang="de-DE" i="1" dirty="0">
              <a:latin typeface="Abadi" panose="020B0604020104020204" pitchFamily="34" charset="0"/>
            </a:endParaRPr>
          </a:p>
          <a:p>
            <a:pPr>
              <a:buFont typeface="Wingdings" panose="05000000000000000000" pitchFamily="2" charset="2"/>
              <a:buChar char="ü"/>
            </a:pPr>
            <a:endParaRPr lang="de-DE" dirty="0">
              <a:latin typeface="Abadi" panose="020B0604020104020204" pitchFamily="34" charset="0"/>
            </a:endParaRPr>
          </a:p>
          <a:p>
            <a:endParaRPr lang="de-DE" b="1" dirty="0"/>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145</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75680920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104020204" pitchFamily="34" charset="0"/>
              </a:rPr>
              <a:t>Ruhende Arbeitsverhältnisse </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92500" lnSpcReduction="10000"/>
          </a:bodyPr>
          <a:lstStyle/>
          <a:p>
            <a:r>
              <a:rPr lang="de-DE" b="1" dirty="0">
                <a:latin typeface="Abadi" panose="020B0604020104020204" pitchFamily="34" charset="0"/>
              </a:rPr>
              <a:t>Was will man nicht lesen?</a:t>
            </a:r>
          </a:p>
          <a:p>
            <a:r>
              <a:rPr lang="de-DE" b="1" dirty="0">
                <a:latin typeface="Abadi" panose="020B0604020104020204" pitchFamily="34" charset="0"/>
              </a:rPr>
              <a:t>LAG München 30.01.2019 – 4 Sa 336/18, </a:t>
            </a:r>
            <a:r>
              <a:rPr lang="de-DE" b="1" dirty="0" err="1">
                <a:latin typeface="Abadi" panose="020B0604020104020204" pitchFamily="34" charset="0"/>
              </a:rPr>
              <a:t>ArbRAktuell</a:t>
            </a:r>
            <a:r>
              <a:rPr lang="de-DE" b="1" dirty="0">
                <a:latin typeface="Abadi" panose="020B0604020104020204" pitchFamily="34" charset="0"/>
              </a:rPr>
              <a:t> 2019, 308:</a:t>
            </a:r>
            <a:br>
              <a:rPr lang="de-DE" b="1" dirty="0">
                <a:latin typeface="Abadi" panose="020B0604020104020204" pitchFamily="34" charset="0"/>
              </a:rPr>
            </a:br>
            <a:r>
              <a:rPr lang="de-DE" i="1" dirty="0">
                <a:latin typeface="Abadi" panose="020B0604020104020204" pitchFamily="34" charset="0"/>
              </a:rPr>
              <a:t>„</a:t>
            </a:r>
            <a:r>
              <a:rPr lang="de-DE" dirty="0"/>
              <a:t>Der Kläger teilte der Beklagten mit, dass mit dem Jahresende 2016 nur der Geschäftsführer-Dienstvertrag geendet habe, nicht jedoch der Anstellungsvertrag, der ab dem 01.01.2017 wieder seine rechtliche Wirkung entfalte. Damit stehe ihm ab dem 01.01.2017 wieder die Position des kaufmännischen Leiters mit allen Rechten und Pflichten zu und er freue sich auf eine Fortsetzung der guten und fairen Zusammenarbeit.“</a:t>
            </a:r>
            <a:r>
              <a:rPr lang="de-DE" sz="2600" i="1" dirty="0">
                <a:latin typeface="Abadi" panose="020B0604020104020204" pitchFamily="34" charset="0"/>
              </a:rPr>
              <a:t> </a:t>
            </a:r>
          </a:p>
          <a:p>
            <a:pPr marL="0" indent="0">
              <a:buNone/>
            </a:pPr>
            <a:endParaRPr lang="de-DE" i="1" dirty="0">
              <a:latin typeface="Abadi" panose="020B0604020104020204" pitchFamily="34" charset="0"/>
            </a:endParaRPr>
          </a:p>
          <a:p>
            <a:pPr>
              <a:buFont typeface="Wingdings" panose="05000000000000000000" pitchFamily="2" charset="2"/>
              <a:buChar char="ü"/>
            </a:pPr>
            <a:endParaRPr lang="de-DE" dirty="0">
              <a:latin typeface="Abadi" panose="020B0604020104020204" pitchFamily="34" charset="0"/>
            </a:endParaRPr>
          </a:p>
          <a:p>
            <a:endParaRPr lang="de-DE" b="1" dirty="0"/>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146</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1517191583"/>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Ausgleichsklausel</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lnSpcReduction="10000"/>
          </a:bodyPr>
          <a:lstStyle/>
          <a:p>
            <a:r>
              <a:rPr lang="de-DE" sz="3600" b="1" dirty="0">
                <a:latin typeface="Abadi" panose="020B0604020104020204" pitchFamily="34" charset="0"/>
              </a:rPr>
              <a:t>Musterformulierung “Standard“</a:t>
            </a:r>
            <a:br>
              <a:rPr lang="de-DE" sz="3600" b="1" dirty="0">
                <a:latin typeface="Abadi" panose="020B0604020104020204" pitchFamily="34" charset="0"/>
              </a:rPr>
            </a:br>
            <a:r>
              <a:rPr lang="de-DE" i="1" dirty="0">
                <a:latin typeface="Abadi" panose="020B0604020104020204" pitchFamily="34" charset="0"/>
              </a:rPr>
              <a:t>„Mit Erfüllung der vorstehenden Verpflichtungen bestehen keine wechselseitigen Ansprüche aus dem Arbeitsverhältnis und seiner Beendigung mehr, gleich aus welchem Rechtsgrund, gleich ob bekannt oder unbekannt. Ausgenommen hiervon sind Ansprüche/unverfallbare Anwartschaften des AN auf betriebliche Altersversorgung und Abgeltung offenen (gesetzlichen/tariflichen) Urlaubs in Höhe von (…).“</a:t>
            </a:r>
            <a:endParaRPr lang="de-DE" dirty="0">
              <a:latin typeface="Abadi" panose="020B0604020104020204" pitchFamily="34" charset="0"/>
            </a:endParaRPr>
          </a:p>
          <a:p>
            <a:endParaRPr lang="de-DE" sz="4200" b="1" dirty="0">
              <a:latin typeface="Abadi" panose="020B0604020104020204" pitchFamily="34" charset="0"/>
            </a:endParaRPr>
          </a:p>
          <a:p>
            <a:pPr marL="0" lvl="1" indent="0">
              <a:buNone/>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147</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2067572143"/>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Ausgleichsklausel</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92500" lnSpcReduction="20000"/>
          </a:bodyPr>
          <a:lstStyle/>
          <a:p>
            <a:r>
              <a:rPr lang="de-DE" sz="3500" b="1" dirty="0">
                <a:latin typeface="Abadi" panose="020B0604020104020204" pitchFamily="34" charset="0"/>
              </a:rPr>
              <a:t>Ergänzung/Ausnahmen</a:t>
            </a:r>
          </a:p>
          <a:p>
            <a:pPr>
              <a:buFont typeface="Wingdings" panose="05000000000000000000" pitchFamily="2" charset="2"/>
              <a:buChar char="ü"/>
            </a:pPr>
            <a:r>
              <a:rPr lang="de-DE" dirty="0">
                <a:latin typeface="Abadi" panose="020B0604020104020204" pitchFamily="34" charset="0"/>
              </a:rPr>
              <a:t>Ggf. entsprechend Rechtsprechung zu Ausschlussfristen, BAG 18.09.2018 – 9 AZR 162/18, NZA 2018, 1619, weitere Ergänzung bzgl. unverfallbarer Ansprüche geboten</a:t>
            </a:r>
          </a:p>
          <a:p>
            <a:pPr>
              <a:buFont typeface="Wingdings" panose="05000000000000000000" pitchFamily="2" charset="2"/>
              <a:buChar char="ü"/>
            </a:pPr>
            <a:r>
              <a:rPr lang="de-DE" dirty="0">
                <a:latin typeface="Abadi" panose="020B0604020104020204" pitchFamily="34" charset="0"/>
              </a:rPr>
              <a:t>Siehe hierzu </a:t>
            </a:r>
            <a:r>
              <a:rPr lang="de-DE" i="1" dirty="0">
                <a:latin typeface="Abadi" panose="020B0604020104020204" pitchFamily="34" charset="0"/>
              </a:rPr>
              <a:t>Roloff</a:t>
            </a:r>
            <a:r>
              <a:rPr lang="de-DE" dirty="0">
                <a:latin typeface="Abadi" panose="020B0604020104020204" pitchFamily="34" charset="0"/>
              </a:rPr>
              <a:t>, FS Willemsen 2018, S. 416:</a:t>
            </a:r>
            <a:br>
              <a:rPr lang="de-DE" dirty="0">
                <a:latin typeface="Abadi" panose="020B0604020104020204" pitchFamily="34" charset="0"/>
              </a:rPr>
            </a:br>
            <a:r>
              <a:rPr lang="de-DE" i="1" dirty="0">
                <a:latin typeface="Abadi" panose="020B0604020104020204" pitchFamily="34" charset="0"/>
              </a:rPr>
              <a:t>„Die Ausschlussfrist gilt nicht: (1) für die Haftung aufgrund Vorsatzes (2) für Schäden aus der Verletzung des Lebens, des Körpers oder der Gesundheit oder (3) für Ansprüche des Arbeitnehmers, die kraft Gesetzes dieser Ausschlussfrist entzogen sind (z.B. AEntG, MiLoG, BetrVG, TVG).“</a:t>
            </a:r>
            <a:endParaRPr lang="de-DE" sz="4200" dirty="0">
              <a:latin typeface="Abadi" panose="020B0604020104020204" pitchFamily="34" charset="0"/>
            </a:endParaRPr>
          </a:p>
          <a:p>
            <a:pPr marL="0" lvl="1" indent="0">
              <a:buNone/>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148</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143481956"/>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Ausgleichsklausel</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a:bodyPr>
          <a:lstStyle/>
          <a:p>
            <a:pPr>
              <a:buFont typeface="Wingdings" panose="05000000000000000000" pitchFamily="2" charset="2"/>
              <a:buChar char="ü"/>
            </a:pPr>
            <a:r>
              <a:rPr lang="de-DE" dirty="0">
                <a:latin typeface="Abadi" panose="020B0604020104020204" pitchFamily="34" charset="0"/>
              </a:rPr>
              <a:t>Ausgleichsklausel darf nicht gegen gesetzliche Verbote verstoßen (kein Verzicht auf Mindestlohn, § 3 2 MiLoG oder Mindesturlaub, § 13 BurlG</a:t>
            </a:r>
          </a:p>
          <a:p>
            <a:pPr>
              <a:buFont typeface="Wingdings" panose="05000000000000000000" pitchFamily="2" charset="2"/>
              <a:buChar char="ü"/>
            </a:pPr>
            <a:r>
              <a:rPr lang="de-DE" dirty="0">
                <a:latin typeface="Abadi" panose="020B0604020104020204" pitchFamily="34" charset="0"/>
              </a:rPr>
              <a:t>Tatsachenvergleich als Alternative?</a:t>
            </a:r>
            <a:endParaRPr lang="de-DE" sz="4200" b="1" dirty="0">
              <a:latin typeface="Abadi" panose="020B0604020104020204" pitchFamily="34" charset="0"/>
            </a:endParaRPr>
          </a:p>
          <a:p>
            <a:pPr marL="0" lvl="1" indent="0">
              <a:buNone/>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149</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7489793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104020204" pitchFamily="34" charset="0"/>
              </a:rPr>
              <a:t>Abgrenzung </a:t>
            </a:r>
            <a:r>
              <a:rPr lang="de-DE" b="1" dirty="0" err="1">
                <a:latin typeface="Abadi" panose="020B0604020104020204" pitchFamily="34" charset="0"/>
              </a:rPr>
              <a:t>BeendigungsTB</a:t>
            </a:r>
            <a:r>
              <a:rPr lang="de-DE" b="1" dirty="0">
                <a:latin typeface="Abadi" panose="020B0604020104020204" pitchFamily="34" charset="0"/>
              </a:rPr>
              <a:t> </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Autofit/>
          </a:bodyPr>
          <a:lstStyle/>
          <a:p>
            <a:r>
              <a:rPr lang="de-DE" sz="3200" dirty="0">
                <a:latin typeface="Abadi" panose="020B0604020104020204" pitchFamily="34" charset="0"/>
              </a:rPr>
              <a:t>Aufhebungsvertrag, Auflösungsvertrag, Aufhebungsvereinbarung (Synonyme)</a:t>
            </a:r>
          </a:p>
          <a:p>
            <a:r>
              <a:rPr lang="de-DE" sz="3200" dirty="0">
                <a:latin typeface="Abadi" panose="020B0604020104020204" pitchFamily="34" charset="0"/>
              </a:rPr>
              <a:t>Kündigung und Abwicklungsvertrag</a:t>
            </a:r>
          </a:p>
          <a:p>
            <a:r>
              <a:rPr lang="de-DE" sz="3200" dirty="0">
                <a:latin typeface="Abadi" panose="020B0604020104020204" pitchFamily="34" charset="0"/>
              </a:rPr>
              <a:t>Befristung, Umgehung Kündigungsschutz</a:t>
            </a:r>
          </a:p>
          <a:p>
            <a:r>
              <a:rPr lang="de-DE" sz="3200" dirty="0">
                <a:latin typeface="Abadi" panose="020B0604020104020204" pitchFamily="34" charset="0"/>
              </a:rPr>
              <a:t>Betriebsübergang, § </a:t>
            </a:r>
            <a:r>
              <a:rPr lang="de-DE" sz="3200" dirty="0" err="1">
                <a:latin typeface="Abadi" panose="020B0604020104020204" pitchFamily="34" charset="0"/>
              </a:rPr>
              <a:t>613a</a:t>
            </a:r>
            <a:r>
              <a:rPr lang="de-DE" sz="3200" dirty="0">
                <a:latin typeface="Abadi" panose="020B0604020104020204" pitchFamily="34" charset="0"/>
              </a:rPr>
              <a:t> IV BGB (siehe hierzu nächste Folie)</a:t>
            </a:r>
            <a:endParaRPr lang="de-DE" sz="3200"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15</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2196623271"/>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Ausgleichsklausel</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92500"/>
          </a:bodyPr>
          <a:lstStyle/>
          <a:p>
            <a:r>
              <a:rPr lang="de-DE" sz="4200" b="1" dirty="0">
                <a:latin typeface="Abadi" panose="020B0604020104020204" pitchFamily="34" charset="0"/>
              </a:rPr>
              <a:t>Erledigungsklausel bei GF</a:t>
            </a:r>
          </a:p>
          <a:p>
            <a:pPr>
              <a:buFont typeface="Wingdings" panose="05000000000000000000" pitchFamily="2" charset="2"/>
              <a:buChar char="ü"/>
            </a:pPr>
            <a:r>
              <a:rPr lang="de-DE" dirty="0">
                <a:latin typeface="Abadi" panose="020B0604020104020204" pitchFamily="34" charset="0"/>
              </a:rPr>
              <a:t>Bei der Abberufung von Geschäftsführern und der Beendigung ihrer Dienstverhältnisse sind sowohl die </a:t>
            </a:r>
            <a:r>
              <a:rPr lang="de-DE" u="sng" dirty="0">
                <a:latin typeface="Abadi" panose="020B0604020104020204" pitchFamily="34" charset="0"/>
              </a:rPr>
              <a:t>Entlastung</a:t>
            </a:r>
            <a:r>
              <a:rPr lang="de-DE" dirty="0">
                <a:latin typeface="Abadi" panose="020B0604020104020204" pitchFamily="34" charset="0"/>
              </a:rPr>
              <a:t> als auch die </a:t>
            </a:r>
            <a:r>
              <a:rPr lang="de-DE" u="sng" dirty="0">
                <a:latin typeface="Abadi" panose="020B0604020104020204" pitchFamily="34" charset="0"/>
              </a:rPr>
              <a:t>Generalbereinigung</a:t>
            </a:r>
            <a:r>
              <a:rPr lang="de-DE" dirty="0">
                <a:latin typeface="Abadi" panose="020B0604020104020204" pitchFamily="34" charset="0"/>
              </a:rPr>
              <a:t> von zentraler Bedeutung, um eine spätere persönliche Haftung, soweit dies gesetzlich zulässig ist, zu begrenzen.</a:t>
            </a:r>
          </a:p>
          <a:p>
            <a:pPr>
              <a:buFont typeface="Wingdings" panose="05000000000000000000" pitchFamily="2" charset="2"/>
              <a:buChar char="ü"/>
            </a:pPr>
            <a:r>
              <a:rPr lang="de-DE" dirty="0">
                <a:latin typeface="Abadi" panose="020B0604020104020204" pitchFamily="34" charset="0"/>
              </a:rPr>
              <a:t>Zur Situation und Rechtslage bei Geschäftsführern und zur Abgrenzung zur Entlastung vgl. </a:t>
            </a:r>
            <a:r>
              <a:rPr lang="de-DE" i="1" dirty="0">
                <a:latin typeface="Abadi" panose="020B0604020104020204" pitchFamily="34" charset="0"/>
              </a:rPr>
              <a:t>Holthausen</a:t>
            </a:r>
            <a:r>
              <a:rPr lang="de-DE" dirty="0">
                <a:latin typeface="Abadi" panose="020B0604020104020204" pitchFamily="34" charset="0"/>
              </a:rPr>
              <a:t>, GmbHR 2019, 634; </a:t>
            </a:r>
            <a:r>
              <a:rPr lang="de-DE" i="1" dirty="0">
                <a:latin typeface="Abadi" panose="020B0604020104020204" pitchFamily="34" charset="0"/>
              </a:rPr>
              <a:t>Dicke</a:t>
            </a:r>
            <a:r>
              <a:rPr lang="de-DE" dirty="0">
                <a:latin typeface="Abadi" panose="020B0604020104020204" pitchFamily="34" charset="0"/>
              </a:rPr>
              <a:t>, GmbHR 2019, 572.</a:t>
            </a:r>
            <a:endParaRPr lang="de-DE" sz="4200" dirty="0">
              <a:latin typeface="Abadi" panose="020B0604020104020204" pitchFamily="34" charset="0"/>
            </a:endParaRPr>
          </a:p>
          <a:p>
            <a:pPr marL="0" lvl="1" indent="0">
              <a:buNone/>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150</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3215536239"/>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Ausgleichsklausel</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47500" lnSpcReduction="20000"/>
          </a:bodyPr>
          <a:lstStyle/>
          <a:p>
            <a:r>
              <a:rPr lang="de-DE" sz="4200" b="1" dirty="0">
                <a:latin typeface="Abadi" panose="020B0604020104020204" pitchFamily="34" charset="0"/>
              </a:rPr>
              <a:t>Musterformulierung I</a:t>
            </a:r>
            <a:br>
              <a:rPr lang="de-DE" sz="4200" b="1" dirty="0">
                <a:latin typeface="Abadi" panose="020B0604020104020204" pitchFamily="34" charset="0"/>
              </a:rPr>
            </a:br>
            <a:r>
              <a:rPr lang="de-DE" sz="3300" i="1" dirty="0">
                <a:latin typeface="Abadi" panose="020B0604020104020204" pitchFamily="34" charset="0"/>
              </a:rPr>
              <a:t>„Generalbereinigung und Erledigung</a:t>
            </a:r>
            <a:br>
              <a:rPr lang="de-DE" sz="3300" dirty="0">
                <a:latin typeface="Abadi" panose="020B0604020104020204" pitchFamily="34" charset="0"/>
              </a:rPr>
            </a:br>
            <a:r>
              <a:rPr lang="de-DE" sz="3300" i="1" dirty="0">
                <a:latin typeface="Abadi" panose="020B0604020104020204" pitchFamily="34" charset="0"/>
              </a:rPr>
              <a:t>Die Parteien sind sich darüber einig, dass mit Abschluss dieses Aufhebungsvertrages sämtliche gegenseitigen, verzichtbaren Ansprüche der Parteien aus dem Dienstverhältnis und aus Anlass seiner Beendigung, gleich aus welchem Rechtsgrund sie bestehen und gleich, ob sie bekannt oder unbekannt sind, vorbehaltlich nachfolgender Regelungen erledigt sind, soweit dies gesetzlich möglich ist. Ausgenommen von der vorstehenden Regelung sind:</a:t>
            </a:r>
            <a:endParaRPr lang="de-DE" sz="3300" dirty="0">
              <a:latin typeface="Abadi" panose="020B0604020104020204" pitchFamily="34" charset="0"/>
            </a:endParaRPr>
          </a:p>
          <a:p>
            <a:pPr lvl="0">
              <a:buFont typeface="Symbol" panose="05050102010706020507" pitchFamily="18" charset="2"/>
              <a:buChar char="-"/>
            </a:pPr>
            <a:r>
              <a:rPr lang="de-DE" sz="3300" i="1" dirty="0">
                <a:latin typeface="Abadi" panose="020B0604020104020204" pitchFamily="34" charset="0"/>
              </a:rPr>
              <a:t>Ansprüche der Parteien, die erst nach Abschluss dieser Aufhebungsvereinbarung begründet werden;</a:t>
            </a:r>
            <a:endParaRPr lang="de-DE" sz="3300" dirty="0">
              <a:latin typeface="Abadi" panose="020B0604020104020204" pitchFamily="34" charset="0"/>
            </a:endParaRPr>
          </a:p>
          <a:p>
            <a:pPr lvl="0">
              <a:buFont typeface="Symbol" panose="05050102010706020507" pitchFamily="18" charset="2"/>
              <a:buChar char="-"/>
            </a:pPr>
            <a:r>
              <a:rPr lang="de-DE" sz="3300" i="1" dirty="0">
                <a:latin typeface="Abadi" panose="020B0604020104020204" pitchFamily="34" charset="0"/>
              </a:rPr>
              <a:t>Schadensersatzansprüche oder sonstige Ansprüche der Parteien, die auf einer vorsätzlichen oder grob fahrlässigen Verletzung gesetzlicher oder vertraglicher Pflichten oder betrügerischem Handeln beruhen. Beide Parteien erklären insoweit, dass ihnen bei Abschluss dieser Vereinbarung keine Sachverhalte positiv bekannt sind, die Schadensersatzansprüche rechtfertigen könnten;</a:t>
            </a:r>
            <a:endParaRPr lang="de-DE" sz="3300" dirty="0">
              <a:latin typeface="Abadi" panose="020B0604020104020204" pitchFamily="34" charset="0"/>
            </a:endParaRPr>
          </a:p>
          <a:p>
            <a:pPr lvl="0">
              <a:buFont typeface="Symbol" panose="05050102010706020507" pitchFamily="18" charset="2"/>
              <a:buChar char="-"/>
            </a:pPr>
            <a:r>
              <a:rPr lang="de-DE" sz="3300" i="1" dirty="0">
                <a:latin typeface="Abadi" panose="020B0604020104020204" pitchFamily="34" charset="0"/>
              </a:rPr>
              <a:t>Ansprüche der Parteien, die in dieser Vereinbarung geregelt oder durch diese Vereinbarung begründet werden;</a:t>
            </a:r>
            <a:endParaRPr lang="de-DE" sz="3300" dirty="0">
              <a:latin typeface="Abadi" panose="020B0604020104020204" pitchFamily="34" charset="0"/>
            </a:endParaRPr>
          </a:p>
          <a:p>
            <a:pPr lvl="0">
              <a:buFont typeface="Symbol" panose="05050102010706020507" pitchFamily="18" charset="2"/>
              <a:buChar char="-"/>
            </a:pPr>
            <a:r>
              <a:rPr lang="de-DE" sz="3300" i="1" dirty="0">
                <a:latin typeface="Abadi" panose="020B0604020104020204" pitchFamily="34" charset="0"/>
              </a:rPr>
              <a:t>Unverfallbare Anwartschaften auf Leistungen der betrieblichen Altersversorgung.“</a:t>
            </a:r>
            <a:endParaRPr lang="de-DE" sz="3300" dirty="0">
              <a:latin typeface="Abadi" panose="020B0604020104020204" pitchFamily="34" charset="0"/>
            </a:endParaRPr>
          </a:p>
          <a:p>
            <a:pPr marL="0" lvl="1" indent="0">
              <a:buNone/>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151</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566038998"/>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Ausgleichsklausel</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62500" lnSpcReduction="20000"/>
          </a:bodyPr>
          <a:lstStyle/>
          <a:p>
            <a:r>
              <a:rPr lang="de-DE" b="1" dirty="0">
                <a:latin typeface="Abadi" panose="020B0604020104020204" pitchFamily="34" charset="0"/>
              </a:rPr>
              <a:t>Merke:</a:t>
            </a:r>
            <a:br>
              <a:rPr lang="de-DE" b="1" dirty="0">
                <a:latin typeface="Abadi" panose="020B0604020104020204" pitchFamily="34" charset="0"/>
              </a:rPr>
            </a:br>
            <a:r>
              <a:rPr lang="de-DE" dirty="0">
                <a:latin typeface="Abadi" panose="020B0604020104020204" pitchFamily="34" charset="0"/>
              </a:rPr>
              <a:t>Manchmal wird nicht ausreichend zwischen Entlastung (gesellschaftsrechtlicher Akt) und der Generalbereinigung (negatives Schuldanerkenntnis, Verzicht) differenziert. Wir haben kein Alternativverhältnis, sondern zwei Instrumente, um Haftung auszuschließen.</a:t>
            </a:r>
          </a:p>
          <a:p>
            <a:pPr marL="0" indent="0">
              <a:buNone/>
            </a:pPr>
            <a:r>
              <a:rPr lang="de-DE" dirty="0">
                <a:latin typeface="Abadi" panose="020B0604020104020204" pitchFamily="34" charset="0"/>
              </a:rPr>
              <a:t> </a:t>
            </a:r>
          </a:p>
          <a:p>
            <a:r>
              <a:rPr lang="de-DE" b="1" dirty="0">
                <a:latin typeface="Abadi" panose="020B0604020104020204" pitchFamily="34" charset="0"/>
              </a:rPr>
              <a:t>Musterformulierung:</a:t>
            </a:r>
            <a:br>
              <a:rPr lang="de-DE" b="1" dirty="0">
                <a:latin typeface="Abadi" panose="020B0604020104020204" pitchFamily="34" charset="0"/>
              </a:rPr>
            </a:br>
            <a:r>
              <a:rPr lang="de-DE" i="1" dirty="0">
                <a:latin typeface="Abadi" panose="020B0604020104020204" pitchFamily="34" charset="0"/>
              </a:rPr>
              <a:t>„§ 6 Entlastung (alternativ: Generalbereinigung)</a:t>
            </a:r>
            <a:br>
              <a:rPr lang="de-DE" dirty="0">
                <a:latin typeface="Abadi" panose="020B0604020104020204" pitchFamily="34" charset="0"/>
              </a:rPr>
            </a:br>
            <a:r>
              <a:rPr lang="de-DE" i="1" dirty="0">
                <a:latin typeface="Abadi" panose="020B0604020104020204" pitchFamily="34" charset="0"/>
              </a:rPr>
              <a:t>Die Gesellschaft billigt die gesamte bis zum Beginn der Freistellung geleistete Tätigkeit des Geschäftsführers und erteilt ihm insoweit Entlastung. Ein entsprechender Beschluss der Gesellschafter wird dem Geschäftsführer bis zum </a:t>
            </a:r>
            <a:r>
              <a:rPr lang="de-DE" i="1" dirty="0" err="1">
                <a:latin typeface="Abadi" panose="020B0604020104020204" pitchFamily="34" charset="0"/>
              </a:rPr>
              <a:t>XX.XX.20XX</a:t>
            </a:r>
            <a:r>
              <a:rPr lang="de-DE" i="1" dirty="0">
                <a:latin typeface="Abadi" panose="020B0604020104020204" pitchFamily="34" charset="0"/>
              </a:rPr>
              <a:t> übermittelt.</a:t>
            </a:r>
            <a:br>
              <a:rPr lang="de-DE" dirty="0">
                <a:latin typeface="Abadi" panose="020B0604020104020204" pitchFamily="34" charset="0"/>
              </a:rPr>
            </a:br>
            <a:br>
              <a:rPr lang="de-DE" dirty="0">
                <a:latin typeface="Abadi" panose="020B0604020104020204" pitchFamily="34" charset="0"/>
              </a:rPr>
            </a:br>
            <a:r>
              <a:rPr lang="de-DE" i="1" dirty="0">
                <a:latin typeface="Abadi" panose="020B0604020104020204" pitchFamily="34" charset="0"/>
              </a:rPr>
              <a:t>[Alternativ bei gewünschter Generalbereinigung:] Die Gesellschaft billigt die gesamte bis zum Beginn der Freistellung geleistete Tätigkeit des Geschäftsführers und verzichtet auf Schadensersatzansprüche wegen aller etwaiger Pflichtverletzungen des Geschäftsführers, ob bekannt oder unbekannt.“</a:t>
            </a:r>
            <a:endParaRPr lang="de-DE" dirty="0">
              <a:latin typeface="Abadi" panose="020B0604020104020204" pitchFamily="34" charset="0"/>
            </a:endParaRPr>
          </a:p>
          <a:p>
            <a:pPr marL="0" lvl="1" indent="0">
              <a:buNone/>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152</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270569380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Rechtsschutzversicherung u.a.</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92500" lnSpcReduction="10000"/>
          </a:bodyPr>
          <a:lstStyle/>
          <a:p>
            <a:r>
              <a:rPr lang="de-DE" sz="4200" b="1" dirty="0">
                <a:latin typeface="Abadi" panose="020B0604020104020204" pitchFamily="34" charset="0"/>
              </a:rPr>
              <a:t>Ein weites Feld</a:t>
            </a:r>
          </a:p>
          <a:p>
            <a:pPr>
              <a:buFont typeface="Wingdings" panose="05000000000000000000" pitchFamily="2" charset="2"/>
              <a:buChar char="ü"/>
            </a:pPr>
            <a:r>
              <a:rPr lang="de-DE" dirty="0">
                <a:latin typeface="Abadi" panose="020B0604020104020204" pitchFamily="34" charset="0"/>
              </a:rPr>
              <a:t>Deckungsanfrage und Regulierung mit </a:t>
            </a:r>
            <a:r>
              <a:rPr lang="de-DE" dirty="0" err="1">
                <a:latin typeface="Abadi" panose="020B0604020104020204" pitchFamily="34" charset="0"/>
              </a:rPr>
              <a:t>RSV</a:t>
            </a:r>
            <a:r>
              <a:rPr lang="de-DE" dirty="0">
                <a:latin typeface="Abadi" panose="020B0604020104020204" pitchFamily="34" charset="0"/>
              </a:rPr>
              <a:t> eigenständiges Mandat = haftungsträchtig.</a:t>
            </a:r>
          </a:p>
          <a:p>
            <a:pPr>
              <a:buFont typeface="Wingdings" panose="05000000000000000000" pitchFamily="2" charset="2"/>
              <a:buChar char="ü"/>
            </a:pPr>
            <a:r>
              <a:rPr lang="de-DE" dirty="0">
                <a:latin typeface="Abadi" panose="020B0604020104020204" pitchFamily="34" charset="0"/>
              </a:rPr>
              <a:t>Obliegenheiten </a:t>
            </a:r>
            <a:r>
              <a:rPr lang="de-DE" dirty="0" err="1">
                <a:latin typeface="Abadi" panose="020B0604020104020204" pitchFamily="34" charset="0"/>
              </a:rPr>
              <a:t>ggü</a:t>
            </a:r>
            <a:r>
              <a:rPr lang="de-DE" dirty="0">
                <a:latin typeface="Abadi" panose="020B0604020104020204" pitchFamily="34" charset="0"/>
              </a:rPr>
              <a:t>. </a:t>
            </a:r>
            <a:r>
              <a:rPr lang="de-DE" dirty="0" err="1">
                <a:latin typeface="Abadi" panose="020B0604020104020204" pitchFamily="34" charset="0"/>
              </a:rPr>
              <a:t>RSV</a:t>
            </a:r>
            <a:r>
              <a:rPr lang="de-DE" dirty="0">
                <a:latin typeface="Abadi" panose="020B0604020104020204" pitchFamily="34" charset="0"/>
              </a:rPr>
              <a:t> einhalten und dokumentieren.</a:t>
            </a:r>
          </a:p>
          <a:p>
            <a:pPr>
              <a:buFont typeface="Wingdings" panose="05000000000000000000" pitchFamily="2" charset="2"/>
              <a:buChar char="ü"/>
            </a:pPr>
            <a:r>
              <a:rPr lang="de-DE" dirty="0">
                <a:latin typeface="Abadi" panose="020B0604020104020204" pitchFamily="34" charset="0"/>
              </a:rPr>
              <a:t>Um bei der Verhandlung und dem Abschluss eines Aufhebungsvertrages Deckungsschutz zu erlangen, sind die Themen „angedrohte Kündigung und Rechtspflichtenverstoß“ zu beherrschen und im Einklang mit der einschlägigen höchstrichterlichen RS des BGH richtig einzuordnen.</a:t>
            </a:r>
            <a:endParaRPr lang="de-DE" sz="4200" dirty="0">
              <a:latin typeface="Abadi" panose="020B0604020104020204" pitchFamily="34" charset="0"/>
            </a:endParaRPr>
          </a:p>
          <a:p>
            <a:pPr marL="0" lvl="1" indent="0">
              <a:buNone/>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153</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254439554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Rechtsschutzversicherung u.a.</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55000" lnSpcReduction="20000"/>
          </a:bodyPr>
          <a:lstStyle/>
          <a:p>
            <a:r>
              <a:rPr lang="de-DE" b="1" dirty="0">
                <a:latin typeface="Abadi" panose="020B0604020104020204" pitchFamily="34" charset="0"/>
              </a:rPr>
              <a:t>Muster Deckungsanfrage</a:t>
            </a:r>
            <a:br>
              <a:rPr lang="de-DE" dirty="0">
                <a:latin typeface="Abadi" panose="020B0604020104020204" pitchFamily="34" charset="0"/>
              </a:rPr>
            </a:br>
            <a:r>
              <a:rPr lang="de-DE" i="1" dirty="0">
                <a:latin typeface="Abadi" panose="020B0604020104020204" pitchFamily="34" charset="0"/>
              </a:rPr>
              <a:t>„Nach der höchstrichterlichen und zweitinstanzlichen Rechtsprechung, vgl. BAG 19.10.2017 – 8 AZR 63/16; BAG 17.10.2013 – 8 AZR 763/12; BGH 19.11.2008 – IV </a:t>
            </a:r>
            <a:r>
              <a:rPr lang="de-DE" i="1" dirty="0" err="1">
                <a:latin typeface="Abadi" panose="020B0604020104020204" pitchFamily="34" charset="0"/>
              </a:rPr>
              <a:t>ZR</a:t>
            </a:r>
            <a:r>
              <a:rPr lang="de-DE" i="1" dirty="0">
                <a:latin typeface="Abadi" panose="020B0604020104020204" pitchFamily="34" charset="0"/>
              </a:rPr>
              <a:t> 305/07, LG Hannover 17.10.2007 – 6 S 43/07; OLG Saarbrücken 19.07.2006 – 5 U 719/05-107, liegt unter den geschilderten Sachumständen ein Rechtspflichtenverstoß des AG und somit ein deckungspflichtiger Rechtschutzfall vor.</a:t>
            </a:r>
            <a:br>
              <a:rPr lang="de-DE" i="1" dirty="0">
                <a:latin typeface="Abadi" panose="020B0604020104020204" pitchFamily="34" charset="0"/>
              </a:rPr>
            </a:br>
            <a:r>
              <a:rPr lang="de-DE" i="1" dirty="0">
                <a:latin typeface="Abadi" panose="020B0604020104020204" pitchFamily="34" charset="0"/>
              </a:rPr>
              <a:t>Die ### hat Ihrem Versicherungsnehmer den Abschluss eines Aufhebungsvertrages angetragen und für den Fall der Nichtannahme eine fristgerechte, betriebsbedingte Kündigung angedroht.</a:t>
            </a:r>
            <a:br>
              <a:rPr lang="de-DE" i="1" dirty="0">
                <a:latin typeface="Abadi" panose="020B0604020104020204" pitchFamily="34" charset="0"/>
              </a:rPr>
            </a:br>
            <a:r>
              <a:rPr lang="de-DE" i="1" dirty="0">
                <a:latin typeface="Abadi" panose="020B0604020104020204" pitchFamily="34" charset="0"/>
              </a:rPr>
              <a:t>Durch diese ernsthafte Androhung der rechtswidrigen Kündigung hat die ### als AG im Verhältnis zu Ihrem Versicherungsnehmer ihre Fürsorgepflicht und damit ihre vertraglichen Verpflichtungen, unter anderem die Pflicht zur wechselseitigen Rücksichtnahme, verletzt.</a:t>
            </a:r>
            <a:br>
              <a:rPr lang="de-DE" i="1" dirty="0">
                <a:latin typeface="Abadi" panose="020B0604020104020204" pitchFamily="34" charset="0"/>
              </a:rPr>
            </a:br>
            <a:r>
              <a:rPr lang="de-DE" i="1" dirty="0">
                <a:latin typeface="Abadi" panose="020B0604020104020204" pitchFamily="34" charset="0"/>
              </a:rPr>
              <a:t>Nach Auffassung des BGH stellt bereits die Erklärung des AG seiner Beschäftigungspflicht nicht mehr ordnungsgemäß nachkommen zu wollen eine Pflichtverletzung dar, mit der sich die vom Rechtschutzversicherer übernommene Gefahr zu verwirklichen beginnt.</a:t>
            </a:r>
            <a:br>
              <a:rPr lang="de-DE" i="1" dirty="0">
                <a:latin typeface="Abadi" panose="020B0604020104020204" pitchFamily="34" charset="0"/>
              </a:rPr>
            </a:br>
            <a:r>
              <a:rPr lang="de-DE" i="1" dirty="0">
                <a:latin typeface="Abadi" panose="020B0604020104020204" pitchFamily="34" charset="0"/>
              </a:rPr>
              <a:t>Der tatsächliche Ausspruch der Kündigung durch den AG ist nach Auffassung des BGH nur noch eine rein formale Umsetzung, die nichts an der vorherigen Eintrittspflicht des Rechtschutzversicherers ändert, vgl. BGH 19.11.2008 – IV </a:t>
            </a:r>
            <a:r>
              <a:rPr lang="de-DE" i="1" dirty="0" err="1">
                <a:latin typeface="Abadi" panose="020B0604020104020204" pitchFamily="34" charset="0"/>
              </a:rPr>
              <a:t>ZR</a:t>
            </a:r>
            <a:r>
              <a:rPr lang="de-DE" i="1" dirty="0">
                <a:latin typeface="Abadi" panose="020B0604020104020204" pitchFamily="34" charset="0"/>
              </a:rPr>
              <a:t> 305/07; Moll Münchener Anwaltshandbuch, Rn. 173.</a:t>
            </a:r>
            <a:br>
              <a:rPr lang="de-DE" i="1" dirty="0">
                <a:latin typeface="Abadi" panose="020B0604020104020204" pitchFamily="34" charset="0"/>
              </a:rPr>
            </a:br>
            <a:r>
              <a:rPr lang="de-DE" i="1" dirty="0">
                <a:latin typeface="Abadi" panose="020B0604020104020204" pitchFamily="34" charset="0"/>
              </a:rPr>
              <a:t>Auch am ##.##.20## wurde Ihrem Versicherungsnehmer in einem Personalgespräch zwischen ### und ### konkret eine betriebsbedingte Kündigung angedroht. Sowohl das Angebot des Aufhebungsvertrages im ### 20## als auch die Androhung einer Kündigung im ### 20## tragen den Keim einer zukünftigen rechtlichen Auseinandersetzung in sich.“</a:t>
            </a:r>
            <a:endParaRPr lang="de-DE"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154</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3393530355"/>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Sozialversicherung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55000" lnSpcReduction="20000"/>
          </a:bodyPr>
          <a:lstStyle/>
          <a:p>
            <a:r>
              <a:rPr lang="de-DE" sz="5400" b="1" dirty="0">
                <a:latin typeface="Abadi" panose="020B0604020104020204" pitchFamily="34" charset="0"/>
              </a:rPr>
              <a:t>Ausgangslage Aufhebungsvertrag/ALG I</a:t>
            </a:r>
          </a:p>
          <a:p>
            <a:pPr>
              <a:buFont typeface="Wingdings" panose="05000000000000000000" pitchFamily="2" charset="2"/>
              <a:buChar char="ü"/>
            </a:pPr>
            <a:r>
              <a:rPr lang="de-DE" sz="4200" dirty="0">
                <a:latin typeface="Abadi" panose="020B0604020104020204" pitchFamily="34" charset="0"/>
              </a:rPr>
              <a:t>Aufhebungsvertrag = versicherungswidriges Verhalten</a:t>
            </a:r>
          </a:p>
          <a:p>
            <a:pPr>
              <a:buFont typeface="Wingdings" panose="05000000000000000000" pitchFamily="2" charset="2"/>
              <a:buChar char="ü"/>
            </a:pPr>
            <a:r>
              <a:rPr lang="de-DE" sz="4200" dirty="0">
                <a:latin typeface="Abadi" panose="020B0604020104020204" pitchFamily="34" charset="0"/>
              </a:rPr>
              <a:t>Grundlose, einvernehmliche Beendigung des AV führt ungerechtfertigt zum Bezug von ALG I und schädigt die Versichertengemeinschaft.</a:t>
            </a:r>
          </a:p>
          <a:p>
            <a:pPr>
              <a:buFont typeface="Wingdings" panose="05000000000000000000" pitchFamily="2" charset="2"/>
              <a:buChar char="ü"/>
            </a:pPr>
            <a:r>
              <a:rPr lang="de-DE" sz="4200" dirty="0">
                <a:latin typeface="Abadi" panose="020B0604020104020204" pitchFamily="34" charset="0"/>
              </a:rPr>
              <a:t>Fehlerhafte Arbeitsbescheinigungen nach § 312 SGB III führen zu Bußgeldern und Einträgen ins Gewerbezentralregister (§§ 404 II Nr. 19, 405 V SGB III)</a:t>
            </a:r>
          </a:p>
          <a:p>
            <a:pPr>
              <a:buFont typeface="Wingdings" panose="05000000000000000000" pitchFamily="2" charset="2"/>
              <a:buChar char="ü"/>
            </a:pPr>
            <a:r>
              <a:rPr lang="de-DE" sz="4200" dirty="0">
                <a:latin typeface="Abadi" panose="020B0604020104020204" pitchFamily="34" charset="0"/>
              </a:rPr>
              <a:t>Erstattungsansprüche BA </a:t>
            </a:r>
            <a:r>
              <a:rPr lang="de-DE" sz="4200" dirty="0" err="1">
                <a:latin typeface="Abadi" panose="020B0604020104020204" pitchFamily="34" charset="0"/>
              </a:rPr>
              <a:t>ggü</a:t>
            </a:r>
            <a:r>
              <a:rPr lang="de-DE" sz="4200" dirty="0">
                <a:latin typeface="Abadi" panose="020B0604020104020204" pitchFamily="34" charset="0"/>
              </a:rPr>
              <a:t>. AG, wenn ALG I auf Grundlage fehlerhafter Arbeitsbescheinigung gewährt wird.</a:t>
            </a:r>
          </a:p>
          <a:p>
            <a:pPr>
              <a:buFont typeface="Wingdings" panose="05000000000000000000" pitchFamily="2" charset="2"/>
              <a:buChar char="ü"/>
            </a:pPr>
            <a:r>
              <a:rPr lang="de-DE" sz="4200" dirty="0">
                <a:latin typeface="Abadi" panose="020B0604020104020204" pitchFamily="34" charset="0"/>
              </a:rPr>
              <a:t>Strafrechtliche Konsequenzen (Sozialversicherungsbetrug)</a:t>
            </a:r>
          </a:p>
          <a:p>
            <a:r>
              <a:rPr lang="de-DE" sz="4200" b="1" dirty="0">
                <a:latin typeface="Abadi" panose="020B0604020104020204" pitchFamily="34" charset="0"/>
              </a:rPr>
              <a:t>Guter Überblick Kuhn/Becker, DB 2016, 1994</a:t>
            </a:r>
          </a:p>
          <a:p>
            <a:pPr marL="0" lvl="1" indent="0">
              <a:buNone/>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155</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1914400082"/>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Sozialversicherung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62500" lnSpcReduction="20000"/>
          </a:bodyPr>
          <a:lstStyle/>
          <a:p>
            <a:r>
              <a:rPr lang="de-DE" sz="5400" b="1" dirty="0">
                <a:latin typeface="Abadi" panose="020B0604020104020204" pitchFamily="34" charset="0"/>
              </a:rPr>
              <a:t>Damokles-Schwert I - Sperrzeit</a:t>
            </a:r>
          </a:p>
          <a:p>
            <a:pPr>
              <a:buFont typeface="Wingdings" panose="05000000000000000000" pitchFamily="2" charset="2"/>
              <a:buChar char="ü"/>
            </a:pPr>
            <a:r>
              <a:rPr lang="de-DE" sz="4200" dirty="0">
                <a:latin typeface="Abadi" panose="020B0604020104020204" pitchFamily="34" charset="0"/>
              </a:rPr>
              <a:t>„Fachliche Weisungen Arbeitslosengeld Drittes Buch Sozialgesetzbuch – SGB III § 159 SGB III Ruhen bei Sperrzeit, aktueller Stand 01.08.2019“</a:t>
            </a:r>
          </a:p>
          <a:p>
            <a:pPr>
              <a:buFont typeface="Wingdings" panose="05000000000000000000" pitchFamily="2" charset="2"/>
              <a:buChar char="ü"/>
            </a:pPr>
            <a:r>
              <a:rPr lang="de-DE" sz="4200" dirty="0">
                <a:latin typeface="Abadi" panose="020B0604020104020204" pitchFamily="34" charset="0"/>
              </a:rPr>
              <a:t>Aufhebungsvertrag als versicherungswidriges Verhalten = einvernehmliches Lösen eines Beschäftigungsverhältnisse = sperrzeitrelevanter Lösungssachverhalt (vgl. 159.1.1.1 (3) dritter Spiegelstrich)</a:t>
            </a:r>
          </a:p>
          <a:p>
            <a:pPr>
              <a:buFont typeface="Wingdings" panose="05000000000000000000" pitchFamily="2" charset="2"/>
              <a:buChar char="ü"/>
            </a:pPr>
            <a:r>
              <a:rPr lang="de-DE" sz="4200" dirty="0">
                <a:latin typeface="Abadi" panose="020B0604020104020204" pitchFamily="34" charset="0"/>
              </a:rPr>
              <a:t>Ausnahme: wichtiger Grund zum Lösen des Arbeits-/Beschäftigungsverhältnisses (vgl. 159.1.2).</a:t>
            </a:r>
          </a:p>
          <a:p>
            <a:pPr marL="0" lvl="1" indent="0">
              <a:buNone/>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156</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1975965830"/>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Sozialversicherung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92500" lnSpcReduction="20000"/>
          </a:bodyPr>
          <a:lstStyle/>
          <a:p>
            <a:r>
              <a:rPr lang="de-DE" sz="3700" b="1" dirty="0">
                <a:latin typeface="Abadi" panose="020B0604020104020204" pitchFamily="34" charset="0"/>
              </a:rPr>
              <a:t>Damokles-Schwert I</a:t>
            </a:r>
          </a:p>
          <a:p>
            <a:pPr>
              <a:buFont typeface="Wingdings" panose="05000000000000000000" pitchFamily="2" charset="2"/>
              <a:buChar char="ü"/>
            </a:pPr>
            <a:r>
              <a:rPr lang="de-DE" dirty="0">
                <a:latin typeface="Abadi" panose="020B0604020104020204" pitchFamily="34" charset="0"/>
              </a:rPr>
              <a:t>Eine Sperrzeit wegen Arbeitsaufgabe tritt ein, wenn ein AN sein Arbeitsverhältnis selbst kündigt oder durch vertragswidriges Verhalten einen Anlass für eine AG-Kündigung gegeben hat und die Arbeitslosigkeit vorsätzlich oder grob fahrlässig herbeigeführt hat (§ 159 I Nr. 1 SGB III).</a:t>
            </a:r>
          </a:p>
          <a:p>
            <a:pPr>
              <a:buFont typeface="Wingdings" panose="05000000000000000000" pitchFamily="2" charset="2"/>
              <a:buChar char="ü"/>
            </a:pPr>
            <a:r>
              <a:rPr lang="de-DE" dirty="0">
                <a:latin typeface="Abadi" panose="020B0604020104020204" pitchFamily="34" charset="0"/>
              </a:rPr>
              <a:t>Eine Sperrzeit ist aber nur dann zulässig, wenn der Arbeitnehmer für sein Verhalten keinen wichtigen Grund hatte und sein „Fehlverhalten“ auch tatsächlich die Ursache dafür ist, dass er arbeitslos wird.</a:t>
            </a:r>
            <a:endParaRPr lang="de-DE" sz="4200" dirty="0">
              <a:latin typeface="Abadi" panose="020B0604020104020204" pitchFamily="34" charset="0"/>
            </a:endParaRPr>
          </a:p>
          <a:p>
            <a:pPr marL="0" lvl="1" indent="0">
              <a:buNone/>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157</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1919783068"/>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Sozialversicherung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lnSpcReduction="10000"/>
          </a:bodyPr>
          <a:lstStyle/>
          <a:p>
            <a:r>
              <a:rPr lang="de-DE" sz="3400" b="1" dirty="0">
                <a:latin typeface="Abadi" panose="020B0604020104020204" pitchFamily="34" charset="0"/>
              </a:rPr>
              <a:t>Damokles-Schwert I</a:t>
            </a:r>
          </a:p>
          <a:p>
            <a:pPr>
              <a:buFont typeface="Wingdings" panose="05000000000000000000" pitchFamily="2" charset="2"/>
              <a:buChar char="ü"/>
            </a:pPr>
            <a:r>
              <a:rPr lang="de-DE" dirty="0">
                <a:latin typeface="Abadi" panose="020B0604020104020204" pitchFamily="34" charset="0"/>
              </a:rPr>
              <a:t>Beispiele für wichtige Gründe, die eine Sperrzeit ausschließen sind:</a:t>
            </a:r>
            <a:br>
              <a:rPr lang="de-DE" dirty="0">
                <a:latin typeface="Abadi" panose="020B0604020104020204" pitchFamily="34" charset="0"/>
              </a:rPr>
            </a:br>
            <a:r>
              <a:rPr lang="de-DE" dirty="0">
                <a:latin typeface="Abadi" panose="020B0604020104020204" pitchFamily="34" charset="0"/>
              </a:rPr>
              <a:t>- Gesundheitliche Einschränkungen führen dazu, dass eine Tätigkeit nicht mehr ausgeführt werden kann und es gibt keinen passenden Ersatzarbeitsplatz im Betrieb.</a:t>
            </a:r>
            <a:br>
              <a:rPr lang="de-DE" dirty="0">
                <a:latin typeface="Abadi" panose="020B0604020104020204" pitchFamily="34" charset="0"/>
              </a:rPr>
            </a:br>
            <a:r>
              <a:rPr lang="de-DE" dirty="0">
                <a:latin typeface="Abadi" panose="020B0604020104020204" pitchFamily="34" charset="0"/>
              </a:rPr>
              <a:t>- Der AN will an den Arbeitsort des Ehepartners oder Lebenspartners ziehen.</a:t>
            </a:r>
            <a:br>
              <a:rPr lang="de-DE" dirty="0">
                <a:latin typeface="Abadi" panose="020B0604020104020204" pitchFamily="34" charset="0"/>
              </a:rPr>
            </a:br>
            <a:r>
              <a:rPr lang="de-DE" dirty="0">
                <a:latin typeface="Abadi" panose="020B0604020104020204" pitchFamily="34" charset="0"/>
              </a:rPr>
              <a:t>- „Echtes“ Mobbing im Betrieb.</a:t>
            </a:r>
            <a:endParaRPr lang="de-DE" sz="4200" dirty="0">
              <a:latin typeface="Abadi" panose="020B0604020104020204" pitchFamily="34" charset="0"/>
            </a:endParaRPr>
          </a:p>
          <a:p>
            <a:pPr marL="0" lvl="1" indent="0">
              <a:buNone/>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158</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3414061151"/>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Sozialversicherung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55000" lnSpcReduction="20000"/>
          </a:bodyPr>
          <a:lstStyle/>
          <a:p>
            <a:r>
              <a:rPr lang="de-DE" sz="3200" b="1" dirty="0">
                <a:latin typeface="Abadi" panose="020B0604020104020204" pitchFamily="34" charset="0"/>
              </a:rPr>
              <a:t>Damokles-Schwert I - Wirkung der Sperrzeit</a:t>
            </a:r>
          </a:p>
          <a:p>
            <a:pPr>
              <a:buFont typeface="Wingdings" panose="05000000000000000000" pitchFamily="2" charset="2"/>
              <a:buChar char="ü"/>
            </a:pPr>
            <a:r>
              <a:rPr lang="de-DE" dirty="0">
                <a:latin typeface="Abadi" panose="020B0604020104020204" pitchFamily="34" charset="0"/>
              </a:rPr>
              <a:t>Bei einer Sperrzeit wird für eine bestimmte Zeit kein ALG I ausgezahlt. Es wird gesperrt.</a:t>
            </a:r>
          </a:p>
          <a:p>
            <a:pPr>
              <a:buFont typeface="Wingdings" panose="05000000000000000000" pitchFamily="2" charset="2"/>
              <a:buChar char="ü"/>
            </a:pPr>
            <a:r>
              <a:rPr lang="de-DE" dirty="0">
                <a:latin typeface="Abadi" panose="020B0604020104020204" pitchFamily="34" charset="0"/>
              </a:rPr>
              <a:t>Die Dauer der Sperre richtet sich nach dem Sperrzeitanlass und beträgt bei einer Arbeitsaufgabe in der Regel 12 Wochen (§ 159 III SGB III).</a:t>
            </a:r>
          </a:p>
          <a:p>
            <a:pPr>
              <a:buFont typeface="Wingdings" panose="05000000000000000000" pitchFamily="2" charset="2"/>
              <a:buChar char="ü"/>
            </a:pPr>
            <a:r>
              <a:rPr lang="de-DE" dirty="0">
                <a:latin typeface="Abadi" panose="020B0604020104020204" pitchFamily="34" charset="0"/>
              </a:rPr>
              <a:t>Die Sperrzeit beginnt am Tag nach dem Ende des Arbeitsverhältnisses und läuft kalendermäßig ab (§ 152 II SGB III). Das heißt, die Arbeitsagentur zahlt zu Beginn der Arbeitslosigkeit 12 Wochen lang keine Leistung aus.</a:t>
            </a:r>
          </a:p>
          <a:p>
            <a:pPr>
              <a:buFont typeface="Wingdings" panose="05000000000000000000" pitchFamily="2" charset="2"/>
              <a:buChar char="ü"/>
            </a:pPr>
            <a:r>
              <a:rPr lang="de-DE" dirty="0">
                <a:latin typeface="Abadi" panose="020B0604020104020204" pitchFamily="34" charset="0"/>
              </a:rPr>
              <a:t>Die Sperrzeit verkürzt die ALG I-Bezugsdauer. Die Tage, an denen kein ALG I ausgezahlt wird, werden nicht „hinten“ an die Bezugsdauer angehängt. Eine Sperrzeit verschiebt somit nicht die maximale Bezugsdauer in die Zukunft. Vielmehr sind die Tage einer Sperrzeit für die Leistungsauszahlung unwiederbringlich verloren.</a:t>
            </a:r>
          </a:p>
          <a:p>
            <a:pPr>
              <a:buFont typeface="Wingdings" panose="05000000000000000000" pitchFamily="2" charset="2"/>
              <a:buChar char="ü"/>
            </a:pPr>
            <a:r>
              <a:rPr lang="de-DE" dirty="0">
                <a:latin typeface="Abadi" panose="020B0604020104020204" pitchFamily="34" charset="0"/>
              </a:rPr>
              <a:t>Die maximale Bezugsdauer verkürzt sich um die Sperrzeit (§ 148 SGB III).</a:t>
            </a:r>
          </a:p>
          <a:p>
            <a:pPr>
              <a:buFont typeface="Wingdings" panose="05000000000000000000" pitchFamily="2" charset="2"/>
              <a:buChar char="ü"/>
            </a:pPr>
            <a:r>
              <a:rPr lang="de-DE" dirty="0">
                <a:latin typeface="Abadi" panose="020B0604020104020204" pitchFamily="34" charset="0"/>
              </a:rPr>
              <a:t>Bei einer Sperrzeit wegen Arbeitsaufgabe von 12 Wochen gilt jedoch eine nachteilige Sonderregelung: Die maximale A-Bezugszeit wird um ein Viertel gekürzt (§ 148 I Nr. 4 SGB III. Diese Kürzung („doppelter Pferdefuß“) ist kaum bekannt und kann große Nachteile, insbesondere für ältere AN mit sich bringen, die ALG auch länger als ein Jahr beziehen können.</a:t>
            </a:r>
            <a:endParaRPr lang="de-DE" sz="4200" dirty="0">
              <a:latin typeface="Abadi" panose="020B0604020104020204" pitchFamily="34" charset="0"/>
            </a:endParaRPr>
          </a:p>
          <a:p>
            <a:pPr marL="0" lvl="1" indent="0">
              <a:buNone/>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159</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35808091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104020204" pitchFamily="34" charset="0"/>
              </a:rPr>
              <a:t>Abgrenzung </a:t>
            </a:r>
            <a:r>
              <a:rPr lang="de-DE" b="1" dirty="0" err="1">
                <a:latin typeface="Abadi" panose="020B0604020104020204" pitchFamily="34" charset="0"/>
              </a:rPr>
              <a:t>BeendigungsTB</a:t>
            </a:r>
            <a:r>
              <a:rPr lang="de-DE" b="1" dirty="0">
                <a:latin typeface="Abadi" panose="020B0604020104020204" pitchFamily="34" charset="0"/>
              </a:rPr>
              <a:t> </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7500" lnSpcReduction="20000"/>
          </a:bodyPr>
          <a:lstStyle/>
          <a:p>
            <a:r>
              <a:rPr lang="de-DE" b="1" dirty="0">
                <a:latin typeface="Abadi" panose="020B0604020104020204" pitchFamily="34" charset="0"/>
              </a:rPr>
              <a:t>BAG 18.08.2005 – 8 AZR 523/04, NZA 206, 145</a:t>
            </a:r>
            <a:br>
              <a:rPr lang="de-DE" dirty="0">
                <a:latin typeface="Abadi" panose="020B0604020104020204" pitchFamily="34" charset="0"/>
              </a:rPr>
            </a:br>
            <a:r>
              <a:rPr lang="de-DE" i="1" dirty="0">
                <a:latin typeface="Abadi" panose="020B0604020104020204" pitchFamily="34" charset="0"/>
              </a:rPr>
              <a:t>„Die Arbeitsvertragsparteien können das Arbeitsverhältnis im Zusammenhang mit einem Betriebsübergang wirksam durch Aufhebungsvertrag auflösen, wenn die Vereinbarung auf das endgültige Ausscheiden des AN aus dem Betrieb gerichtet ist. Dies gilt auch dann, wenn eine Beschäftigungs- und Qualifizierungsgesellschaft zwischengeschaltet ist. Ein Aufhebungsvertrag ist jedoch wegen gesetzwidriger Umgehung der Rechtsfolgen des § </a:t>
            </a:r>
            <a:r>
              <a:rPr lang="de-DE" i="1" dirty="0" err="1">
                <a:latin typeface="Abadi" panose="020B0604020104020204" pitchFamily="34" charset="0"/>
              </a:rPr>
              <a:t>613a</a:t>
            </a:r>
            <a:r>
              <a:rPr lang="de-DE" i="1" dirty="0">
                <a:latin typeface="Abadi" panose="020B0604020104020204" pitchFamily="34" charset="0"/>
              </a:rPr>
              <a:t> BGB unwirksam, wenn zugleich ein neues Arbeitsverhältnis zum Betriebsübernehmer vereinbart oder zumindest verbindlich in Aussicht gestellt wird. Wird ein AN von einer Auffanggesellschaft nach Abschluss eines Aufhebungsvertrags zu verschlechterten Arbeitsbedingungen eingestellt, liegt hierin noch keine Umgehung des § </a:t>
            </a:r>
            <a:r>
              <a:rPr lang="de-DE" i="1" dirty="0" err="1">
                <a:latin typeface="Abadi" panose="020B0604020104020204" pitchFamily="34" charset="0"/>
              </a:rPr>
              <a:t>613a</a:t>
            </a:r>
            <a:r>
              <a:rPr lang="de-DE" i="1" dirty="0">
                <a:latin typeface="Abadi" panose="020B0604020104020204" pitchFamily="34" charset="0"/>
              </a:rPr>
              <a:t> BGB, wenn die Änderung der Arbeitsbedingungen sachlich gerechtfertigt ist.“</a:t>
            </a: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16</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1406345821"/>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Sozialversicherung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92500" lnSpcReduction="20000"/>
          </a:bodyPr>
          <a:lstStyle/>
          <a:p>
            <a:r>
              <a:rPr lang="de-DE" sz="3200" b="1" dirty="0">
                <a:latin typeface="Abadi" panose="020B0604020104020204" pitchFamily="34" charset="0"/>
              </a:rPr>
              <a:t>Damokles-Schwert I – Beispiel zur Sperrzeit</a:t>
            </a:r>
          </a:p>
          <a:p>
            <a:pPr>
              <a:buFont typeface="Wingdings" panose="05000000000000000000" pitchFamily="2" charset="2"/>
              <a:buChar char="ü"/>
            </a:pPr>
            <a:r>
              <a:rPr lang="de-DE" dirty="0"/>
              <a:t>Ein 55-jähriger AN kann bei einer Beschäftigung von 36 Monaten (Regelanwartschaftszeit, in Abgrenzung zur kurzen Anwartschaftszeit) nach der Vollendung des 55. Lebensjahres 18 Monate (= 540 Tage) ALG I beziehen. Eine 12-wöchige Sperrzeit wegen Arbeitsaufgabe verkürzt diese maximale Bezugsdauer nicht um 12 Wochen (= 84 Tage) sondern wegen der gesetzlich zugleich vorgegebenen Kürzung um ein Viertel – um 135 Tage (= ¼ von 540).</a:t>
            </a:r>
          </a:p>
          <a:p>
            <a:pPr>
              <a:buFont typeface="Wingdings" panose="05000000000000000000" pitchFamily="2" charset="2"/>
              <a:buChar char="ü"/>
            </a:pPr>
            <a:r>
              <a:rPr lang="de-DE" b="1" dirty="0"/>
              <a:t>Merksatz zur Risikoaufklärung:</a:t>
            </a:r>
            <a:br>
              <a:rPr lang="de-DE" b="1" dirty="0"/>
            </a:br>
            <a:r>
              <a:rPr lang="de-DE" dirty="0"/>
              <a:t>„Vorne gibt es 12 Wochen nichts und hinten verliert man – bei fehlender Anschluss­beschäftigung – ¼!“</a:t>
            </a:r>
          </a:p>
          <a:p>
            <a:pPr>
              <a:buFont typeface="Wingdings" panose="05000000000000000000" pitchFamily="2" charset="2"/>
              <a:buChar char="ü"/>
            </a:pPr>
            <a:endParaRPr lang="de-DE" sz="4200" dirty="0">
              <a:latin typeface="Abadi" panose="020B0604020104020204" pitchFamily="34" charset="0"/>
            </a:endParaRPr>
          </a:p>
          <a:p>
            <a:pPr marL="0" lvl="1" indent="0">
              <a:buNone/>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160</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251493304"/>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Sozialversicherung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92500" lnSpcReduction="20000"/>
          </a:bodyPr>
          <a:lstStyle/>
          <a:p>
            <a:r>
              <a:rPr lang="de-DE" sz="3200" b="1" dirty="0">
                <a:latin typeface="Abadi" panose="020B0604020104020204" pitchFamily="34" charset="0"/>
              </a:rPr>
              <a:t>Damokles-Schwert I – Sperrzeit</a:t>
            </a:r>
          </a:p>
          <a:p>
            <a:pPr>
              <a:buFont typeface="Wingdings" panose="05000000000000000000" pitchFamily="2" charset="2"/>
              <a:buChar char="ü"/>
            </a:pPr>
            <a:r>
              <a:rPr lang="de-DE" dirty="0"/>
              <a:t>Die Sperrzeit bzw. ihr Risiko stellen letztlich einen wirtschaftlichen maßgebenden Faktor bei Abschluss des Aufhebungsvertrages dar.</a:t>
            </a:r>
          </a:p>
          <a:p>
            <a:pPr>
              <a:buFont typeface="Wingdings" panose="05000000000000000000" pitchFamily="2" charset="2"/>
              <a:buChar char="ü"/>
            </a:pPr>
            <a:r>
              <a:rPr lang="de-DE" dirty="0"/>
              <a:t>Kalkulationsgrundlage 60 - 67 % (Kinder) des pauschalierten Nettoentgelts (Bemessungsentgelt) der letzten 12 Monate</a:t>
            </a:r>
          </a:p>
          <a:p>
            <a:pPr>
              <a:buFont typeface="Wingdings" panose="05000000000000000000" pitchFamily="2" charset="2"/>
              <a:buChar char="ü"/>
            </a:pPr>
            <a:r>
              <a:rPr lang="de-DE" dirty="0"/>
              <a:t>Anspruchsdauer ALG I (6 - 24 Monate), ¼ Sperrzeit</a:t>
            </a:r>
          </a:p>
          <a:p>
            <a:pPr>
              <a:buFont typeface="Wingdings" panose="05000000000000000000" pitchFamily="2" charset="2"/>
              <a:buChar char="ü"/>
            </a:pPr>
            <a:r>
              <a:rPr lang="de-DE" dirty="0"/>
              <a:t>Maximale Höhe ALG I , gekoppelt an Beitragsbemessungsgrenze, Bundesland bezogen zu ermitteln, NRW 2018 = Bemessungsgrenze 6.500 € = Höchstsatz ALG I </a:t>
            </a:r>
            <a:r>
              <a:rPr lang="de-DE" dirty="0" err="1"/>
              <a:t>p.M.</a:t>
            </a:r>
            <a:r>
              <a:rPr lang="de-DE" dirty="0"/>
              <a:t> 2.031,56 €</a:t>
            </a:r>
          </a:p>
          <a:p>
            <a:pPr>
              <a:buFont typeface="Wingdings" panose="05000000000000000000" pitchFamily="2" charset="2"/>
              <a:buChar char="ü"/>
            </a:pPr>
            <a:endParaRPr lang="de-DE" sz="4200" dirty="0">
              <a:latin typeface="Abadi" panose="020B0604020104020204" pitchFamily="34" charset="0"/>
            </a:endParaRPr>
          </a:p>
          <a:p>
            <a:pPr marL="0" lvl="1" indent="0">
              <a:buNone/>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161</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124067370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Sozialversicherung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92500" lnSpcReduction="10000"/>
          </a:bodyPr>
          <a:lstStyle/>
          <a:p>
            <a:r>
              <a:rPr lang="de-DE" sz="3200" b="1" dirty="0">
                <a:latin typeface="Abadi" panose="020B0604020104020204" pitchFamily="34" charset="0"/>
              </a:rPr>
              <a:t>Damokles-Schwert II - Ruhen ALG I</a:t>
            </a:r>
          </a:p>
          <a:p>
            <a:pPr>
              <a:buFont typeface="Wingdings" panose="05000000000000000000" pitchFamily="2" charset="2"/>
              <a:buChar char="ü"/>
            </a:pPr>
            <a:r>
              <a:rPr lang="de-DE" dirty="0">
                <a:latin typeface="Abadi" panose="020B0604020104020204" pitchFamily="34" charset="0"/>
              </a:rPr>
              <a:t>Siehe „Fachliche Weisungen Arbeitslosengeld Drittes Buch Sozialgesetzbuch – SGB III § 158 SGB III Ruhen des Anspruchs bei Entlassungsentschädigung“, Stand: 20.07.2017</a:t>
            </a:r>
            <a:br>
              <a:rPr lang="de-DE" dirty="0">
                <a:latin typeface="Abadi" panose="020B0604020104020204" pitchFamily="34" charset="0"/>
              </a:rPr>
            </a:br>
            <a:r>
              <a:rPr lang="de-DE" dirty="0">
                <a:latin typeface="Abadi" panose="020B0604020104020204" pitchFamily="34" charset="0"/>
              </a:rPr>
              <a:t>- nicht fristgerechte Kündigung/Unterschreitung der ordentlichen Kündigungs­frist</a:t>
            </a:r>
            <a:br>
              <a:rPr lang="de-DE" dirty="0">
                <a:latin typeface="Abadi" panose="020B0604020104020204" pitchFamily="34" charset="0"/>
              </a:rPr>
            </a:br>
            <a:r>
              <a:rPr lang="de-DE" dirty="0">
                <a:latin typeface="Abadi" panose="020B0604020104020204" pitchFamily="34" charset="0"/>
              </a:rPr>
              <a:t>- Aufgabe Sonderkündigungsschutz, Aufhebung ohne Einhaltung der fiktiven Kündigungsfrist bei unkündbaren oder nur mit EE (Abfindung) kündbaren AN</a:t>
            </a:r>
          </a:p>
          <a:p>
            <a:pPr marL="457200" lvl="2" indent="0">
              <a:buNone/>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162</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3781140090"/>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Sozialversicherung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62500" lnSpcReduction="20000"/>
          </a:bodyPr>
          <a:lstStyle/>
          <a:p>
            <a:r>
              <a:rPr lang="de-DE" sz="3200" b="1" dirty="0">
                <a:latin typeface="Abadi" panose="020B0604020104020204" pitchFamily="34" charset="0"/>
              </a:rPr>
              <a:t>Damokles-Schwert II - Ruhen ALG I (Merkblatt 17 BA)</a:t>
            </a:r>
          </a:p>
          <a:p>
            <a:pPr>
              <a:buFont typeface="Wingdings" panose="05000000000000000000" pitchFamily="2" charset="2"/>
              <a:buChar char="ü"/>
            </a:pPr>
            <a:r>
              <a:rPr lang="de-DE" sz="3200" dirty="0"/>
              <a:t>Der Anspruch auf Arbeitslosengeld ruht, wenn die/der Arbeitslose wegen Beendigung ihres/seines Arbeitsverhältnisses eine Abfindung, Entschädigung oder ähnliche Leistung (Entlassungsentschädigung) erhalten oder zu beanspruchen hat und außerdem das Arbeitsverhältnis beendet worden ist und eine Frist nicht eingehalten wurde, die der ordentlichen Kündigungsfrist des AG entspricht.</a:t>
            </a:r>
          </a:p>
          <a:p>
            <a:pPr>
              <a:buFont typeface="Wingdings" panose="05000000000000000000" pitchFamily="2" charset="2"/>
              <a:buChar char="ü"/>
            </a:pPr>
            <a:r>
              <a:rPr lang="de-DE" sz="3200" dirty="0"/>
              <a:t>Durch das Ruhen des Anspruchs wird der Beginn der Zahlung von Arbeitslosengeld hinausgeschoben. Die Anspruchsdauer wird hierdurch nicht gekürzt. Sofern jedoch neben dem Ruhen des Anspruchs auf Arbeitslosengeld gemäß § 158 SGB III auch der Eintritt einer Sperrzeit festgestellt wird, vermindert sich die Dauer des Anspruchs auf Arbeitslosengeld wegen der Sperrzeit.</a:t>
            </a:r>
          </a:p>
          <a:p>
            <a:pPr>
              <a:buFont typeface="Wingdings" panose="05000000000000000000" pitchFamily="2" charset="2"/>
              <a:buChar char="ü"/>
            </a:pPr>
            <a:r>
              <a:rPr lang="de-DE" sz="3200" dirty="0"/>
              <a:t>Solange der Anspruch auf Arbeitslosengeld ruht, ist der AN durch die Agentur für Arbeit nicht versichert. Um versicherungsrechtliche Nachteile zu vermeiden, muss sich der AN umgehend an seine Krankenkasse wenden.</a:t>
            </a:r>
            <a:endParaRPr lang="de-DE" sz="3200" b="1" dirty="0">
              <a:latin typeface="Abadi" panose="020B0604020104020204" pitchFamily="34" charset="0"/>
            </a:endParaRPr>
          </a:p>
          <a:p>
            <a:pPr marL="914400" lvl="2" indent="-457200">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163</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82863451"/>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Sozialversicherung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47500" lnSpcReduction="20000"/>
          </a:bodyPr>
          <a:lstStyle/>
          <a:p>
            <a:r>
              <a:rPr lang="de-DE" sz="3200" b="1" dirty="0">
                <a:latin typeface="Abadi" panose="020B0604020104020204" pitchFamily="34" charset="0"/>
              </a:rPr>
              <a:t>Damokles-Schwert II - Ruhen ALG I, Sonderkündigungsschutz</a:t>
            </a:r>
          </a:p>
          <a:p>
            <a:pPr>
              <a:buFont typeface="Wingdings" panose="05000000000000000000" pitchFamily="2" charset="2"/>
              <a:buChar char="ü"/>
            </a:pPr>
            <a:r>
              <a:rPr lang="de-DE" dirty="0">
                <a:latin typeface="Abadi" panose="020B0604020104020204" pitchFamily="34" charset="0"/>
              </a:rPr>
              <a:t>Viele denkbare Tatbestände:</a:t>
            </a:r>
          </a:p>
          <a:p>
            <a:pPr>
              <a:buFont typeface="Symbol" panose="05050102010706020507" pitchFamily="18" charset="2"/>
              <a:buChar char="-"/>
            </a:pPr>
            <a:r>
              <a:rPr lang="de-DE" dirty="0">
                <a:latin typeface="Abadi" panose="020B0604020104020204" pitchFamily="34" charset="0"/>
              </a:rPr>
              <a:t>Mutterschutz</a:t>
            </a:r>
          </a:p>
          <a:p>
            <a:pPr>
              <a:buFont typeface="Symbol" panose="05050102010706020507" pitchFamily="18" charset="2"/>
              <a:buChar char="-"/>
            </a:pPr>
            <a:r>
              <a:rPr lang="de-DE" dirty="0">
                <a:latin typeface="Abadi" panose="020B0604020104020204" pitchFamily="34" charset="0"/>
              </a:rPr>
              <a:t>Elternzeit</a:t>
            </a:r>
          </a:p>
          <a:p>
            <a:pPr>
              <a:buFont typeface="Symbol" panose="05050102010706020507" pitchFamily="18" charset="2"/>
              <a:buChar char="-"/>
            </a:pPr>
            <a:r>
              <a:rPr lang="de-DE" dirty="0">
                <a:latin typeface="Abadi" panose="020B0604020104020204" pitchFamily="34" charset="0"/>
              </a:rPr>
              <a:t>Pflege von Familienangehörigen</a:t>
            </a:r>
          </a:p>
          <a:p>
            <a:pPr>
              <a:buFont typeface="Symbol" panose="05050102010706020507" pitchFamily="18" charset="2"/>
              <a:buChar char="-"/>
            </a:pPr>
            <a:r>
              <a:rPr lang="de-DE" dirty="0">
                <a:latin typeface="Abadi" panose="020B0604020104020204" pitchFamily="34" charset="0"/>
              </a:rPr>
              <a:t>Azubi</a:t>
            </a:r>
          </a:p>
          <a:p>
            <a:pPr>
              <a:buFont typeface="Symbol" panose="05050102010706020507" pitchFamily="18" charset="2"/>
              <a:buChar char="-"/>
            </a:pPr>
            <a:r>
              <a:rPr lang="de-DE" dirty="0">
                <a:latin typeface="Abadi" panose="020B0604020104020204" pitchFamily="34" charset="0"/>
              </a:rPr>
              <a:t>BR, Wahlbewerber, Mitglied Wahlvorstand, Jugend- und Auszubildendenvertretung, Personalrat</a:t>
            </a:r>
          </a:p>
          <a:p>
            <a:pPr>
              <a:buFont typeface="Symbol" panose="05050102010706020507" pitchFamily="18" charset="2"/>
              <a:buChar char="-"/>
            </a:pPr>
            <a:r>
              <a:rPr lang="de-DE" dirty="0">
                <a:latin typeface="Abadi" panose="020B0604020104020204" pitchFamily="34" charset="0"/>
              </a:rPr>
              <a:t>Schwerbehindertenvertreter/Vertrauensleute</a:t>
            </a:r>
          </a:p>
          <a:p>
            <a:pPr>
              <a:buFont typeface="Symbol" panose="05050102010706020507" pitchFamily="18" charset="2"/>
              <a:buChar char="-"/>
            </a:pPr>
            <a:r>
              <a:rPr lang="de-DE" dirty="0">
                <a:latin typeface="Abadi" panose="020B0604020104020204" pitchFamily="34" charset="0"/>
              </a:rPr>
              <a:t>Tariflicher und individualvertraglicher Sonderkündigungsschutz</a:t>
            </a:r>
          </a:p>
          <a:p>
            <a:pPr>
              <a:buFont typeface="Symbol" panose="05050102010706020507" pitchFamily="18" charset="2"/>
              <a:buChar char="-"/>
            </a:pPr>
            <a:r>
              <a:rPr lang="de-DE" dirty="0">
                <a:latin typeface="Abadi" panose="020B0604020104020204" pitchFamily="34" charset="0"/>
              </a:rPr>
              <a:t>Kündigungsausschluss durch BV oder DV</a:t>
            </a:r>
          </a:p>
          <a:p>
            <a:pPr>
              <a:buFont typeface="Symbol" panose="05050102010706020507" pitchFamily="18" charset="2"/>
              <a:buChar char="-"/>
            </a:pPr>
            <a:r>
              <a:rPr lang="de-DE" dirty="0">
                <a:latin typeface="Abadi" panose="020B0604020104020204" pitchFamily="34" charset="0"/>
              </a:rPr>
              <a:t>Abfall-, Gewässerschutz und Immissionsschutzbeauftragter</a:t>
            </a:r>
          </a:p>
          <a:p>
            <a:pPr>
              <a:buFont typeface="Symbol" panose="05050102010706020507" pitchFamily="18" charset="2"/>
              <a:buChar char="-"/>
            </a:pPr>
            <a:r>
              <a:rPr lang="de-DE" dirty="0">
                <a:latin typeface="Abadi" panose="020B0604020104020204" pitchFamily="34" charset="0"/>
              </a:rPr>
              <a:t>Datenschutzbeauftragter</a:t>
            </a:r>
          </a:p>
          <a:p>
            <a:pPr>
              <a:buFont typeface="Symbol" panose="05050102010706020507" pitchFamily="18" charset="2"/>
              <a:buChar char="-"/>
            </a:pPr>
            <a:r>
              <a:rPr lang="de-DE" dirty="0">
                <a:latin typeface="Abadi" panose="020B0604020104020204" pitchFamily="34" charset="0"/>
              </a:rPr>
              <a:t>Wehr- und Zivildienstleistende</a:t>
            </a:r>
          </a:p>
          <a:p>
            <a:pPr>
              <a:buFont typeface="Wingdings" panose="05000000000000000000" pitchFamily="2" charset="2"/>
              <a:buChar char="ü"/>
            </a:pPr>
            <a:r>
              <a:rPr lang="de-DE" dirty="0">
                <a:latin typeface="Abadi" panose="020B0604020104020204" pitchFamily="34" charset="0"/>
              </a:rPr>
              <a:t>Zum nachwirkenden Sonderkündigungsschutz eines stellvertretenden Datenschutz­beauftragten,  BAG 27.07.2017 – 8 Sa 32/16, NZA 2018, 166</a:t>
            </a:r>
          </a:p>
          <a:p>
            <a:pPr>
              <a:buFont typeface="Symbol" panose="05050102010706020507" pitchFamily="18" charset="2"/>
              <a:buChar char="-"/>
            </a:pPr>
            <a:endParaRPr lang="de-DE" dirty="0">
              <a:latin typeface="Abadi" panose="020B0604020104020204" pitchFamily="34" charset="0"/>
            </a:endParaRPr>
          </a:p>
          <a:p>
            <a:pPr marL="457200" lvl="2" indent="0">
              <a:buNone/>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164</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4065836162"/>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Sozialversicherung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92500" lnSpcReduction="20000"/>
          </a:bodyPr>
          <a:lstStyle/>
          <a:p>
            <a:r>
              <a:rPr lang="de-DE" sz="3200" b="1" dirty="0">
                <a:latin typeface="Abadi" panose="020B0604020104020204" pitchFamily="34" charset="0"/>
              </a:rPr>
              <a:t>Damokles-Schwerter I und II</a:t>
            </a:r>
          </a:p>
          <a:p>
            <a:pPr>
              <a:buFont typeface="Wingdings" panose="05000000000000000000" pitchFamily="2" charset="2"/>
              <a:buChar char="ü"/>
            </a:pPr>
            <a:r>
              <a:rPr lang="de-DE" sz="3200" dirty="0">
                <a:latin typeface="Abadi" panose="020B0604020104020204" pitchFamily="34" charset="0"/>
              </a:rPr>
              <a:t>Mit dem Abschluss eines wirksamen, nicht anfechtbaren Aufhebungsvertrags disponiert der AN insgesamt sowohl über seinen allgemeinen als auch über seinen besonderen Kündigungsschutz.</a:t>
            </a:r>
          </a:p>
          <a:p>
            <a:pPr>
              <a:buFont typeface="Wingdings" panose="05000000000000000000" pitchFamily="2" charset="2"/>
              <a:buChar char="ü"/>
            </a:pPr>
            <a:r>
              <a:rPr lang="de-DE" sz="3200" dirty="0">
                <a:latin typeface="Abadi" panose="020B0604020104020204" pitchFamily="34" charset="0"/>
              </a:rPr>
              <a:t>Es können dabei mehrere Kündigungsverbote zugunsten des AN nebeneinander gelten, vgl. </a:t>
            </a:r>
            <a:r>
              <a:rPr lang="de-DE" sz="3200" i="1" dirty="0">
                <a:latin typeface="Abadi" panose="020B0604020104020204" pitchFamily="34" charset="0"/>
              </a:rPr>
              <a:t>Bauer/Krieger/Arnold</a:t>
            </a:r>
            <a:r>
              <a:rPr lang="de-DE" sz="3200" dirty="0">
                <a:latin typeface="Abadi" panose="020B0604020104020204" pitchFamily="34" charset="0"/>
              </a:rPr>
              <a:t>, Arbeitsrechtliche Aufhe­bungsverträge, 9. A., B., Rn. 228 ff.</a:t>
            </a:r>
          </a:p>
          <a:p>
            <a:endParaRPr lang="de-DE" sz="3200"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165</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566901130"/>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Sozialversicherung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0000" lnSpcReduction="20000"/>
          </a:bodyPr>
          <a:lstStyle/>
          <a:p>
            <a:r>
              <a:rPr lang="de-DE" sz="3200" b="1" dirty="0">
                <a:latin typeface="Abadi" panose="020B0604020104020204" pitchFamily="34" charset="0"/>
              </a:rPr>
              <a:t>Damokles-Schwerter I und II</a:t>
            </a:r>
          </a:p>
          <a:p>
            <a:pPr>
              <a:buFont typeface="Wingdings" panose="05000000000000000000" pitchFamily="2" charset="2"/>
              <a:buChar char="ü"/>
            </a:pPr>
            <a:r>
              <a:rPr lang="de-DE" dirty="0"/>
              <a:t>Wird das Integrationsamt nicht in die Aufhebungsverhandlungen eingebunden und erklärt es nicht seine Zustimmung im Fall einer Kündigung für zumindest höchstwahrscheinlich, muss der AN grundsätzlich - von besonderen Ausnahmefällen abgesehen (wichtiger Grund zum Lösen) - wegen der versicherungsschädlichen einvernehmlichen Lösung des Arbeitsverhältnisses unter Ausschaltung seines Sonderkündigungsschutzes u.a. mit einer Sperrzeit beim Bezug von ALG I nach § 159 I 1 Nr. 1 SGB III sowie den daraus resultierenden erheblichen wirtschaftlichen Nachteilen rechnen.</a:t>
            </a:r>
          </a:p>
          <a:p>
            <a:pPr>
              <a:buFont typeface="Wingdings" panose="05000000000000000000" pitchFamily="2" charset="2"/>
              <a:buChar char="ü"/>
            </a:pPr>
            <a:r>
              <a:rPr lang="de-DE" dirty="0"/>
              <a:t>Auch Ruhen des ALG I Anspruchs und Abfindungsanrechnung sind Themen bei Zahlung einer EE (Abfindung) und Nichteinhalten von (fiktiven) Kündigungsfristen.</a:t>
            </a:r>
          </a:p>
          <a:p>
            <a:pPr>
              <a:buFont typeface="Wingdings" panose="05000000000000000000" pitchFamily="2" charset="2"/>
              <a:buChar char="ü"/>
            </a:pPr>
            <a:r>
              <a:rPr lang="de-DE" dirty="0"/>
              <a:t>Sonderkündigungsschutz und Sozialversicherungsrecht sind deshalb bei Abschluss eines Aufhebungsvertrages immer Kernthemen für die tragfähige und rechtssichere Lösungen gefunden werden müssen.</a:t>
            </a:r>
            <a:endParaRPr lang="de-DE" sz="3200"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166</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630264534"/>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Sozialversicherung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lnSpcReduction="10000"/>
          </a:bodyPr>
          <a:lstStyle/>
          <a:p>
            <a:r>
              <a:rPr lang="de-DE" sz="3400" b="1" dirty="0">
                <a:latin typeface="Abadi" panose="020B0604020104020204" pitchFamily="34" charset="0"/>
              </a:rPr>
              <a:t>Einbindung BA + Integrationsamt</a:t>
            </a:r>
          </a:p>
          <a:p>
            <a:pPr>
              <a:buFont typeface="Wingdings" panose="05000000000000000000" pitchFamily="2" charset="2"/>
              <a:buChar char="ü"/>
            </a:pPr>
            <a:r>
              <a:rPr lang="de-DE" dirty="0">
                <a:latin typeface="Abadi" panose="020B0604020104020204" pitchFamily="34" charset="0"/>
              </a:rPr>
              <a:t>Eine rechtzeitige Einbindung der BA und die (ergänzende) Beratung des AN durch die BA ist deshalb ein Muss, um Schadensquellen auszuschalten und belastbare Planungsgrößen über die Bezugsdauer und -höhe des ALG I- Anspruchs des AN zu erhalten. </a:t>
            </a:r>
          </a:p>
          <a:p>
            <a:pPr>
              <a:buFont typeface="Wingdings" panose="05000000000000000000" pitchFamily="2" charset="2"/>
              <a:buChar char="ü"/>
            </a:pPr>
            <a:r>
              <a:rPr lang="de-DE" dirty="0">
                <a:latin typeface="Abadi" panose="020B0604020104020204" pitchFamily="34" charset="0"/>
              </a:rPr>
              <a:t>Dabei gilt es auch, die Historie vorhergehender Bezugszeiträume von ALG I aufzuklären und einzuplanen.</a:t>
            </a:r>
            <a:endParaRPr lang="de-DE" sz="4200" dirty="0">
              <a:latin typeface="Abadi" panose="020B0604020104020204" pitchFamily="34" charset="0"/>
            </a:endParaRPr>
          </a:p>
          <a:p>
            <a:pPr marL="0" lvl="1" indent="0">
              <a:buNone/>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167</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274950352"/>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Sozialversicherung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92500" lnSpcReduction="20000"/>
          </a:bodyPr>
          <a:lstStyle/>
          <a:p>
            <a:r>
              <a:rPr lang="de-DE" sz="3800" b="1" dirty="0">
                <a:latin typeface="Abadi" panose="020B0604020104020204" pitchFamily="34" charset="0"/>
              </a:rPr>
              <a:t>Integrationsamt -Mu</a:t>
            </a:r>
            <a:r>
              <a:rPr lang="de-DE" sz="3600" b="1" dirty="0">
                <a:latin typeface="Abadi" panose="020B0604020104020204" pitchFamily="34" charset="0"/>
              </a:rPr>
              <a:t>sterformulierung</a:t>
            </a:r>
            <a:br>
              <a:rPr lang="de-DE" sz="3600" b="1" dirty="0">
                <a:latin typeface="Abadi" panose="020B0604020104020204" pitchFamily="34" charset="0"/>
              </a:rPr>
            </a:br>
            <a:r>
              <a:rPr lang="de-DE" i="1" dirty="0">
                <a:latin typeface="Abadi" panose="020B0604020104020204" pitchFamily="34" charset="0"/>
              </a:rPr>
              <a:t>„Das Integrationsamt erachtet nach umfassender Anhörung der Beteiligten unter Berücksichtigung der Interessen sowohl des schwerbehinderten AN als auch des AG eine Zustimmung zur Kündigung für höchstwahrscheinlich. Es liegen keinerlei Anhaltspunkte dafür vor, dass der Abschluss des Aufhebungsvertrages mit der Behinderung des AN im Zusammenhang steht. Unter Wahrung seiner Pflicht aus § 170 III SGB IX, in jeder Lage des Verfahrens auf eine gütliche Einigung hinzuwirken, haben die Beteiligten sich unter Mitwirkung des Integrationsamtes auf folgenden Vergleich verständigt: (...).“</a:t>
            </a:r>
            <a:endParaRPr lang="de-DE" sz="3600" b="1" dirty="0">
              <a:latin typeface="Abadi" panose="020B0604020104020204" pitchFamily="34" charset="0"/>
            </a:endParaRPr>
          </a:p>
          <a:p>
            <a:pPr marL="0" lvl="1" indent="0">
              <a:buNone/>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168</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3884332267"/>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Sozialversicherung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0000" lnSpcReduction="20000"/>
          </a:bodyPr>
          <a:lstStyle/>
          <a:p>
            <a:endParaRPr lang="de-DE" sz="4200" b="1" dirty="0">
              <a:latin typeface="Abadi" panose="020B0604020104020204" pitchFamily="34" charset="0"/>
            </a:endParaRPr>
          </a:p>
          <a:p>
            <a:pPr>
              <a:buFont typeface="Wingdings" panose="05000000000000000000" pitchFamily="2" charset="2"/>
              <a:buChar char="ü"/>
            </a:pPr>
            <a:r>
              <a:rPr lang="de-DE" dirty="0">
                <a:latin typeface="Abadi" panose="020B0604020104020204" pitchFamily="34" charset="0"/>
              </a:rPr>
              <a:t>Eine Garantie, dass der zuständige Sachbearbeiter der Bundesagentur für Arbeit den Aufhebungsvertrag für unschädlich erachtet und keine Sperrzeit anordnet oder dass sich die Praxis/Anweisungslage der Bundesagentur ändert, gibt es naturgemäß nicht.</a:t>
            </a:r>
          </a:p>
          <a:p>
            <a:pPr>
              <a:buFont typeface="Wingdings" panose="05000000000000000000" pitchFamily="2" charset="2"/>
              <a:buChar char="ü"/>
            </a:pPr>
            <a:r>
              <a:rPr lang="de-DE" dirty="0">
                <a:latin typeface="Abadi" panose="020B0604020104020204" pitchFamily="34" charset="0"/>
              </a:rPr>
              <a:t>An dieser Stelle kann nur eine vorherige schriftliche Auskunft der zuständigen Bundesagentur in Bezug auf den verhandelten Aufhebungsvertrag zusätzliche Sicherheit bieten.</a:t>
            </a:r>
          </a:p>
          <a:p>
            <a:pPr>
              <a:buFont typeface="Wingdings" panose="05000000000000000000" pitchFamily="2" charset="2"/>
              <a:buChar char="ü"/>
            </a:pPr>
            <a:r>
              <a:rPr lang="de-DE" dirty="0">
                <a:latin typeface="Abadi" panose="020B0604020104020204" pitchFamily="34" charset="0"/>
              </a:rPr>
              <a:t>Oder der Aufhebungsvertrag wird unter der aufschiebenden Bedingung geschlossen, dass die Bundesagentur ihn als sperrzeitunschädlich ausweist.</a:t>
            </a:r>
          </a:p>
          <a:p>
            <a:pPr>
              <a:buFont typeface="Wingdings" panose="05000000000000000000" pitchFamily="2" charset="2"/>
              <a:buChar char="ü"/>
            </a:pPr>
            <a:r>
              <a:rPr lang="de-DE" dirty="0">
                <a:latin typeface="Abadi" panose="020B0604020104020204" pitchFamily="34" charset="0"/>
              </a:rPr>
              <a:t>Alternativ üblich sind auch Regelungen zu einer Kompensation etwaiger negativer Sperrzeitfolgen (s.o. „wirtschaftlicher Faktor“).</a:t>
            </a:r>
          </a:p>
          <a:p>
            <a:pPr marL="0" lvl="1" indent="0">
              <a:buNone/>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169</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11091708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104020204" pitchFamily="34" charset="0"/>
              </a:rPr>
              <a:t>Vor- und Nachteile</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85000" lnSpcReduction="20000"/>
          </a:bodyPr>
          <a:lstStyle/>
          <a:p>
            <a:r>
              <a:rPr lang="de-DE" b="1" dirty="0">
                <a:latin typeface="Abadi" panose="020B0604020104020204" pitchFamily="34" charset="0"/>
              </a:rPr>
              <a:t>Aus AN-Sicht</a:t>
            </a:r>
          </a:p>
          <a:p>
            <a:pPr>
              <a:buFont typeface="Wingdings" panose="05000000000000000000" pitchFamily="2" charset="2"/>
              <a:buChar char="ü"/>
            </a:pPr>
            <a:r>
              <a:rPr lang="de-DE" dirty="0">
                <a:latin typeface="Abadi" panose="020B0604020104020204" pitchFamily="34" charset="0"/>
              </a:rPr>
              <a:t>Sperrzeitrisiko, § 159 SGB III, </a:t>
            </a:r>
            <a:r>
              <a:rPr lang="de-DE" dirty="0" err="1">
                <a:latin typeface="Abadi" panose="020B0604020104020204" pitchFamily="34" charset="0"/>
              </a:rPr>
              <a:t>DienstA</a:t>
            </a:r>
            <a:r>
              <a:rPr lang="de-DE" dirty="0">
                <a:latin typeface="Abadi" panose="020B0604020104020204" pitchFamily="34" charset="0"/>
              </a:rPr>
              <a:t> BA 01.08.2019, nur, wenn keine Anschlussbeschäftigung in Sicht, Kompensation</a:t>
            </a:r>
          </a:p>
          <a:p>
            <a:pPr>
              <a:buFont typeface="Wingdings" panose="05000000000000000000" pitchFamily="2" charset="2"/>
              <a:buChar char="ü"/>
            </a:pPr>
            <a:r>
              <a:rPr lang="de-DE" dirty="0">
                <a:latin typeface="Abadi" panose="020B0604020104020204" pitchFamily="34" charset="0"/>
              </a:rPr>
              <a:t>Unterschreiten Kdg.-frist Ruhen/Abfindungsanrechnung, § 158 SGB III, </a:t>
            </a:r>
            <a:r>
              <a:rPr lang="de-DE" dirty="0" err="1">
                <a:latin typeface="Abadi" panose="020B0604020104020204" pitchFamily="34" charset="0"/>
              </a:rPr>
              <a:t>DienstA</a:t>
            </a:r>
            <a:r>
              <a:rPr lang="de-DE" dirty="0">
                <a:latin typeface="Abadi" panose="020B0604020104020204" pitchFamily="34" charset="0"/>
              </a:rPr>
              <a:t> BA 20.07.2017</a:t>
            </a:r>
          </a:p>
          <a:p>
            <a:pPr>
              <a:buFont typeface="Wingdings" panose="05000000000000000000" pitchFamily="2" charset="2"/>
              <a:buChar char="ü"/>
            </a:pPr>
            <a:r>
              <a:rPr lang="de-DE" dirty="0">
                <a:latin typeface="Abadi" panose="020B0604020104020204" pitchFamily="34" charset="0"/>
              </a:rPr>
              <a:t>Deckungsschutz </a:t>
            </a:r>
            <a:r>
              <a:rPr lang="de-DE" dirty="0" err="1">
                <a:latin typeface="Abadi" panose="020B0604020104020204" pitchFamily="34" charset="0"/>
              </a:rPr>
              <a:t>RSV</a:t>
            </a:r>
            <a:r>
              <a:rPr lang="de-DE" dirty="0">
                <a:latin typeface="Abadi" panose="020B0604020104020204" pitchFamily="34" charset="0"/>
              </a:rPr>
              <a:t>, Rechtspflichtenverstoß = angedrohte Kündigung, </a:t>
            </a:r>
            <a:r>
              <a:rPr lang="de-DE" dirty="0" err="1">
                <a:latin typeface="Abadi" panose="020B0604020104020204" pitchFamily="34" charset="0"/>
              </a:rPr>
              <a:t>Vertragsbedingugnen</a:t>
            </a:r>
            <a:r>
              <a:rPr lang="de-DE" dirty="0">
                <a:latin typeface="Abadi" panose="020B0604020104020204" pitchFamily="34" charset="0"/>
              </a:rPr>
              <a:t> „Erweiterter Arbeits-Rechtsschutz für AN“ = Begrenzung auf 1.000 € Kosten</a:t>
            </a:r>
          </a:p>
          <a:p>
            <a:pPr>
              <a:buFont typeface="Wingdings" panose="05000000000000000000" pitchFamily="2" charset="2"/>
              <a:buChar char="ü"/>
            </a:pPr>
            <a:r>
              <a:rPr lang="de-DE" dirty="0">
                <a:latin typeface="Abadi" panose="020B0604020104020204" pitchFamily="34" charset="0"/>
              </a:rPr>
              <a:t>Kein Makel Kündigung</a:t>
            </a:r>
          </a:p>
          <a:p>
            <a:pPr>
              <a:buFont typeface="Wingdings" panose="05000000000000000000" pitchFamily="2" charset="2"/>
              <a:buChar char="ü"/>
            </a:pPr>
            <a:r>
              <a:rPr lang="de-DE" dirty="0">
                <a:latin typeface="Abadi" panose="020B0604020104020204" pitchFamily="34" charset="0"/>
              </a:rPr>
              <a:t>Gesamtlösung („Gutes Paket“)</a:t>
            </a: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17</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3668225657"/>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fontScale="90000"/>
          </a:bodyPr>
          <a:lstStyle/>
          <a:p>
            <a:pPr algn="ctr"/>
            <a:r>
              <a:rPr lang="de-DE" b="1" dirty="0">
                <a:latin typeface="Abadi" panose="020B0604020104020204" pitchFamily="34" charset="0"/>
              </a:rPr>
              <a:t>Kosten RA – Übernahme durch AG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92500" lnSpcReduction="10000"/>
          </a:bodyPr>
          <a:lstStyle/>
          <a:p>
            <a:r>
              <a:rPr lang="de-DE" dirty="0"/>
              <a:t>Aufwendungen für aus dem Arbeitsverhältnis folgende zivil- und arbeitsgerichtliche Streitigkeiten sind als </a:t>
            </a:r>
            <a:r>
              <a:rPr lang="de-DE" u="sng" dirty="0"/>
              <a:t>Werbungskosten</a:t>
            </a:r>
            <a:r>
              <a:rPr lang="de-DE" dirty="0"/>
              <a:t> abzugsfähig, wenn sie einen hinreichend konkreten </a:t>
            </a:r>
            <a:r>
              <a:rPr lang="de-DE" u="sng" dirty="0"/>
              <a:t>Veranlassungszusammenhang</a:t>
            </a:r>
            <a:r>
              <a:rPr lang="de-DE" dirty="0"/>
              <a:t> zu den Lohneinkünften aufweisen.</a:t>
            </a:r>
          </a:p>
          <a:p>
            <a:r>
              <a:rPr lang="de-DE" dirty="0"/>
              <a:t>Das gilt nach dem Bundesfinanzhof grundsätzlich auch, wenn sich AG und AN über solche streitigen Ansprüche im Rahmen eines arbeitsgerichtlichen Vergleichs einigen, </a:t>
            </a:r>
            <a:r>
              <a:rPr lang="de-DE" dirty="0" err="1"/>
              <a:t>BFH</a:t>
            </a:r>
            <a:r>
              <a:rPr lang="de-DE" dirty="0"/>
              <a:t> vom 09.02.2012 – VI R 23/10, </a:t>
            </a:r>
            <a:r>
              <a:rPr lang="de-DE" dirty="0" err="1"/>
              <a:t>DStR</a:t>
            </a:r>
            <a:r>
              <a:rPr lang="de-DE" dirty="0"/>
              <a:t> 2012, 1267; </a:t>
            </a:r>
            <a:r>
              <a:rPr lang="de-DE" i="1" dirty="0" err="1"/>
              <a:t>Bergkemper</a:t>
            </a:r>
            <a:r>
              <a:rPr lang="de-DE" dirty="0"/>
              <a:t>, </a:t>
            </a:r>
            <a:r>
              <a:rPr lang="de-DE" dirty="0" err="1"/>
              <a:t>jurisPR-SteuerR</a:t>
            </a:r>
            <a:r>
              <a:rPr lang="de-DE" dirty="0"/>
              <a:t> 34/2012, Anm. 4; </a:t>
            </a:r>
            <a:r>
              <a:rPr lang="de-DE" i="1" dirty="0"/>
              <a:t>Kern/Wege</a:t>
            </a:r>
            <a:r>
              <a:rPr lang="de-DE" dirty="0"/>
              <a:t>, NZA 2008, 564.</a:t>
            </a:r>
            <a:endParaRPr lang="de-DE" sz="4200" b="1" dirty="0">
              <a:latin typeface="Abadi" panose="020B0604020104020204" pitchFamily="34" charset="0"/>
            </a:endParaRPr>
          </a:p>
          <a:p>
            <a:pPr>
              <a:buFont typeface="Wingdings" panose="05000000000000000000" pitchFamily="2" charset="2"/>
              <a:buChar char="ü"/>
            </a:pPr>
            <a:endParaRPr lang="de-DE" sz="4200" dirty="0">
              <a:latin typeface="Abadi" panose="020B0604020104020204" pitchFamily="34" charset="0"/>
            </a:endParaRPr>
          </a:p>
          <a:p>
            <a:pPr marL="0" lvl="1" indent="0">
              <a:buNone/>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170</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964045612"/>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fontScale="90000"/>
          </a:bodyPr>
          <a:lstStyle/>
          <a:p>
            <a:pPr algn="ctr"/>
            <a:r>
              <a:rPr lang="de-DE" b="1" dirty="0">
                <a:latin typeface="Abadi" panose="020B0604020104020204" pitchFamily="34" charset="0"/>
              </a:rPr>
              <a:t>Kosten RA – Übernahme durch AG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85000" lnSpcReduction="20000"/>
          </a:bodyPr>
          <a:lstStyle/>
          <a:p>
            <a:pPr>
              <a:buFont typeface="Wingdings" panose="05000000000000000000" pitchFamily="2" charset="2"/>
              <a:buChar char="ü"/>
            </a:pPr>
            <a:r>
              <a:rPr lang="de-DE" dirty="0">
                <a:latin typeface="Abadi" panose="020B0604020104020204" pitchFamily="34" charset="0"/>
              </a:rPr>
              <a:t>Die rechtssichere Formulierung einer Vertragsklausel wird maßgeblich durch die ordnungsgemäße steuer- und sozialversicherungsrechtliche Behandlung der Kostenübernahme (Sachbezug, steuer- und sozialpflichtiger Arbeitslohn) geprägt.</a:t>
            </a:r>
          </a:p>
          <a:p>
            <a:pPr>
              <a:buFont typeface="Wingdings" panose="05000000000000000000" pitchFamily="2" charset="2"/>
              <a:buChar char="ü"/>
            </a:pPr>
            <a:r>
              <a:rPr lang="de-DE" dirty="0">
                <a:latin typeface="Abadi" panose="020B0604020104020204" pitchFamily="34" charset="0"/>
              </a:rPr>
              <a:t>Für die lohnsteuer- und sozialversicherungsrechtliche Beurteilung von vom AG übernommenen Verfahrenskosten ist entscheidend, ob der Prozess aus beruflichen oder privaten Gründen des AN geführt wurde.</a:t>
            </a:r>
          </a:p>
          <a:p>
            <a:pPr>
              <a:buFont typeface="Wingdings" panose="05000000000000000000" pitchFamily="2" charset="2"/>
              <a:buChar char="ü"/>
            </a:pPr>
            <a:r>
              <a:rPr lang="de-DE" dirty="0">
                <a:latin typeface="Abadi" panose="020B0604020104020204" pitchFamily="34" charset="0"/>
              </a:rPr>
              <a:t>Übernimmt der AG Prozesskosten für einen beruflichen Rechtsstreit, ist von einem überwiegend betrieblichen Interesse des AG auszugehen.</a:t>
            </a:r>
          </a:p>
          <a:p>
            <a:pPr>
              <a:buFont typeface="Wingdings" panose="05000000000000000000" pitchFamily="2" charset="2"/>
              <a:buChar char="ü"/>
            </a:pPr>
            <a:endParaRPr lang="de-DE" sz="4200" dirty="0">
              <a:latin typeface="Abadi" panose="020B0604020104020204" pitchFamily="34" charset="0"/>
            </a:endParaRPr>
          </a:p>
          <a:p>
            <a:pPr marL="0" lvl="1" indent="0">
              <a:buNone/>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171</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1612130543"/>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fontScale="90000"/>
          </a:bodyPr>
          <a:lstStyle/>
          <a:p>
            <a:pPr algn="ctr"/>
            <a:r>
              <a:rPr lang="de-DE" b="1" dirty="0">
                <a:latin typeface="Abadi" panose="020B0604020104020204" pitchFamily="34" charset="0"/>
              </a:rPr>
              <a:t>Kosten RA – Übernahme durch AG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a:bodyPr>
          <a:lstStyle/>
          <a:p>
            <a:pPr>
              <a:buFont typeface="Wingdings" panose="05000000000000000000" pitchFamily="2" charset="2"/>
              <a:buChar char="ü"/>
            </a:pPr>
            <a:r>
              <a:rPr lang="de-DE" dirty="0">
                <a:latin typeface="Abadi" panose="020B0604020104020204" pitchFamily="34" charset="0"/>
              </a:rPr>
              <a:t>Die übernommenen Kosten stellen weder lohnsteuer- noch sozialversicherungsrechtlichen Arbeitslohn dar. Übernimmt der AG die Kosten eines privaten Rechtsstreits des AN (bei Abschluss eines Aufhebungsvertrages), mangelt es am betrieblichen Interesse.</a:t>
            </a:r>
          </a:p>
          <a:p>
            <a:pPr>
              <a:buFont typeface="Wingdings" panose="05000000000000000000" pitchFamily="2" charset="2"/>
              <a:buChar char="ü"/>
            </a:pPr>
            <a:r>
              <a:rPr lang="de-DE" dirty="0">
                <a:latin typeface="Abadi" panose="020B0604020104020204" pitchFamily="34" charset="0"/>
              </a:rPr>
              <a:t>Es liegt ein geldwerter Vorteil vor und die vom AG übernommenen Prozesskosten sind lohnsteuer- und sozialversicherungspflichtig (vgl. § 19 I EStG, § 14 I SGB IV).</a:t>
            </a:r>
            <a:endParaRPr lang="de-DE" sz="4200" b="1" dirty="0">
              <a:latin typeface="Abadi" panose="020B0604020104020204" pitchFamily="34" charset="0"/>
            </a:endParaRPr>
          </a:p>
          <a:p>
            <a:pPr>
              <a:buFont typeface="Wingdings" panose="05000000000000000000" pitchFamily="2" charset="2"/>
              <a:buChar char="ü"/>
            </a:pPr>
            <a:endParaRPr lang="de-DE" sz="4200" dirty="0">
              <a:latin typeface="Abadi" panose="020B0604020104020204" pitchFamily="34" charset="0"/>
            </a:endParaRPr>
          </a:p>
          <a:p>
            <a:pPr marL="0" lvl="1" indent="0">
              <a:buNone/>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172</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428564614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fontScale="90000"/>
          </a:bodyPr>
          <a:lstStyle/>
          <a:p>
            <a:pPr algn="ctr"/>
            <a:r>
              <a:rPr lang="de-DE" b="1" dirty="0">
                <a:latin typeface="Abadi" panose="020B0604020104020204" pitchFamily="34" charset="0"/>
              </a:rPr>
              <a:t>Kosten RA – Übernahme durch AG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a:bodyPr>
          <a:lstStyle/>
          <a:p>
            <a:r>
              <a:rPr lang="de-DE" b="1" dirty="0">
                <a:latin typeface="Abadi" panose="020B0604020104020204" pitchFamily="34" charset="0"/>
              </a:rPr>
              <a:t>Musterformulierung I – zu kurz?</a:t>
            </a:r>
            <a:br>
              <a:rPr lang="de-DE" b="1" dirty="0">
                <a:latin typeface="Abadi" panose="020B0604020104020204" pitchFamily="34" charset="0"/>
              </a:rPr>
            </a:br>
            <a:r>
              <a:rPr lang="de-DE" i="1" dirty="0"/>
              <a:t>„Der AG erstattet Herrn/Frau ### die diesem/dieser durch die Inanspruchnahme von Rechtsanwalt ### entstandenen Kosten i.H. von bis zu Euro ### netto zzgl. MwSt. Der AG verpflichtet sich, hinsichtlich der auf die Rechnung entfallenden </a:t>
            </a:r>
            <a:r>
              <a:rPr lang="de-DE" i="1" dirty="0" err="1"/>
              <a:t>MwSt</a:t>
            </a:r>
            <a:r>
              <a:rPr lang="de-DE" i="1" dirty="0"/>
              <a:t> keinen Vorsteuerabzug geltend zu machen, um eine korrekte umsatzsteuerrechtliche Behandlung zu gewährleisten.“</a:t>
            </a:r>
            <a:endParaRPr lang="de-DE" dirty="0"/>
          </a:p>
          <a:p>
            <a:endParaRPr lang="de-DE" b="1" dirty="0">
              <a:latin typeface="Abadi" panose="020B0604020104020204" pitchFamily="34" charset="0"/>
            </a:endParaRPr>
          </a:p>
          <a:p>
            <a:pPr marL="0" indent="0">
              <a:buNone/>
            </a:pPr>
            <a:endParaRPr lang="de-DE" sz="4200" dirty="0">
              <a:latin typeface="Abadi" panose="020B0604020104020204" pitchFamily="34" charset="0"/>
            </a:endParaRPr>
          </a:p>
          <a:p>
            <a:pPr marL="0" lvl="1" indent="0">
              <a:buNone/>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173</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253341343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fontScale="90000"/>
          </a:bodyPr>
          <a:lstStyle/>
          <a:p>
            <a:pPr algn="ctr"/>
            <a:r>
              <a:rPr lang="de-DE" b="1" dirty="0">
                <a:latin typeface="Abadi" panose="020B0604020104020204" pitchFamily="34" charset="0"/>
              </a:rPr>
              <a:t>Kosten RA – Übernahme durch AG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7500" lnSpcReduction="20000"/>
          </a:bodyPr>
          <a:lstStyle/>
          <a:p>
            <a:r>
              <a:rPr lang="de-DE" b="1" dirty="0">
                <a:latin typeface="Abadi" panose="020B0604020104020204" pitchFamily="34" charset="0"/>
              </a:rPr>
              <a:t>Musterformulierung II (Pröpper, NZA 2011, 837)</a:t>
            </a:r>
            <a:br>
              <a:rPr lang="de-DE" b="1" dirty="0">
                <a:latin typeface="Abadi" panose="020B0604020104020204" pitchFamily="34" charset="0"/>
              </a:rPr>
            </a:br>
            <a:r>
              <a:rPr lang="de-DE" i="1" dirty="0"/>
              <a:t>„§ ## Rechtsanwaltskosten</a:t>
            </a:r>
            <a:br>
              <a:rPr lang="de-DE" i="1" dirty="0"/>
            </a:br>
            <a:r>
              <a:rPr lang="de-DE" i="1" dirty="0"/>
              <a:t>Die für die anwaltliche Beratung des AN A in Zusammenhang mit diesem Aufhebungsvertrag angefallenen Rechtsanwaltskosten des RA B in Höhe von Euro ### einschließlich Mehrwertsteuer und Auslagen übernimmt der AG C. Die Abrechnung erfolgt unmittelbar durch RA B gegenüber dem AG C, fällig binnen 14 Kalendertagen nach Eingang der Kostennote beim AG C. Die durch RA B an den AG C ausgestellte Kostennote wird den Zusatz aufweisen: „Leistungsempfänger i. S. des § 14 IV 1 Nr. 1 UstG ist der AN A (Privatadresse)“. Die Parteien sind sich darüber einig, dass die Kostenübernahme lohnsteuer- und gegebenenfalls sozialversicherungspflichtigen Arbeitslohn (Sachbezug) des AN A darstellt und durch den AG C entsprechend erfasst wird.“</a:t>
            </a:r>
          </a:p>
          <a:p>
            <a:r>
              <a:rPr lang="de-DE" b="1" dirty="0"/>
              <a:t>Merke:</a:t>
            </a:r>
            <a:r>
              <a:rPr lang="de-DE" dirty="0"/>
              <a:t> „Viel schreiben“ macht den Prüfer aufmerksam.</a:t>
            </a:r>
          </a:p>
          <a:p>
            <a:endParaRPr lang="de-DE" b="1" dirty="0">
              <a:latin typeface="Abadi" panose="020B0604020104020204" pitchFamily="34" charset="0"/>
            </a:endParaRPr>
          </a:p>
          <a:p>
            <a:pPr marL="0" indent="0">
              <a:buNone/>
            </a:pPr>
            <a:endParaRPr lang="de-DE" sz="4200" dirty="0">
              <a:latin typeface="Abadi" panose="020B0604020104020204" pitchFamily="34" charset="0"/>
            </a:endParaRPr>
          </a:p>
          <a:p>
            <a:pPr marL="0" lvl="1" indent="0">
              <a:buNone/>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174</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32018150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104020204" pitchFamily="34" charset="0"/>
              </a:rPr>
              <a:t>Vor- und Nachteile</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92500" lnSpcReduction="10000"/>
          </a:bodyPr>
          <a:lstStyle/>
          <a:p>
            <a:r>
              <a:rPr lang="de-DE" b="1" dirty="0">
                <a:latin typeface="Abadi" panose="020B0604020104020204" pitchFamily="34" charset="0"/>
              </a:rPr>
              <a:t>Aus AG-Sicht</a:t>
            </a:r>
          </a:p>
          <a:p>
            <a:pPr>
              <a:buFont typeface="Wingdings" panose="05000000000000000000" pitchFamily="2" charset="2"/>
              <a:buChar char="ü"/>
            </a:pPr>
            <a:r>
              <a:rPr lang="de-DE" dirty="0">
                <a:latin typeface="Abadi" panose="020B0604020104020204" pitchFamily="34" charset="0"/>
              </a:rPr>
              <a:t>Grundsatz der Vertragsfreiheit, umfassende Regelung der Rechtsbeziehung, „Komplettlösung“</a:t>
            </a:r>
          </a:p>
          <a:p>
            <a:pPr>
              <a:buFont typeface="Wingdings" panose="05000000000000000000" pitchFamily="2" charset="2"/>
              <a:buChar char="ü"/>
            </a:pPr>
            <a:r>
              <a:rPr lang="de-DE" dirty="0">
                <a:latin typeface="Abadi" panose="020B0604020104020204" pitchFamily="34" charset="0"/>
              </a:rPr>
              <a:t>Kein Kündigungsgrund, keine Sozialauswahl</a:t>
            </a:r>
          </a:p>
          <a:p>
            <a:pPr>
              <a:buFont typeface="Wingdings" panose="05000000000000000000" pitchFamily="2" charset="2"/>
              <a:buChar char="ü"/>
            </a:pPr>
            <a:r>
              <a:rPr lang="de-DE" dirty="0">
                <a:latin typeface="Abadi" panose="020B0604020104020204" pitchFamily="34" charset="0"/>
              </a:rPr>
              <a:t>Keine Beteiligung BR, u.a.</a:t>
            </a:r>
          </a:p>
          <a:p>
            <a:pPr>
              <a:buFont typeface="Wingdings" panose="05000000000000000000" pitchFamily="2" charset="2"/>
              <a:buChar char="ü"/>
            </a:pPr>
            <a:r>
              <a:rPr lang="de-DE" dirty="0">
                <a:latin typeface="Abadi" panose="020B0604020104020204" pitchFamily="34" charset="0"/>
              </a:rPr>
              <a:t>Allgemeiner und Besonderer Kdg.-schutz i.d.R. kein Hindernis</a:t>
            </a:r>
          </a:p>
          <a:p>
            <a:pPr>
              <a:buFont typeface="Wingdings" panose="05000000000000000000" pitchFamily="2" charset="2"/>
              <a:buChar char="ü"/>
            </a:pPr>
            <a:r>
              <a:rPr lang="de-DE" dirty="0">
                <a:latin typeface="Abadi" panose="020B0604020104020204" pitchFamily="34" charset="0"/>
              </a:rPr>
              <a:t>Risiken, wie Formfehler, abgeändertes Angebot, Überrumpelung, Anfechtung, etc. bekommt man in den Griff (Stichwort: Gebot fairen Verhandelns)</a:t>
            </a:r>
          </a:p>
          <a:p>
            <a:pPr>
              <a:buFont typeface="Wingdings" panose="05000000000000000000" pitchFamily="2" charset="2"/>
              <a:buChar char="ü"/>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18</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7135056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104020204" pitchFamily="34" charset="0"/>
              </a:rPr>
              <a:t>Vor- und Nachteile</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a:bodyPr>
          <a:lstStyle/>
          <a:p>
            <a:r>
              <a:rPr lang="de-DE" b="1" dirty="0">
                <a:latin typeface="Abadi" panose="020B0604020104020204" pitchFamily="34" charset="0"/>
              </a:rPr>
              <a:t>Aus AG-Sicht</a:t>
            </a:r>
            <a:br>
              <a:rPr lang="de-DE" b="1" dirty="0">
                <a:latin typeface="Abadi" panose="020B0604020104020204" pitchFamily="34" charset="0"/>
              </a:rPr>
            </a:br>
            <a:r>
              <a:rPr lang="de-DE" sz="2400" b="1" dirty="0">
                <a:latin typeface="Abadi" panose="020B0604020104020204" pitchFamily="34" charset="0"/>
              </a:rPr>
              <a:t>BAG 17.12.2009 – 6 AZR 242/09, NZA 2010, 273</a:t>
            </a:r>
          </a:p>
          <a:p>
            <a:pPr>
              <a:buFont typeface="Wingdings" panose="05000000000000000000" pitchFamily="2" charset="2"/>
              <a:buChar char="ü"/>
            </a:pPr>
            <a:r>
              <a:rPr lang="de-DE" i="1" dirty="0">
                <a:latin typeface="Abadi" panose="020B0604020104020204" pitchFamily="34" charset="0"/>
              </a:rPr>
              <a:t>„Ein AN hat nach dem arbeitsrechtlichen Gleichbehandlungsgrundsatz in der Regel keinen Anspruch auf Abschluss eines Aufhebungsvertrages, wenn der AG mit anderen AN die Aufhebung des Arbeitsverhältnisses individuell vereinbart und eine Abfindung zahlt, deren Höhe in einer Betriebsvereinbarung geregelt ist.“</a:t>
            </a:r>
          </a:p>
          <a:p>
            <a:pPr>
              <a:buFont typeface="Wingdings" panose="05000000000000000000" pitchFamily="2" charset="2"/>
              <a:buChar char="ü"/>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19</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7536426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59671"/>
            <a:ext cx="7886700" cy="756677"/>
          </a:xfrm>
        </p:spPr>
        <p:txBody>
          <a:bodyPr/>
          <a:lstStyle/>
          <a:p>
            <a:pPr algn="ctr"/>
            <a:r>
              <a:rPr lang="de-DE" b="1" dirty="0">
                <a:latin typeface="Abadi" panose="020B0604020202020204" pitchFamily="34" charset="0"/>
              </a:rPr>
              <a:t>Aufhebungsverträge</a:t>
            </a:r>
            <a:endParaRPr lang="de-DE" dirty="0"/>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a:bodyPr>
          <a:lstStyle/>
          <a:p>
            <a:r>
              <a:rPr lang="de-DE" b="1" dirty="0">
                <a:latin typeface="Abadi" panose="020B0604020104020204" pitchFamily="34" charset="0"/>
              </a:rPr>
              <a:t>Wie gehen wir dieses arbeitsrechtliche Kernthema heute an?</a:t>
            </a:r>
          </a:p>
          <a:p>
            <a:endParaRPr lang="de-DE" b="1" dirty="0">
              <a:latin typeface="Abadi" panose="020B0604020104020204" pitchFamily="34" charset="0"/>
            </a:endParaRPr>
          </a:p>
          <a:p>
            <a:pPr>
              <a:buFont typeface="Wingdings" panose="05000000000000000000" pitchFamily="2" charset="2"/>
              <a:buChar char="ü"/>
            </a:pPr>
            <a:r>
              <a:rPr lang="de-DE" b="1" dirty="0">
                <a:latin typeface="Abadi" panose="020B0604020104020204" pitchFamily="34" charset="0"/>
              </a:rPr>
              <a:t>Gut Recht bedarf guter Hilfe. – der Markt</a:t>
            </a:r>
          </a:p>
          <a:p>
            <a:pPr>
              <a:buFont typeface="Wingdings" panose="05000000000000000000" pitchFamily="2" charset="2"/>
              <a:buChar char="ü"/>
            </a:pPr>
            <a:r>
              <a:rPr lang="de-DE" b="1" dirty="0">
                <a:latin typeface="Abadi" panose="020B0604020104020204" pitchFamily="34" charset="0"/>
              </a:rPr>
              <a:t>Gute Arbeit, gutes Geld. – die Belohnung</a:t>
            </a:r>
          </a:p>
          <a:p>
            <a:pPr>
              <a:buFont typeface="Wingdings" panose="05000000000000000000" pitchFamily="2" charset="2"/>
              <a:buChar char="ü"/>
            </a:pPr>
            <a:r>
              <a:rPr lang="de-DE" b="1" dirty="0">
                <a:latin typeface="Abadi" panose="020B0604020104020204" pitchFamily="34" charset="0"/>
              </a:rPr>
              <a:t>Der schlimmste aller Fehler ist, sich keines solchen bewusst zu sein. – die Fehlervermeidung</a:t>
            </a: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2</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35225581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104020204" pitchFamily="34" charset="0"/>
              </a:rPr>
              <a:t>Vor- und Nachteile</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7500" lnSpcReduction="20000"/>
          </a:bodyPr>
          <a:lstStyle/>
          <a:p>
            <a:pPr>
              <a:buFont typeface="Wingdings" panose="05000000000000000000" pitchFamily="2" charset="2"/>
              <a:buChar char="ü"/>
            </a:pPr>
            <a:endParaRPr lang="de-DE" dirty="0">
              <a:latin typeface="Abadi" panose="020B0604020104020204" pitchFamily="34" charset="0"/>
            </a:endParaRPr>
          </a:p>
          <a:p>
            <a:r>
              <a:rPr lang="de-DE" b="1" dirty="0">
                <a:latin typeface="Abadi" panose="020B0604020104020204" pitchFamily="34" charset="0"/>
              </a:rPr>
              <a:t>Allgemeine Überlegungen, klassische Fehlerquellen</a:t>
            </a:r>
          </a:p>
          <a:p>
            <a:pPr>
              <a:buFont typeface="Wingdings" panose="05000000000000000000" pitchFamily="2" charset="2"/>
              <a:buChar char="ü"/>
            </a:pPr>
            <a:r>
              <a:rPr lang="de-DE" dirty="0">
                <a:latin typeface="Abadi" panose="020B0604020104020204" pitchFamily="34" charset="0"/>
              </a:rPr>
              <a:t>Nach § 623 BGB bedarf Aufhebungsvertrag zur Wirksamkeit der Schriftform. Deshalb muss nach § 126 II 1 BGB die Unterzeichnung der Parteien auf derselben Urkunde erfolgen. Fehlt es an dieser Form, ist ein Aufhebungsvertrag nach § 125 1 BGB nichtig, BAG 17.12.2009 – 6 AZR 242/09, NZA 2010, 273.</a:t>
            </a:r>
          </a:p>
          <a:p>
            <a:pPr>
              <a:buFont typeface="Wingdings" panose="05000000000000000000" pitchFamily="2" charset="2"/>
              <a:buChar char="ü"/>
            </a:pPr>
            <a:r>
              <a:rPr lang="de-DE" dirty="0">
                <a:latin typeface="Abadi" panose="020B0604020104020204" pitchFamily="34" charset="0"/>
              </a:rPr>
              <a:t>Das Schriftformerfordernis holt uns auch bei der vorzeitigen Beendigung des </a:t>
            </a:r>
            <a:r>
              <a:rPr lang="de-DE" dirty="0" err="1">
                <a:latin typeface="Abadi" panose="020B0604020104020204" pitchFamily="34" charset="0"/>
              </a:rPr>
              <a:t>ArbV</a:t>
            </a:r>
            <a:r>
              <a:rPr lang="de-DE" dirty="0">
                <a:latin typeface="Abadi" panose="020B0604020104020204" pitchFamily="34" charset="0"/>
              </a:rPr>
              <a:t> durch einseitige Erklärung des AN ein, hierzu nachstehend.</a:t>
            </a:r>
          </a:p>
          <a:p>
            <a:pPr>
              <a:buFont typeface="Wingdings" panose="05000000000000000000" pitchFamily="2" charset="2"/>
              <a:buChar char="ü"/>
            </a:pPr>
            <a:r>
              <a:rPr lang="de-DE" b="1" dirty="0">
                <a:latin typeface="Abadi" panose="020B0604020104020204" pitchFamily="34" charset="0"/>
              </a:rPr>
              <a:t>Praxistipps:</a:t>
            </a:r>
            <a:br>
              <a:rPr lang="de-DE" b="1" dirty="0">
                <a:latin typeface="Abadi" panose="020B0604020104020204" pitchFamily="34" charset="0"/>
              </a:rPr>
            </a:br>
            <a:r>
              <a:rPr lang="de-DE" b="1" dirty="0">
                <a:latin typeface="Abadi" panose="020B0604020104020204" pitchFamily="34" charset="0"/>
              </a:rPr>
              <a:t>-</a:t>
            </a:r>
            <a:r>
              <a:rPr lang="de-DE" dirty="0">
                <a:latin typeface="Abadi" panose="020B0604020104020204" pitchFamily="34" charset="0"/>
              </a:rPr>
              <a:t> Immer </a:t>
            </a:r>
            <a:r>
              <a:rPr lang="de-DE" b="1" dirty="0">
                <a:latin typeface="Abadi" panose="020B0604020104020204" pitchFamily="34" charset="0"/>
              </a:rPr>
              <a:t>eigenhändig mit blauem Stift </a:t>
            </a:r>
            <a:r>
              <a:rPr lang="de-DE" dirty="0">
                <a:latin typeface="Abadi" panose="020B0604020104020204" pitchFamily="34" charset="0"/>
              </a:rPr>
              <a:t>unterschreiben.</a:t>
            </a:r>
            <a:br>
              <a:rPr lang="de-DE" dirty="0">
                <a:latin typeface="Abadi" panose="020B0604020104020204" pitchFamily="34" charset="0"/>
              </a:rPr>
            </a:br>
            <a:r>
              <a:rPr lang="de-DE" dirty="0">
                <a:latin typeface="Abadi" panose="020B0604020104020204" pitchFamily="34" charset="0"/>
              </a:rPr>
              <a:t>- 2 Exemplare mit jeweils 2 Unterschriften auf derselben Urkunde</a:t>
            </a:r>
          </a:p>
          <a:p>
            <a:pPr>
              <a:buFont typeface="Wingdings" panose="05000000000000000000" pitchFamily="2" charset="2"/>
              <a:buChar char="ü"/>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20</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18995385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104020204" pitchFamily="34" charset="0"/>
              </a:rPr>
              <a:t>Abwicklung und Abrechnung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92500"/>
          </a:bodyPr>
          <a:lstStyle/>
          <a:p>
            <a:pPr>
              <a:buFont typeface="Wingdings" panose="05000000000000000000" pitchFamily="2" charset="2"/>
              <a:buChar char="ü"/>
            </a:pPr>
            <a:endParaRPr lang="de-DE" dirty="0">
              <a:latin typeface="Abadi" panose="020B0604020104020204" pitchFamily="34" charset="0"/>
            </a:endParaRPr>
          </a:p>
          <a:p>
            <a:r>
              <a:rPr lang="de-DE" b="1" dirty="0"/>
              <a:t>Musterformulierungen (unzureichend):</a:t>
            </a:r>
            <a:br>
              <a:rPr lang="de-DE" i="1" dirty="0"/>
            </a:br>
            <a:r>
              <a:rPr lang="de-DE" i="1" dirty="0"/>
              <a:t>„Das Arbeitsverhältnis wird bis zum Beendigungstermin ordnungsgemäß abgewickelt und abgerechnet.“</a:t>
            </a:r>
            <a:br>
              <a:rPr lang="de-DE" i="1" dirty="0"/>
            </a:br>
            <a:br>
              <a:rPr lang="de-DE" i="1" dirty="0"/>
            </a:br>
            <a:r>
              <a:rPr lang="de-DE" i="1" dirty="0"/>
              <a:t>oder</a:t>
            </a:r>
            <a:br>
              <a:rPr lang="de-DE" i="1" dirty="0"/>
            </a:br>
            <a:br>
              <a:rPr lang="de-DE" i="1" dirty="0"/>
            </a:br>
            <a:r>
              <a:rPr lang="de-DE" i="1" dirty="0"/>
              <a:t>„Bis zu seiner Beendigung wird das Arbeitsverhältnis von beiden Seiten ordnungsgemäß abgewickelt.“</a:t>
            </a:r>
          </a:p>
          <a:p>
            <a:r>
              <a:rPr lang="de-DE" b="1" dirty="0"/>
              <a:t>Erkenntniswert läuft „gegen 0“, weil unbestimmt.</a:t>
            </a:r>
          </a:p>
          <a:p>
            <a:endParaRPr lang="de-DE" i="1" dirty="0"/>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21</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41350778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104020204" pitchFamily="34" charset="0"/>
              </a:rPr>
              <a:t>Abwicklung und Abrechnung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85000" lnSpcReduction="20000"/>
          </a:bodyPr>
          <a:lstStyle/>
          <a:p>
            <a:endParaRPr lang="de-DE" dirty="0">
              <a:latin typeface="Abadi" panose="020B0604020104020204" pitchFamily="34" charset="0"/>
            </a:endParaRPr>
          </a:p>
          <a:p>
            <a:r>
              <a:rPr lang="de-DE" b="1" dirty="0">
                <a:latin typeface="Abadi" panose="020B0604020104020204" pitchFamily="34" charset="0"/>
              </a:rPr>
              <a:t>Fleißarbeit</a:t>
            </a:r>
            <a:br>
              <a:rPr lang="de-DE" dirty="0">
                <a:latin typeface="Abadi" panose="020B0604020104020204" pitchFamily="34" charset="0"/>
              </a:rPr>
            </a:br>
            <a:r>
              <a:rPr lang="de-DE" dirty="0">
                <a:latin typeface="Abadi" panose="020B0604020104020204" pitchFamily="34" charset="0"/>
              </a:rPr>
              <a:t>Störfälle mit Streitpotenzial, z.B. wegen Freistellung und Schadensersatz, unterjährigem Ein- und Austritt (pro rata temporis), etc. sind zu regeln.</a:t>
            </a:r>
          </a:p>
          <a:p>
            <a:r>
              <a:rPr lang="de-DE" dirty="0">
                <a:latin typeface="Abadi" panose="020B0604020104020204" pitchFamily="34" charset="0"/>
              </a:rPr>
              <a:t>Bei variabler Vergütung ist immer zu fragen:</a:t>
            </a:r>
          </a:p>
          <a:p>
            <a:pPr lvl="0">
              <a:buFont typeface="Symbol" panose="05050102010706020507" pitchFamily="18" charset="2"/>
              <a:buChar char="-"/>
            </a:pPr>
            <a:r>
              <a:rPr lang="de-DE" dirty="0">
                <a:latin typeface="Abadi" panose="020B0604020104020204" pitchFamily="34" charset="0"/>
              </a:rPr>
              <a:t>Was ist die Anspruchsgrundlage?</a:t>
            </a:r>
          </a:p>
          <a:p>
            <a:pPr lvl="0">
              <a:buFont typeface="Symbol" panose="05050102010706020507" pitchFamily="18" charset="2"/>
              <a:buChar char="-"/>
            </a:pPr>
            <a:r>
              <a:rPr lang="de-DE" dirty="0">
                <a:latin typeface="Abadi" panose="020B0604020104020204" pitchFamily="34" charset="0"/>
              </a:rPr>
              <a:t>Was ist die richtige Bemessungsgrundlage?</a:t>
            </a:r>
          </a:p>
          <a:p>
            <a:pPr lvl="0">
              <a:buFont typeface="Symbol" panose="05050102010706020507" pitchFamily="18" charset="2"/>
              <a:buChar char="-"/>
            </a:pPr>
            <a:r>
              <a:rPr lang="de-DE" dirty="0">
                <a:latin typeface="Abadi" panose="020B0604020104020204" pitchFamily="34" charset="0"/>
              </a:rPr>
              <a:t>Was sind die Zielparameter und stehen die Zielerreichungsgrößen bzw. -grade fest?</a:t>
            </a:r>
          </a:p>
          <a:p>
            <a:pPr lvl="0">
              <a:buFont typeface="Symbol" panose="05050102010706020507" pitchFamily="18" charset="2"/>
              <a:buChar char="-"/>
            </a:pPr>
            <a:r>
              <a:rPr lang="de-DE" dirty="0">
                <a:latin typeface="Abadi" panose="020B0604020104020204" pitchFamily="34" charset="0"/>
              </a:rPr>
              <a:t>Was sind aussagefähige Prognosezeiträume bei variabler Vergütung (Durchschnitts­betrachtung)?</a:t>
            </a:r>
          </a:p>
          <a:p>
            <a:endParaRPr lang="de-DE" dirty="0">
              <a:latin typeface="Abadi" panose="020B0604020104020204" pitchFamily="34" charset="0"/>
            </a:endParaRPr>
          </a:p>
          <a:p>
            <a:endParaRPr lang="de-DE" i="1" dirty="0"/>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22</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17247390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104020204" pitchFamily="34" charset="0"/>
              </a:rPr>
              <a:t>Abwicklung und Abrechnung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62500" lnSpcReduction="20000"/>
          </a:bodyPr>
          <a:lstStyle/>
          <a:p>
            <a:endParaRPr lang="de-DE" dirty="0">
              <a:latin typeface="Abadi" panose="020B0604020104020204" pitchFamily="34" charset="0"/>
            </a:endParaRPr>
          </a:p>
          <a:p>
            <a:r>
              <a:rPr lang="de-DE" b="1" dirty="0">
                <a:latin typeface="Abadi" panose="020B0604020104020204" pitchFamily="34" charset="0"/>
              </a:rPr>
              <a:t>Merkposten:</a:t>
            </a:r>
          </a:p>
          <a:p>
            <a:pPr lvl="0">
              <a:buFont typeface="Symbol" panose="05050102010706020507" pitchFamily="18" charset="2"/>
              <a:buChar char="-"/>
            </a:pPr>
            <a:r>
              <a:rPr lang="de-DE" dirty="0"/>
              <a:t>variable Vergütung, Erscheinungsformen: Boni, Tantieme, Provisionen, Sonderzahlungen, Urlaubsgeld, Aktien, Optionen, Wertrechte, u.a.</a:t>
            </a:r>
          </a:p>
          <a:p>
            <a:pPr lvl="0">
              <a:buFont typeface="Symbol" panose="05050102010706020507" pitchFamily="18" charset="2"/>
              <a:buChar char="-"/>
            </a:pPr>
            <a:r>
              <a:rPr lang="de-DE" dirty="0"/>
              <a:t>Sachbezüge, insbesondere Dienst-KFZ, Weiternutzung, Rückgabe, Kompensation/Schadensersatz</a:t>
            </a:r>
          </a:p>
          <a:p>
            <a:pPr lvl="0">
              <a:buFont typeface="Symbol" panose="05050102010706020507" pitchFamily="18" charset="2"/>
              <a:buChar char="-"/>
            </a:pPr>
            <a:r>
              <a:rPr lang="de-DE" dirty="0"/>
              <a:t>Direktversicherung, Jahresbeitrag, Anrechnung/pro rata bzw. Rückerstattung</a:t>
            </a:r>
          </a:p>
          <a:p>
            <a:pPr lvl="0">
              <a:buFont typeface="Symbol" panose="05050102010706020507" pitchFamily="18" charset="2"/>
              <a:buChar char="-"/>
            </a:pPr>
            <a:r>
              <a:rPr lang="de-DE" dirty="0"/>
              <a:t>BAV, Einmalzahlungen pro rata, Verfall-/Unverfallbarkeit, schriftliche Auskunft</a:t>
            </a:r>
          </a:p>
          <a:p>
            <a:pPr lvl="0">
              <a:buFont typeface="Symbol" panose="05050102010706020507" pitchFamily="18" charset="2"/>
              <a:buChar char="-"/>
            </a:pPr>
            <a:r>
              <a:rPr lang="de-DE" dirty="0"/>
              <a:t>Anrechnung anderweitiger Zwischenverdienst, § 615 BGB</a:t>
            </a:r>
          </a:p>
          <a:p>
            <a:pPr lvl="0">
              <a:buFont typeface="Symbol" panose="05050102010706020507" pitchFamily="18" charset="2"/>
              <a:buChar char="-"/>
            </a:pPr>
            <a:r>
              <a:rPr lang="de-DE" dirty="0"/>
              <a:t>Ausnahmetatbestände, genehmigte Nebentätigkeiten</a:t>
            </a:r>
          </a:p>
          <a:p>
            <a:pPr lvl="0">
              <a:buFont typeface="Symbol" panose="05050102010706020507" pitchFamily="18" charset="2"/>
              <a:buChar char="-"/>
            </a:pPr>
            <a:r>
              <a:rPr lang="de-DE" dirty="0"/>
              <a:t>Spesenregelung, Verrechnung von Vorschüssen</a:t>
            </a:r>
          </a:p>
          <a:p>
            <a:pPr lvl="0">
              <a:buFont typeface="Symbol" panose="05050102010706020507" pitchFamily="18" charset="2"/>
              <a:buChar char="-"/>
            </a:pPr>
            <a:r>
              <a:rPr lang="de-DE" dirty="0"/>
              <a:t>sonstige Leistungen/Zahlungen</a:t>
            </a:r>
            <a:endParaRPr lang="de-DE" dirty="0">
              <a:latin typeface="Abadi" panose="020B0604020104020204" pitchFamily="34" charset="0"/>
            </a:endParaRPr>
          </a:p>
          <a:p>
            <a:pPr>
              <a:buFont typeface="Symbol" panose="05050102010706020507" pitchFamily="18" charset="2"/>
              <a:buChar char="-"/>
            </a:pPr>
            <a:r>
              <a:rPr lang="de-DE" dirty="0"/>
              <a:t>klare, tragfähige, aus der Sicht eines Dritten nachvollziehbare Regelungen, z.B. neben Festgehalt keine weitere Vergütung</a:t>
            </a:r>
          </a:p>
          <a:p>
            <a:endParaRPr lang="de-DE" dirty="0">
              <a:latin typeface="Abadi" panose="020B0604020104020204" pitchFamily="34" charset="0"/>
            </a:endParaRPr>
          </a:p>
          <a:p>
            <a:endParaRPr lang="de-DE" i="1" dirty="0"/>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23</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17302895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104020204" pitchFamily="34" charset="0"/>
              </a:rPr>
              <a:t>Abwicklung und Abrechnung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92500"/>
          </a:bodyPr>
          <a:lstStyle/>
          <a:p>
            <a:endParaRPr lang="de-DE" dirty="0">
              <a:latin typeface="Abadi" panose="020B0604020104020204" pitchFamily="34" charset="0"/>
            </a:endParaRPr>
          </a:p>
          <a:p>
            <a:r>
              <a:rPr lang="de-DE" b="1" dirty="0">
                <a:latin typeface="Abadi" panose="020B0604020104020204" pitchFamily="34" charset="0"/>
              </a:rPr>
              <a:t>Achtung:</a:t>
            </a:r>
          </a:p>
          <a:p>
            <a:pPr>
              <a:buFont typeface="Wingdings" panose="05000000000000000000" pitchFamily="2" charset="2"/>
              <a:buChar char="ü"/>
            </a:pPr>
            <a:r>
              <a:rPr lang="de-DE" dirty="0">
                <a:latin typeface="Abadi" panose="020B0604020104020204" pitchFamily="34" charset="0"/>
              </a:rPr>
              <a:t>Verpflichtung zur ordnungsgemäßen Abwicklung bis zu einem in der Zukunft liegenden Beendigungszeitpunkt beeinträchtigt/relativiert ggf. Abgeltungs- und Erledigungsklauseln.</a:t>
            </a:r>
          </a:p>
          <a:p>
            <a:pPr>
              <a:buFont typeface="Wingdings" panose="05000000000000000000" pitchFamily="2" charset="2"/>
              <a:buChar char="ü"/>
            </a:pPr>
            <a:r>
              <a:rPr lang="de-DE" dirty="0">
                <a:latin typeface="Abadi" panose="020B0604020104020204" pitchFamily="34" charset="0"/>
              </a:rPr>
              <a:t>Das will bedacht sein und zwingt ggf. zur klarstellenden Ergänzung welche Ansprüche bestehen oder nicht bestehen. Deshalb </a:t>
            </a:r>
            <a:r>
              <a:rPr lang="de-DE" dirty="0" err="1">
                <a:latin typeface="Abadi" panose="020B0604020104020204" pitchFamily="34" charset="0"/>
              </a:rPr>
              <a:t>AusnahmeTB</a:t>
            </a:r>
            <a:r>
              <a:rPr lang="de-DE" dirty="0">
                <a:latin typeface="Abadi" panose="020B0604020104020204" pitchFamily="34" charset="0"/>
              </a:rPr>
              <a:t> bestimmt regeln.</a:t>
            </a:r>
            <a:endParaRPr lang="de-DE" b="1" dirty="0">
              <a:latin typeface="Abadi" panose="020B0604020104020204" pitchFamily="34" charset="0"/>
            </a:endParaRPr>
          </a:p>
          <a:p>
            <a:pPr marL="0" indent="0">
              <a:buNone/>
            </a:pPr>
            <a:endParaRPr lang="de-DE" dirty="0">
              <a:latin typeface="Abadi" panose="020B0604020104020204" pitchFamily="34" charset="0"/>
            </a:endParaRPr>
          </a:p>
          <a:p>
            <a:endParaRPr lang="de-DE" i="1" dirty="0"/>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24</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22834640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104020204" pitchFamily="34" charset="0"/>
              </a:rPr>
              <a:t>Abfindung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19125" y="2001712"/>
            <a:ext cx="7886700" cy="4139206"/>
          </a:xfrm>
        </p:spPr>
        <p:txBody>
          <a:bodyPr>
            <a:normAutofit fontScale="85000" lnSpcReduction="20000"/>
          </a:bodyPr>
          <a:lstStyle/>
          <a:p>
            <a:endParaRPr lang="de-DE" dirty="0">
              <a:latin typeface="Abadi" panose="020B0604020104020204" pitchFamily="34" charset="0"/>
            </a:endParaRPr>
          </a:p>
          <a:p>
            <a:r>
              <a:rPr lang="de-DE" b="1" dirty="0">
                <a:latin typeface="Abadi" panose="020B0604020104020204" pitchFamily="34" charset="0"/>
              </a:rPr>
              <a:t>Was ist die Abfindung?</a:t>
            </a:r>
          </a:p>
          <a:p>
            <a:pPr>
              <a:buFont typeface="Symbol" panose="05050102010706020507" pitchFamily="18" charset="2"/>
              <a:buChar char="-"/>
            </a:pPr>
            <a:r>
              <a:rPr lang="de-DE" dirty="0">
                <a:latin typeface="Abadi" panose="020B0604020104020204" pitchFamily="34" charset="0"/>
              </a:rPr>
              <a:t>Preis für die Aufhebung des Arbeitsverhältnisses</a:t>
            </a:r>
          </a:p>
          <a:p>
            <a:pPr>
              <a:buFont typeface="Symbol" panose="05050102010706020507" pitchFamily="18" charset="2"/>
              <a:buChar char="-"/>
            </a:pPr>
            <a:r>
              <a:rPr lang="de-DE" dirty="0">
                <a:latin typeface="Abadi" panose="020B0604020104020204" pitchFamily="34" charset="0"/>
              </a:rPr>
              <a:t>Hauptleistung, keine AGB-Kontrolle nach § 305 ff. BGB</a:t>
            </a:r>
          </a:p>
          <a:p>
            <a:pPr>
              <a:buFont typeface="Symbol" panose="05050102010706020507" pitchFamily="18" charset="2"/>
              <a:buChar char="-"/>
            </a:pPr>
            <a:r>
              <a:rPr lang="de-DE" dirty="0">
                <a:latin typeface="Abadi" panose="020B0604020104020204" pitchFamily="34" charset="0"/>
              </a:rPr>
              <a:t>Kein beitragspflichtiges Arbeitsentgelt, § 14 I SGB VI, aber Abgrenzung zu verdecktem Arbeitsentgelt</a:t>
            </a:r>
          </a:p>
          <a:p>
            <a:pPr>
              <a:buFont typeface="Symbol" panose="05050102010706020507" pitchFamily="18" charset="2"/>
              <a:buChar char="-"/>
            </a:pPr>
            <a:r>
              <a:rPr lang="de-DE" dirty="0">
                <a:latin typeface="Abadi" panose="020B0604020104020204" pitchFamily="34" charset="0"/>
              </a:rPr>
              <a:t>Entschädigung für entgangene Einnahmen, ermäßigte Besteuerung gemäß § 34 I, II Nr. 2 i.V. mit § 24 Nr. 1 a) EStG – außerordentliche Einkünfte</a:t>
            </a:r>
            <a:br>
              <a:rPr lang="de-DE" dirty="0">
                <a:latin typeface="Abadi" panose="020B0604020104020204" pitchFamily="34" charset="0"/>
              </a:rPr>
            </a:br>
            <a:endParaRPr lang="de-DE" dirty="0">
              <a:latin typeface="Abadi" panose="020B0604020104020204" pitchFamily="34" charset="0"/>
            </a:endParaRPr>
          </a:p>
          <a:p>
            <a:r>
              <a:rPr lang="de-DE" b="1" dirty="0">
                <a:latin typeface="Abadi" panose="020B0604020104020204" pitchFamily="34" charset="0"/>
              </a:rPr>
              <a:t>Holthausen, </a:t>
            </a:r>
            <a:r>
              <a:rPr lang="de-DE" b="1" dirty="0" err="1">
                <a:latin typeface="Abadi" panose="020B0604020104020204" pitchFamily="34" charset="0"/>
              </a:rPr>
              <a:t>ZAP</a:t>
            </a:r>
            <a:r>
              <a:rPr lang="de-DE" b="1" dirty="0">
                <a:latin typeface="Abadi" panose="020B0604020104020204" pitchFamily="34" charset="0"/>
              </a:rPr>
              <a:t> 2019, 317</a:t>
            </a:r>
            <a:r>
              <a:rPr lang="de-DE" dirty="0">
                <a:latin typeface="Abadi" panose="020B0604020104020204" pitchFamily="34" charset="0"/>
              </a:rPr>
              <a:t>, zum Download auf www.hms-arbeitsrecht.de</a:t>
            </a:r>
          </a:p>
          <a:p>
            <a:pPr marL="0" indent="0">
              <a:buNone/>
            </a:pPr>
            <a:endParaRPr lang="de-DE" dirty="0">
              <a:latin typeface="Abadi" panose="020B0604020104020204" pitchFamily="34" charset="0"/>
            </a:endParaRPr>
          </a:p>
          <a:p>
            <a:endParaRPr lang="de-DE" i="1" dirty="0"/>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25</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7227507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104020204" pitchFamily="34" charset="0"/>
              </a:rPr>
              <a:t>Abfindung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92500" lnSpcReduction="20000"/>
          </a:bodyPr>
          <a:lstStyle/>
          <a:p>
            <a:endParaRPr lang="de-DE" dirty="0">
              <a:latin typeface="Abadi" panose="020B0604020104020204" pitchFamily="34" charset="0"/>
            </a:endParaRPr>
          </a:p>
          <a:p>
            <a:r>
              <a:rPr lang="de-DE" b="1" dirty="0" err="1">
                <a:latin typeface="Abadi" panose="020B0604020104020204" pitchFamily="34" charset="0"/>
              </a:rPr>
              <a:t>BFH</a:t>
            </a:r>
            <a:r>
              <a:rPr lang="de-DE" b="1" dirty="0">
                <a:latin typeface="Abadi" panose="020B0604020104020204" pitchFamily="34" charset="0"/>
              </a:rPr>
              <a:t> 13.03.2018 – IX R 16/17, </a:t>
            </a:r>
            <a:r>
              <a:rPr lang="de-DE" b="1" dirty="0" err="1">
                <a:latin typeface="Abadi" panose="020B0604020104020204" pitchFamily="34" charset="0"/>
              </a:rPr>
              <a:t>NZG</a:t>
            </a:r>
            <a:r>
              <a:rPr lang="de-DE" b="1" dirty="0">
                <a:latin typeface="Abadi" panose="020B0604020104020204" pitchFamily="34" charset="0"/>
              </a:rPr>
              <a:t> 2018, 1279</a:t>
            </a:r>
            <a:br>
              <a:rPr lang="de-DE" b="1" dirty="0">
                <a:latin typeface="Abadi" panose="020B0604020104020204" pitchFamily="34" charset="0"/>
              </a:rPr>
            </a:br>
            <a:r>
              <a:rPr lang="de-DE" b="1" dirty="0">
                <a:latin typeface="Abadi" panose="020B0604020104020204" pitchFamily="34" charset="0"/>
              </a:rPr>
              <a:t>Relativierung der Druck-/Zwangssituation des AN bei Abschluss eines Aufhebungsvertrages</a:t>
            </a:r>
            <a:br>
              <a:rPr lang="de-DE" dirty="0">
                <a:latin typeface="Abadi" panose="020B0604020104020204" pitchFamily="34" charset="0"/>
              </a:rPr>
            </a:br>
            <a:r>
              <a:rPr lang="de-DE" dirty="0">
                <a:latin typeface="Abadi" panose="020B0604020104020204" pitchFamily="34" charset="0"/>
              </a:rPr>
              <a:t>„</a:t>
            </a:r>
            <a:r>
              <a:rPr lang="de-DE" i="1" dirty="0">
                <a:latin typeface="Abadi" panose="020B0604020104020204" pitchFamily="34" charset="0"/>
              </a:rPr>
              <a:t> Zahlt der AG einem AN im Zuge der (einvernehmlichen) Auflösung des Arbeitsverhältnisses eine Abfindung, sind tatsächliche Feststellungen zu der Frage, ob der AN dabei unter tatsächlichem Druck stand, regelmäßig entbehrlich. Jedenfalls in der Regel ist davon auszugehen, dass der AN die Auflösung des Arbeitsverhältnisses nicht allein aus eigenem Antrieb herbeigeführt hat. Wäre letzteres der Fall, hätte der AG keine Veranlassung, eine Abfindung zu leisten.“</a:t>
            </a:r>
            <a:endParaRPr lang="de-DE" b="1" dirty="0">
              <a:latin typeface="Abadi" panose="020B0604020104020204" pitchFamily="34" charset="0"/>
            </a:endParaRPr>
          </a:p>
          <a:p>
            <a:pPr marL="0" indent="0">
              <a:buNone/>
            </a:pPr>
            <a:endParaRPr lang="de-DE" dirty="0">
              <a:latin typeface="Abadi" panose="020B0604020104020204" pitchFamily="34" charset="0"/>
            </a:endParaRPr>
          </a:p>
          <a:p>
            <a:endParaRPr lang="de-DE" i="1" dirty="0"/>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26</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27080935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104020204" pitchFamily="34" charset="0"/>
              </a:rPr>
              <a:t>Abfindung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0000" lnSpcReduction="20000"/>
          </a:bodyPr>
          <a:lstStyle/>
          <a:p>
            <a:endParaRPr lang="de-DE" dirty="0">
              <a:latin typeface="Abadi" panose="020B0604020104020204" pitchFamily="34" charset="0"/>
            </a:endParaRPr>
          </a:p>
          <a:p>
            <a:r>
              <a:rPr lang="de-DE" b="1" dirty="0" err="1">
                <a:latin typeface="Abadi" panose="020B0604020104020204" pitchFamily="34" charset="0"/>
              </a:rPr>
              <a:t>BFH</a:t>
            </a:r>
            <a:r>
              <a:rPr lang="de-DE" b="1" dirty="0">
                <a:latin typeface="Abadi" panose="020B0604020104020204" pitchFamily="34" charset="0"/>
              </a:rPr>
              <a:t> 13.03.2018 – IX R 16/17, </a:t>
            </a:r>
            <a:r>
              <a:rPr lang="de-DE" b="1" dirty="0" err="1">
                <a:latin typeface="Abadi" panose="020B0604020104020204" pitchFamily="34" charset="0"/>
              </a:rPr>
              <a:t>NZG</a:t>
            </a:r>
            <a:r>
              <a:rPr lang="de-DE" b="1" dirty="0">
                <a:latin typeface="Abadi" panose="020B0604020104020204" pitchFamily="34" charset="0"/>
              </a:rPr>
              <a:t> 2018, 1279, Rn. 9</a:t>
            </a:r>
            <a:br>
              <a:rPr lang="de-DE" i="1" dirty="0"/>
            </a:br>
            <a:r>
              <a:rPr lang="de-DE" b="1" dirty="0">
                <a:latin typeface="Abadi" panose="020B0604020104020204" pitchFamily="34" charset="0"/>
              </a:rPr>
              <a:t>steuerrechtliche Definition – So denken die Finanzgerichte!</a:t>
            </a:r>
            <a:br>
              <a:rPr lang="de-DE" i="1" dirty="0"/>
            </a:br>
            <a:r>
              <a:rPr lang="de-DE" i="1" dirty="0">
                <a:latin typeface="Abadi" panose="020B0604020104020204" pitchFamily="34" charset="0"/>
              </a:rPr>
              <a:t>„Eine Entschädigung i.S. von § 24 Nr. 1 Buchst. a EStG ist eine Leistung, die </a:t>
            </a:r>
            <a:r>
              <a:rPr lang="de-DE" i="1" u="sng" dirty="0">
                <a:latin typeface="Abadi" panose="020B0604020104020204" pitchFamily="34" charset="0"/>
              </a:rPr>
              <a:t>„als Ersatz für entgangene oder entgehende Einnahmen“ </a:t>
            </a:r>
            <a:r>
              <a:rPr lang="de-DE" i="1" dirty="0">
                <a:latin typeface="Abadi" panose="020B0604020104020204" pitchFamily="34" charset="0"/>
              </a:rPr>
              <a:t>gewährt wird, d.h. an die Stelle weggefallener oder wegfallender Einnahmen tritt. Sie muss unmittelbar durch den </a:t>
            </a:r>
            <a:r>
              <a:rPr lang="de-DE" i="1" u="sng" dirty="0">
                <a:latin typeface="Abadi" panose="020B0604020104020204" pitchFamily="34" charset="0"/>
              </a:rPr>
              <a:t>Verlust von steuerbaren Einnahmen </a:t>
            </a:r>
            <a:r>
              <a:rPr lang="de-DE" i="1" dirty="0">
                <a:latin typeface="Abadi" panose="020B0604020104020204" pitchFamily="34" charset="0"/>
              </a:rPr>
              <a:t>bedingt sowie dazu bestimmt sein, diesen </a:t>
            </a:r>
            <a:r>
              <a:rPr lang="de-DE" i="1" u="sng" dirty="0">
                <a:latin typeface="Abadi" panose="020B0604020104020204" pitchFamily="34" charset="0"/>
              </a:rPr>
              <a:t>Schaden auszugleichen </a:t>
            </a:r>
            <a:r>
              <a:rPr lang="de-DE" i="1" dirty="0">
                <a:latin typeface="Abadi" panose="020B0604020104020204" pitchFamily="34" charset="0"/>
              </a:rPr>
              <a:t>und auf einer </a:t>
            </a:r>
            <a:r>
              <a:rPr lang="de-DE" i="1" u="sng" dirty="0">
                <a:latin typeface="Abadi" panose="020B0604020104020204" pitchFamily="34" charset="0"/>
              </a:rPr>
              <a:t>neuen Rechts- oder Billigkeitsgrundlage</a:t>
            </a:r>
            <a:r>
              <a:rPr lang="de-DE" i="1" dirty="0">
                <a:latin typeface="Abadi" panose="020B0604020104020204" pitchFamily="34" charset="0"/>
              </a:rPr>
              <a:t> beruhen.</a:t>
            </a:r>
            <a:br>
              <a:rPr lang="de-DE" i="1" dirty="0">
                <a:latin typeface="Abadi" panose="020B0604020104020204" pitchFamily="34" charset="0"/>
              </a:rPr>
            </a:br>
            <a:r>
              <a:rPr lang="de-DE" i="1" dirty="0">
                <a:latin typeface="Abadi" panose="020B0604020104020204" pitchFamily="34" charset="0"/>
              </a:rPr>
              <a:t>Eine Entschädigung i.S. von § 24 Nr. 1 Buchst. a EStG </a:t>
            </a:r>
            <a:r>
              <a:rPr lang="de-DE" i="1" dirty="0" err="1">
                <a:latin typeface="Abadi" panose="020B0604020104020204" pitchFamily="34" charset="0"/>
              </a:rPr>
              <a:t>i.V.m</a:t>
            </a:r>
            <a:r>
              <a:rPr lang="de-DE" i="1" dirty="0">
                <a:latin typeface="Abadi" panose="020B0604020104020204" pitchFamily="34" charset="0"/>
              </a:rPr>
              <a:t>. § 34 Abs. 1, Abs. 2 Nr. 2 EStG setzt ferner voraus, dass der Ausfall der Einnahmen entweder von dritter Seite veranlasst wurde oder, soweit er vom Steuerpflichtigen selbst oder mit dessen Zustimmung herbeigeführt worden ist, dass dieser unter rechtlichem, wirtschaftlichem oder tatsächlichem Druck stand; der Steuerpflichtige darf das schadenstiftende Ereignis nicht aus eigenem Antrieb herbeigeführt haben.“</a:t>
            </a:r>
          </a:p>
          <a:p>
            <a:endParaRPr lang="de-DE" b="1" dirty="0">
              <a:latin typeface="Abadi" panose="020B0604020104020204" pitchFamily="34" charset="0"/>
            </a:endParaRPr>
          </a:p>
          <a:p>
            <a:pPr marL="0" indent="0">
              <a:buNone/>
            </a:pPr>
            <a:endParaRPr lang="de-DE" dirty="0">
              <a:latin typeface="Abadi" panose="020B0604020104020204" pitchFamily="34" charset="0"/>
            </a:endParaRPr>
          </a:p>
          <a:p>
            <a:endParaRPr lang="de-DE" i="1" dirty="0"/>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27</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18870814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104020204" pitchFamily="34" charset="0"/>
              </a:rPr>
              <a:t>Abfindung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7500" lnSpcReduction="20000"/>
          </a:bodyPr>
          <a:lstStyle/>
          <a:p>
            <a:endParaRPr lang="de-DE" dirty="0">
              <a:latin typeface="Abadi" panose="020B0604020104020204" pitchFamily="34" charset="0"/>
            </a:endParaRPr>
          </a:p>
          <a:p>
            <a:r>
              <a:rPr lang="de-DE" b="1" dirty="0">
                <a:latin typeface="Abadi" panose="020B0604020104020204" pitchFamily="34" charset="0"/>
              </a:rPr>
              <a:t>Achtung bei Ratenzahlung, w/Zusammenballung </a:t>
            </a:r>
            <a:br>
              <a:rPr lang="de-DE" dirty="0">
                <a:latin typeface="Abadi" panose="020B0604020104020204" pitchFamily="34" charset="0"/>
              </a:rPr>
            </a:br>
            <a:r>
              <a:rPr lang="de-DE" b="1" dirty="0" err="1">
                <a:latin typeface="Abadi" panose="020B0604020104020204" pitchFamily="34" charset="0"/>
              </a:rPr>
              <a:t>BFH</a:t>
            </a:r>
            <a:r>
              <a:rPr lang="de-DE" b="1" dirty="0">
                <a:latin typeface="Abadi" panose="020B0604020104020204" pitchFamily="34" charset="0"/>
              </a:rPr>
              <a:t> 13.03.2018 – IX R 16/17, </a:t>
            </a:r>
            <a:r>
              <a:rPr lang="de-DE" b="1" dirty="0" err="1">
                <a:latin typeface="Abadi" panose="020B0604020104020204" pitchFamily="34" charset="0"/>
              </a:rPr>
              <a:t>NZG</a:t>
            </a:r>
            <a:r>
              <a:rPr lang="de-DE" b="1" dirty="0">
                <a:latin typeface="Abadi" panose="020B0604020104020204" pitchFamily="34" charset="0"/>
              </a:rPr>
              <a:t> 2018, 1279</a:t>
            </a:r>
            <a:br>
              <a:rPr lang="de-DE" b="1" dirty="0">
                <a:latin typeface="Abadi" panose="020B0604020104020204" pitchFamily="34" charset="0"/>
              </a:rPr>
            </a:br>
            <a:r>
              <a:rPr lang="de-DE" b="1" dirty="0">
                <a:latin typeface="Abadi" panose="020B0604020104020204" pitchFamily="34" charset="0"/>
              </a:rPr>
              <a:t>„</a:t>
            </a:r>
            <a:r>
              <a:rPr lang="de-DE" i="1" dirty="0">
                <a:latin typeface="Abadi" panose="020B0604020104020204" pitchFamily="34" charset="0"/>
              </a:rPr>
              <a:t>Eine Entschädigung i.S. des § 24 Nr. 1 Buchst. a EStG gehört zu den tarifbegünstigten außerordentlichen Einkünften i.S. von § 34 Abs. 1, Abs. 2 Nr. 2 EStG, wenn sie in einem Veranlagungszeitraum zu erfassen ist und wenn durch die Zusammenballung von Einkünften eine erhöhte steuerliche Belastung entsteht.</a:t>
            </a:r>
            <a:br>
              <a:rPr lang="de-DE" i="1" dirty="0">
                <a:latin typeface="Abadi" panose="020B0604020104020204" pitchFamily="34" charset="0"/>
              </a:rPr>
            </a:br>
            <a:r>
              <a:rPr lang="de-DE" i="1" dirty="0">
                <a:latin typeface="Abadi" panose="020B0604020104020204" pitchFamily="34" charset="0"/>
              </a:rPr>
              <a:t>Eine Zusammenballung von Einkünften ist nur gegeben, wenn der Steuerpflichtige unter Einschluss der Entschädigung infolge der Beendigung des Arbeitsverhältnisses in dem jeweiligen Veranlagungszeitraum insgesamt mehr erhält, als er bei ungestörter Fortsetzung des Arbeitsverhältnisses, also bei normalem Ablauf der Dinge, erhalten hätte.“</a:t>
            </a:r>
            <a:endParaRPr lang="de-DE" b="1" dirty="0">
              <a:latin typeface="Abadi" panose="020B0604020104020204" pitchFamily="34" charset="0"/>
            </a:endParaRPr>
          </a:p>
          <a:p>
            <a:pPr marL="0" indent="0">
              <a:buNone/>
            </a:pPr>
            <a:endParaRPr lang="de-DE" dirty="0">
              <a:latin typeface="Abadi" panose="020B0604020104020204" pitchFamily="34" charset="0"/>
            </a:endParaRPr>
          </a:p>
          <a:p>
            <a:endParaRPr lang="de-DE" i="1" dirty="0"/>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28</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8746553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104020204" pitchFamily="34" charset="0"/>
              </a:rPr>
              <a:t>Abfindung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7500" lnSpcReduction="20000"/>
          </a:bodyPr>
          <a:lstStyle/>
          <a:p>
            <a:endParaRPr lang="de-DE" dirty="0">
              <a:latin typeface="Abadi" panose="020B0604020104020204" pitchFamily="34" charset="0"/>
            </a:endParaRPr>
          </a:p>
          <a:p>
            <a:pPr lvl="0"/>
            <a:r>
              <a:rPr lang="de-DE" b="1" dirty="0">
                <a:latin typeface="Abadi" panose="020B0604020104020204" pitchFamily="34" charset="0"/>
              </a:rPr>
              <a:t>Anspruchsgrundlagen</a:t>
            </a:r>
          </a:p>
          <a:p>
            <a:pPr lvl="0">
              <a:buFont typeface="Wingdings" panose="05000000000000000000" pitchFamily="2" charset="2"/>
              <a:buChar char="ü"/>
            </a:pPr>
            <a:r>
              <a:rPr lang="de-DE" dirty="0">
                <a:latin typeface="Abadi" panose="020B0604020104020204" pitchFamily="34" charset="0"/>
              </a:rPr>
              <a:t>Vertrag,</a:t>
            </a:r>
          </a:p>
          <a:p>
            <a:pPr lvl="0">
              <a:buFont typeface="Wingdings" panose="05000000000000000000" pitchFamily="2" charset="2"/>
              <a:buChar char="ü"/>
            </a:pPr>
            <a:r>
              <a:rPr lang="de-DE" dirty="0">
                <a:latin typeface="Abadi" panose="020B0604020104020204" pitchFamily="34" charset="0"/>
              </a:rPr>
              <a:t>Vergleich u.a. nach § 278 VI ZPO,</a:t>
            </a:r>
          </a:p>
          <a:p>
            <a:pPr lvl="0">
              <a:buFont typeface="Wingdings" panose="05000000000000000000" pitchFamily="2" charset="2"/>
              <a:buChar char="ü"/>
            </a:pPr>
            <a:r>
              <a:rPr lang="de-DE" dirty="0">
                <a:latin typeface="Abadi" panose="020B0604020104020204" pitchFamily="34" charset="0"/>
              </a:rPr>
              <a:t>§ </a:t>
            </a:r>
            <a:r>
              <a:rPr lang="de-DE" dirty="0" err="1">
                <a:latin typeface="Abadi" panose="020B0604020104020204" pitchFamily="34" charset="0"/>
              </a:rPr>
              <a:t>1a</a:t>
            </a:r>
            <a:r>
              <a:rPr lang="de-DE" dirty="0">
                <a:latin typeface="Abadi" panose="020B0604020104020204" pitchFamily="34" charset="0"/>
              </a:rPr>
              <a:t> KSchG,</a:t>
            </a:r>
          </a:p>
          <a:p>
            <a:pPr lvl="0">
              <a:buFont typeface="Wingdings" panose="05000000000000000000" pitchFamily="2" charset="2"/>
              <a:buChar char="ü"/>
            </a:pPr>
            <a:r>
              <a:rPr lang="de-DE" dirty="0">
                <a:latin typeface="Abadi" panose="020B0604020104020204" pitchFamily="34" charset="0"/>
              </a:rPr>
              <a:t>Sozialplan, Nachteilsausgleich,</a:t>
            </a:r>
          </a:p>
          <a:p>
            <a:pPr lvl="0">
              <a:buFont typeface="Wingdings" panose="05000000000000000000" pitchFamily="2" charset="2"/>
              <a:buChar char="ü"/>
            </a:pPr>
            <a:r>
              <a:rPr lang="de-DE" dirty="0">
                <a:latin typeface="Abadi" panose="020B0604020104020204" pitchFamily="34" charset="0"/>
              </a:rPr>
              <a:t>TV,</a:t>
            </a:r>
          </a:p>
          <a:p>
            <a:pPr lvl="0">
              <a:buFont typeface="Wingdings" panose="05000000000000000000" pitchFamily="2" charset="2"/>
              <a:buChar char="ü"/>
            </a:pPr>
            <a:r>
              <a:rPr lang="de-DE" dirty="0">
                <a:latin typeface="Abadi" panose="020B0604020104020204" pitchFamily="34" charset="0"/>
              </a:rPr>
              <a:t>Betriebs- oder Dienstvereinbarungen,</a:t>
            </a:r>
          </a:p>
          <a:p>
            <a:pPr lvl="0">
              <a:buFont typeface="Wingdings" panose="05000000000000000000" pitchFamily="2" charset="2"/>
              <a:buChar char="ü"/>
            </a:pPr>
            <a:r>
              <a:rPr lang="de-DE" dirty="0">
                <a:latin typeface="Abadi" panose="020B0604020104020204" pitchFamily="34" charset="0"/>
              </a:rPr>
              <a:t>Auflösungsurteil (§§ 9, 13,14 KSchG),</a:t>
            </a:r>
          </a:p>
          <a:p>
            <a:pPr lvl="0">
              <a:buFont typeface="Wingdings" panose="05000000000000000000" pitchFamily="2" charset="2"/>
              <a:buChar char="ü"/>
            </a:pPr>
            <a:r>
              <a:rPr lang="de-DE" dirty="0">
                <a:latin typeface="Abadi" panose="020B0604020104020204" pitchFamily="34" charset="0"/>
              </a:rPr>
              <a:t>Ausnahmefall arbeitsrechtlicher Gleichbehandlungsgrundsatz, BAG 25.02.2010 – 6 AZR 911/08, NZA 2010, 561 „Ausnahme älterer AN vom Personalabbau“</a:t>
            </a:r>
          </a:p>
          <a:p>
            <a:endParaRPr lang="de-DE" b="1" dirty="0">
              <a:latin typeface="Abadi" panose="020B0604020104020204" pitchFamily="34" charset="0"/>
            </a:endParaRPr>
          </a:p>
          <a:p>
            <a:pPr marL="0" indent="0">
              <a:buNone/>
            </a:pPr>
            <a:endParaRPr lang="de-DE" dirty="0">
              <a:latin typeface="Abadi" panose="020B0604020104020204" pitchFamily="34" charset="0"/>
            </a:endParaRPr>
          </a:p>
          <a:p>
            <a:endParaRPr lang="de-DE" i="1" dirty="0"/>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29</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3155867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a:latin typeface="Abadi" panose="020B0604020202020204" pitchFamily="34" charset="0"/>
              </a:rPr>
              <a:t>Aufhebungsverträge</a:t>
            </a:r>
            <a:endParaRPr lang="de-DE" dirty="0"/>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92500"/>
          </a:bodyPr>
          <a:lstStyle/>
          <a:p>
            <a:r>
              <a:rPr lang="de-DE" b="1" dirty="0">
                <a:latin typeface="Abadi" panose="020B0604020104020204" pitchFamily="34" charset="0"/>
              </a:rPr>
              <a:t>Was zeichnet die Beratung aus?</a:t>
            </a:r>
          </a:p>
          <a:p>
            <a:endParaRPr lang="de-DE" b="1" dirty="0">
              <a:latin typeface="Abadi" panose="020B0604020104020204" pitchFamily="34" charset="0"/>
            </a:endParaRPr>
          </a:p>
          <a:p>
            <a:pPr>
              <a:buFont typeface="Wingdings" panose="05000000000000000000" pitchFamily="2" charset="2"/>
              <a:buChar char="ü"/>
            </a:pPr>
            <a:r>
              <a:rPr lang="de-DE" b="1" dirty="0">
                <a:latin typeface="Abadi" panose="020B0604020104020204" pitchFamily="34" charset="0"/>
              </a:rPr>
              <a:t>Anspruchsvolle Beratungstätigkeit in tatsächlicher und rechtlicher Hinsicht</a:t>
            </a:r>
          </a:p>
          <a:p>
            <a:pPr>
              <a:buFont typeface="Wingdings" panose="05000000000000000000" pitchFamily="2" charset="2"/>
              <a:buChar char="ü"/>
            </a:pPr>
            <a:r>
              <a:rPr lang="de-DE" b="1" dirty="0">
                <a:latin typeface="Abadi" panose="020B0604020104020204" pitchFamily="34" charset="0"/>
              </a:rPr>
              <a:t>Beratung an der Schnittstelle von Arbeits-, Steuer- und Sozialversicherungsrecht, auch BGB-AT</a:t>
            </a:r>
          </a:p>
          <a:p>
            <a:pPr>
              <a:buFont typeface="Wingdings" panose="05000000000000000000" pitchFamily="2" charset="2"/>
              <a:buChar char="ü"/>
            </a:pPr>
            <a:r>
              <a:rPr lang="de-DE" b="1" dirty="0">
                <a:latin typeface="Abadi" panose="020B0604020104020204" pitchFamily="34" charset="0"/>
              </a:rPr>
              <a:t>Gesetzgebung und Rechtsprechung im steten Fluss</a:t>
            </a:r>
          </a:p>
          <a:p>
            <a:pPr>
              <a:buFont typeface="Wingdings" panose="05000000000000000000" pitchFamily="2" charset="2"/>
              <a:buChar char="ü"/>
            </a:pPr>
            <a:r>
              <a:rPr lang="de-DE" b="1" dirty="0">
                <a:latin typeface="Abadi" panose="020B0604020104020204" pitchFamily="34" charset="0"/>
              </a:rPr>
              <a:t>Viele Stör- und Fehlerquellen, Haftung</a:t>
            </a: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3</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11039591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104020204" pitchFamily="34" charset="0"/>
              </a:rPr>
              <a:t>Abfindung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92500"/>
          </a:bodyPr>
          <a:lstStyle/>
          <a:p>
            <a:endParaRPr lang="de-DE" dirty="0">
              <a:latin typeface="Abadi" panose="020B0604020104020204" pitchFamily="34" charset="0"/>
            </a:endParaRPr>
          </a:p>
          <a:p>
            <a:r>
              <a:rPr lang="de-DE" b="1" dirty="0">
                <a:latin typeface="Abadi" panose="020B0604020104020204" pitchFamily="34" charset="0"/>
              </a:rPr>
              <a:t>Berechnungsgrundlagen = unterschätzte Steuerungsgröße, Hier wird gerne Geld verschenkt</a:t>
            </a:r>
          </a:p>
          <a:p>
            <a:pPr>
              <a:buFont typeface="Wingdings" panose="05000000000000000000" pitchFamily="2" charset="2"/>
              <a:buChar char="ü"/>
            </a:pPr>
            <a:r>
              <a:rPr lang="de-DE" dirty="0">
                <a:latin typeface="Abadi" panose="020B0604020104020204" pitchFamily="34" charset="0"/>
              </a:rPr>
              <a:t>Welche Vergütung und welche Leistungen fließen in welcher Höhe in die Berechnung ein?</a:t>
            </a:r>
          </a:p>
          <a:p>
            <a:pPr>
              <a:buFont typeface="Wingdings" panose="05000000000000000000" pitchFamily="2" charset="2"/>
              <a:buChar char="ü"/>
            </a:pPr>
            <a:r>
              <a:rPr lang="de-DE" dirty="0">
                <a:latin typeface="Abadi" panose="020B0604020104020204" pitchFamily="34" charset="0"/>
              </a:rPr>
              <a:t>Was ist unter dem zugrunde zu legenden Bruttomonatsverdienst zu verstehen?</a:t>
            </a:r>
          </a:p>
          <a:p>
            <a:pPr>
              <a:buFont typeface="Wingdings" panose="05000000000000000000" pitchFamily="2" charset="2"/>
              <a:buChar char="ü"/>
            </a:pPr>
            <a:r>
              <a:rPr lang="de-DE" dirty="0">
                <a:latin typeface="Abadi" panose="020B0604020104020204" pitchFamily="34" charset="0"/>
              </a:rPr>
              <a:t>Umrechnung von Einmalzahlungen, Sachbezüge, etc.</a:t>
            </a:r>
            <a:br>
              <a:rPr lang="de-DE" dirty="0">
                <a:latin typeface="Abadi" panose="020B0604020104020204" pitchFamily="34" charset="0"/>
              </a:rPr>
            </a:br>
            <a:endParaRPr lang="de-DE" dirty="0">
              <a:latin typeface="Abadi" panose="020B0604020104020204" pitchFamily="34" charset="0"/>
            </a:endParaRPr>
          </a:p>
          <a:p>
            <a:pPr marL="0" indent="0">
              <a:buNone/>
            </a:pPr>
            <a:endParaRPr lang="de-DE" dirty="0">
              <a:latin typeface="Abadi" panose="020B0604020104020204" pitchFamily="34" charset="0"/>
            </a:endParaRPr>
          </a:p>
          <a:p>
            <a:endParaRPr lang="de-DE" i="1" dirty="0"/>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30</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36483739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104020204" pitchFamily="34" charset="0"/>
              </a:rPr>
              <a:t>Abfindung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0000" lnSpcReduction="20000"/>
          </a:bodyPr>
          <a:lstStyle/>
          <a:p>
            <a:endParaRPr lang="de-DE" dirty="0">
              <a:latin typeface="Abadi" panose="020B0604020104020204" pitchFamily="34" charset="0"/>
            </a:endParaRPr>
          </a:p>
          <a:p>
            <a:r>
              <a:rPr lang="de-DE" b="1" dirty="0">
                <a:latin typeface="Abadi" panose="020B0604020104020204" pitchFamily="34" charset="0"/>
              </a:rPr>
              <a:t>Berechnungsgrundlagen, Merkposten</a:t>
            </a:r>
          </a:p>
          <a:p>
            <a:pPr>
              <a:buFont typeface="Wingdings" panose="05000000000000000000" pitchFamily="2" charset="2"/>
              <a:buChar char="ü"/>
            </a:pPr>
            <a:r>
              <a:rPr lang="de-DE" dirty="0">
                <a:latin typeface="Abadi" panose="020B0604020104020204" pitchFamily="34" charset="0"/>
              </a:rPr>
              <a:t>Feste monatliche Vergütung (aktuell)</a:t>
            </a:r>
          </a:p>
          <a:p>
            <a:pPr>
              <a:buFont typeface="Wingdings" panose="05000000000000000000" pitchFamily="2" charset="2"/>
              <a:buChar char="ü"/>
            </a:pPr>
            <a:r>
              <a:rPr lang="de-DE" dirty="0">
                <a:latin typeface="Abadi" panose="020B0604020104020204" pitchFamily="34" charset="0"/>
              </a:rPr>
              <a:t>Dauerhafte Zulagen</a:t>
            </a:r>
          </a:p>
          <a:p>
            <a:pPr>
              <a:buFont typeface="Wingdings" panose="05000000000000000000" pitchFamily="2" charset="2"/>
              <a:buChar char="ü"/>
            </a:pPr>
            <a:r>
              <a:rPr lang="de-DE" dirty="0">
                <a:latin typeface="Abadi" panose="020B0604020104020204" pitchFamily="34" charset="0"/>
              </a:rPr>
              <a:t>13. Gehalt</a:t>
            </a:r>
          </a:p>
          <a:p>
            <a:pPr>
              <a:buFont typeface="Wingdings" panose="05000000000000000000" pitchFamily="2" charset="2"/>
              <a:buChar char="ü"/>
            </a:pPr>
            <a:r>
              <a:rPr lang="de-DE" dirty="0">
                <a:latin typeface="Abadi" panose="020B0604020104020204" pitchFamily="34" charset="0"/>
              </a:rPr>
              <a:t>Urlaubsgeld</a:t>
            </a:r>
          </a:p>
          <a:p>
            <a:pPr>
              <a:buFont typeface="Wingdings" panose="05000000000000000000" pitchFamily="2" charset="2"/>
              <a:buChar char="ü"/>
            </a:pPr>
            <a:r>
              <a:rPr lang="de-DE" dirty="0" err="1">
                <a:latin typeface="Abadi" panose="020B0604020104020204" pitchFamily="34" charset="0"/>
              </a:rPr>
              <a:t>VL</a:t>
            </a:r>
            <a:endParaRPr lang="de-DE" dirty="0">
              <a:latin typeface="Abadi" panose="020B0604020104020204" pitchFamily="34" charset="0"/>
            </a:endParaRPr>
          </a:p>
          <a:p>
            <a:pPr>
              <a:buFont typeface="Wingdings" panose="05000000000000000000" pitchFamily="2" charset="2"/>
              <a:buChar char="ü"/>
            </a:pPr>
            <a:r>
              <a:rPr lang="de-DE" dirty="0">
                <a:latin typeface="Abadi" panose="020B0604020104020204" pitchFamily="34" charset="0"/>
              </a:rPr>
              <a:t>Sachbezüge, insb. Dienst-KFZ</a:t>
            </a:r>
          </a:p>
          <a:p>
            <a:pPr>
              <a:buFont typeface="Wingdings" panose="05000000000000000000" pitchFamily="2" charset="2"/>
              <a:buChar char="ü"/>
            </a:pPr>
            <a:r>
              <a:rPr lang="de-DE" dirty="0">
                <a:latin typeface="Abadi" panose="020B0604020104020204" pitchFamily="34" charset="0"/>
              </a:rPr>
              <a:t>Variable Vergütungsleistungen</a:t>
            </a:r>
          </a:p>
          <a:p>
            <a:pPr>
              <a:buFont typeface="Wingdings" panose="05000000000000000000" pitchFamily="2" charset="2"/>
              <a:buChar char="ü"/>
            </a:pPr>
            <a:r>
              <a:rPr lang="de-DE" dirty="0">
                <a:latin typeface="Abadi" panose="020B0604020104020204" pitchFamily="34" charset="0"/>
              </a:rPr>
              <a:t>Regelmäßige Überstunden in aussagekräftigem Zeitraum</a:t>
            </a:r>
          </a:p>
          <a:p>
            <a:r>
              <a:rPr lang="de-DE" b="1" dirty="0">
                <a:latin typeface="Abadi" panose="020B0604020104020204" pitchFamily="34" charset="0"/>
              </a:rPr>
              <a:t>Merke:</a:t>
            </a:r>
            <a:br>
              <a:rPr lang="de-DE" b="1" dirty="0">
                <a:latin typeface="Abadi" panose="020B0604020104020204" pitchFamily="34" charset="0"/>
              </a:rPr>
            </a:br>
            <a:r>
              <a:rPr lang="de-DE" dirty="0">
                <a:latin typeface="Abadi" panose="020B0604020104020204" pitchFamily="34" charset="0"/>
              </a:rPr>
              <a:t>Hier ist auf AN-Seite Kreativität gefragt. Struktur und Vorbereitung zahlen sich in den Verhandlungen i.d.R. aus.</a:t>
            </a:r>
          </a:p>
          <a:p>
            <a:pPr>
              <a:buFont typeface="Wingdings" panose="05000000000000000000" pitchFamily="2" charset="2"/>
              <a:buChar char="ü"/>
            </a:pPr>
            <a:endParaRPr lang="de-DE" dirty="0">
              <a:latin typeface="Abadi" panose="020B0604020104020204" pitchFamily="34" charset="0"/>
            </a:endParaRPr>
          </a:p>
          <a:p>
            <a:pPr marL="0" indent="0">
              <a:buNone/>
            </a:pPr>
            <a:endParaRPr lang="de-DE" dirty="0">
              <a:latin typeface="Abadi" panose="020B0604020104020204" pitchFamily="34" charset="0"/>
            </a:endParaRPr>
          </a:p>
          <a:p>
            <a:endParaRPr lang="de-DE" i="1" dirty="0"/>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31</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18846684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104020204" pitchFamily="34" charset="0"/>
              </a:rPr>
              <a:t>Abfindung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0000" lnSpcReduction="20000"/>
          </a:bodyPr>
          <a:lstStyle/>
          <a:p>
            <a:endParaRPr lang="de-DE" dirty="0">
              <a:latin typeface="Abadi" panose="020B0604020104020204" pitchFamily="34" charset="0"/>
            </a:endParaRPr>
          </a:p>
          <a:p>
            <a:r>
              <a:rPr lang="de-DE" b="1" dirty="0">
                <a:latin typeface="Abadi" panose="020B0604020104020204" pitchFamily="34" charset="0"/>
              </a:rPr>
              <a:t>Höhe der Abfindung, Abfindungsfaktor</a:t>
            </a:r>
          </a:p>
          <a:p>
            <a:pPr>
              <a:buFont typeface="Wingdings" panose="05000000000000000000" pitchFamily="2" charset="2"/>
              <a:buChar char="ü"/>
            </a:pPr>
            <a:r>
              <a:rPr lang="de-DE" dirty="0">
                <a:latin typeface="Abadi" panose="020B0604020104020204" pitchFamily="34" charset="0"/>
              </a:rPr>
              <a:t>Grundsatz ½ Bruttomonatsgehalt pro Jahr der Beschäftigung</a:t>
            </a:r>
          </a:p>
          <a:p>
            <a:pPr>
              <a:buFont typeface="Wingdings" panose="05000000000000000000" pitchFamily="2" charset="2"/>
              <a:buChar char="ü"/>
            </a:pPr>
            <a:r>
              <a:rPr lang="de-DE" dirty="0">
                <a:latin typeface="Abadi" panose="020B0604020104020204" pitchFamily="34" charset="0"/>
              </a:rPr>
              <a:t>Bei Führungskräften 1,0 und – je nach Branche, Unternehmen – weitaus höher</a:t>
            </a:r>
          </a:p>
          <a:p>
            <a:pPr>
              <a:buFont typeface="Wingdings" panose="05000000000000000000" pitchFamily="2" charset="2"/>
              <a:buChar char="ü"/>
            </a:pPr>
            <a:r>
              <a:rPr lang="de-DE" dirty="0">
                <a:latin typeface="Abadi" panose="020B0604020104020204" pitchFamily="34" charset="0"/>
              </a:rPr>
              <a:t>Sonderkündigungsschutz, ggf. mehrfach</a:t>
            </a:r>
          </a:p>
          <a:p>
            <a:pPr>
              <a:buFont typeface="Wingdings" panose="05000000000000000000" pitchFamily="2" charset="2"/>
              <a:buChar char="ü"/>
            </a:pPr>
            <a:r>
              <a:rPr lang="de-DE" dirty="0">
                <a:latin typeface="Abadi" panose="020B0604020104020204" pitchFamily="34" charset="0"/>
              </a:rPr>
              <a:t>Erfolgsaussichten Kdg.-schutzklage</a:t>
            </a:r>
          </a:p>
          <a:p>
            <a:pPr>
              <a:buFont typeface="Wingdings" panose="05000000000000000000" pitchFamily="2" charset="2"/>
              <a:buChar char="ü"/>
            </a:pPr>
            <a:r>
              <a:rPr lang="de-DE" dirty="0">
                <a:latin typeface="Abadi" panose="020B0604020104020204" pitchFamily="34" charset="0"/>
              </a:rPr>
              <a:t>Annahmeverzugsrisiken</a:t>
            </a:r>
          </a:p>
          <a:p>
            <a:pPr>
              <a:buFont typeface="Wingdings" panose="05000000000000000000" pitchFamily="2" charset="2"/>
              <a:buChar char="ü"/>
            </a:pPr>
            <a:r>
              <a:rPr lang="de-DE" dirty="0">
                <a:latin typeface="Abadi" panose="020B0604020104020204" pitchFamily="34" charset="0"/>
              </a:rPr>
              <a:t>Besondere persönliche Belastungen</a:t>
            </a:r>
            <a:br>
              <a:rPr lang="de-DE" b="1" dirty="0">
                <a:latin typeface="Abadi" panose="020B0604020104020204" pitchFamily="34" charset="0"/>
              </a:rPr>
            </a:br>
            <a:endParaRPr lang="de-DE" i="1" dirty="0"/>
          </a:p>
          <a:p>
            <a:r>
              <a:rPr lang="de-DE" b="1" dirty="0">
                <a:latin typeface="Abadi" panose="020B0604020104020204" pitchFamily="34" charset="0"/>
              </a:rPr>
              <a:t>Merke:</a:t>
            </a:r>
            <a:br>
              <a:rPr lang="de-DE" b="1" dirty="0">
                <a:latin typeface="Abadi" panose="020B0604020104020204" pitchFamily="34" charset="0"/>
              </a:rPr>
            </a:br>
            <a:r>
              <a:rPr lang="de-DE" dirty="0">
                <a:latin typeface="Abadi" panose="020B0604020104020204" pitchFamily="34" charset="0"/>
              </a:rPr>
              <a:t>Hier gilt es ebenfalls kreativ in der Wahl der Kriterien und ihrer Begründung zu sein.</a:t>
            </a: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32</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32031634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104020204" pitchFamily="34" charset="0"/>
              </a:rPr>
              <a:t>Abfindung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7500" lnSpcReduction="20000"/>
          </a:bodyPr>
          <a:lstStyle/>
          <a:p>
            <a:endParaRPr lang="de-DE" dirty="0">
              <a:latin typeface="Abadi" panose="020B0604020104020204" pitchFamily="34" charset="0"/>
            </a:endParaRPr>
          </a:p>
          <a:p>
            <a:r>
              <a:rPr lang="de-DE" b="1" dirty="0">
                <a:latin typeface="Abadi" panose="020B0604020104020204" pitchFamily="34" charset="0"/>
              </a:rPr>
              <a:t>Praxishinweis Prozesstaktik - Auskunftsanspruch</a:t>
            </a:r>
          </a:p>
          <a:p>
            <a:pPr>
              <a:buFont typeface="Wingdings" panose="05000000000000000000" pitchFamily="2" charset="2"/>
              <a:buChar char="ü"/>
            </a:pPr>
            <a:r>
              <a:rPr lang="de-DE" dirty="0">
                <a:latin typeface="Abadi" panose="020B0604020104020204" pitchFamily="34" charset="0"/>
              </a:rPr>
              <a:t>Aus AG-Sicht muss im Kündigungsschutzprozess immer die Frage nach einer Anschlussbeschäftigung des AN und der Anrechnung anderweitigen Verdienstes gem. § 615 BGB erfolgen und wenn möglich protokolliert werden.</a:t>
            </a:r>
          </a:p>
          <a:p>
            <a:pPr>
              <a:buFont typeface="Wingdings" panose="05000000000000000000" pitchFamily="2" charset="2"/>
              <a:buChar char="ü"/>
            </a:pPr>
            <a:r>
              <a:rPr lang="de-DE" dirty="0">
                <a:latin typeface="Abadi" panose="020B0604020104020204" pitchFamily="34" charset="0"/>
              </a:rPr>
              <a:t>Der AN wird so gezwungen, „Farbe zu bekennen“, was eine Bewertung der Verzugslohnrisiken durch den AG ermöglicht und die Verhandlungsposition bezüglich der Abfindung aus Sicht des AG ggf. erheblich verbessert.</a:t>
            </a:r>
          </a:p>
          <a:p>
            <a:pPr>
              <a:buFont typeface="Wingdings" panose="05000000000000000000" pitchFamily="2" charset="2"/>
              <a:buChar char="ü"/>
            </a:pPr>
            <a:r>
              <a:rPr lang="de-DE" dirty="0">
                <a:latin typeface="Abadi" panose="020B0604020104020204" pitchFamily="34" charset="0"/>
              </a:rPr>
              <a:t>Im Umkehrschluss erweist es sich als anwaltliche Schlechtleistung, wenn die Frage unreflektiert unterbleibt und kein entsprechender Erkenntnisgewinn erzielt wird.</a:t>
            </a:r>
            <a:br>
              <a:rPr lang="de-DE" b="1" dirty="0">
                <a:latin typeface="Abadi" panose="020B0604020104020204" pitchFamily="34" charset="0"/>
              </a:rPr>
            </a:br>
            <a:endParaRPr lang="de-DE" b="1" dirty="0">
              <a:latin typeface="Abadi" panose="020B0604020104020204" pitchFamily="34" charset="0"/>
            </a:endParaRPr>
          </a:p>
          <a:p>
            <a:pPr marL="0" indent="0">
              <a:buNone/>
            </a:pPr>
            <a:endParaRPr lang="de-DE" dirty="0">
              <a:latin typeface="Abadi" panose="020B0604020104020204" pitchFamily="34" charset="0"/>
            </a:endParaRPr>
          </a:p>
          <a:p>
            <a:endParaRPr lang="de-DE" i="1" dirty="0"/>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33</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1340191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104020204" pitchFamily="34" charset="0"/>
              </a:rPr>
              <a:t>Abfindung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a:bodyPr>
          <a:lstStyle/>
          <a:p>
            <a:endParaRPr lang="de-DE" dirty="0">
              <a:latin typeface="Abadi" panose="020B0604020104020204" pitchFamily="34" charset="0"/>
            </a:endParaRPr>
          </a:p>
          <a:p>
            <a:r>
              <a:rPr lang="de-DE" b="1" dirty="0">
                <a:latin typeface="Abadi" panose="020B0604020104020204" pitchFamily="34" charset="0"/>
              </a:rPr>
              <a:t>Schadensgeneigtes Experiment „brutto = netto“</a:t>
            </a:r>
            <a:br>
              <a:rPr lang="de-DE" b="1" dirty="0">
                <a:latin typeface="Abadi" panose="020B0604020104020204" pitchFamily="34" charset="0"/>
              </a:rPr>
            </a:br>
            <a:r>
              <a:rPr lang="de-DE" dirty="0">
                <a:latin typeface="Abadi" panose="020B0604020104020204" pitchFamily="34" charset="0"/>
              </a:rPr>
              <a:t>Festzuhalten ist, dass die Formulierung „brutto = netto“ zwar „toll“ klingt, aber keine Klarheit, sondern infolge des logischen Widerspruchs brutto = netto (statt entweder brutto oder netto) zusätzliche Unklarheit schafft.</a:t>
            </a:r>
          </a:p>
          <a:p>
            <a:r>
              <a:rPr lang="de-DE" b="1" dirty="0">
                <a:latin typeface="Abadi" panose="020B0604020104020204" pitchFamily="34" charset="0"/>
              </a:rPr>
              <a:t>Wie löst die Rechtsprechung diese Störfälle?</a:t>
            </a:r>
          </a:p>
          <a:p>
            <a:endParaRPr lang="de-DE" b="1" dirty="0">
              <a:latin typeface="Abadi" panose="020B0604020104020204" pitchFamily="34" charset="0"/>
            </a:endParaRPr>
          </a:p>
          <a:p>
            <a:pPr marL="0" indent="0">
              <a:buNone/>
            </a:pPr>
            <a:endParaRPr lang="de-DE" dirty="0">
              <a:latin typeface="Abadi" panose="020B0604020104020204" pitchFamily="34" charset="0"/>
            </a:endParaRPr>
          </a:p>
          <a:p>
            <a:endParaRPr lang="de-DE" i="1" dirty="0"/>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34</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12805420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104020204" pitchFamily="34" charset="0"/>
              </a:rPr>
              <a:t>Abfindung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7500" lnSpcReduction="20000"/>
          </a:bodyPr>
          <a:lstStyle/>
          <a:p>
            <a:endParaRPr lang="de-DE" dirty="0">
              <a:latin typeface="Abadi" panose="020B0604020104020204" pitchFamily="34" charset="0"/>
            </a:endParaRPr>
          </a:p>
          <a:p>
            <a:r>
              <a:rPr lang="de-DE" b="1" dirty="0">
                <a:latin typeface="Abadi" panose="020B0604020104020204" pitchFamily="34" charset="0"/>
              </a:rPr>
              <a:t>BAG, Urt. v. 21.11.1985 – 2 AZR 6/85, </a:t>
            </a:r>
            <a:r>
              <a:rPr lang="de-DE" b="1" dirty="0" err="1">
                <a:latin typeface="Abadi" panose="020B0604020104020204" pitchFamily="34" charset="0"/>
              </a:rPr>
              <a:t>RzK</a:t>
            </a:r>
            <a:r>
              <a:rPr lang="de-DE" b="1" dirty="0">
                <a:latin typeface="Abadi" panose="020B0604020104020204" pitchFamily="34" charset="0"/>
              </a:rPr>
              <a:t> I </a:t>
            </a:r>
            <a:r>
              <a:rPr lang="de-DE" b="1" dirty="0" err="1">
                <a:latin typeface="Abadi" panose="020B0604020104020204" pitchFamily="34" charset="0"/>
              </a:rPr>
              <a:t>9j</a:t>
            </a:r>
            <a:r>
              <a:rPr lang="de-DE" b="1" dirty="0">
                <a:latin typeface="Abadi" panose="020B0604020104020204" pitchFamily="34" charset="0"/>
              </a:rPr>
              <a:t> Nr. 2; LAG München, Urt. v. 26.8.2008 – 6 Sa 277/07, </a:t>
            </a:r>
            <a:r>
              <a:rPr lang="de-DE" b="1" dirty="0" err="1">
                <a:latin typeface="Abadi" panose="020B0604020104020204" pitchFamily="34" charset="0"/>
              </a:rPr>
              <a:t>n.v.</a:t>
            </a:r>
            <a:r>
              <a:rPr lang="de-DE" dirty="0">
                <a:latin typeface="Abadi" panose="020B0604020104020204" pitchFamily="34" charset="0"/>
              </a:rPr>
              <a:t> </a:t>
            </a:r>
            <a:br>
              <a:rPr lang="de-DE" dirty="0">
                <a:latin typeface="Abadi" panose="020B0604020104020204" pitchFamily="34" charset="0"/>
              </a:rPr>
            </a:br>
            <a:r>
              <a:rPr lang="de-DE" i="1" dirty="0">
                <a:latin typeface="Abadi" panose="020B0604020104020204" pitchFamily="34" charset="0"/>
              </a:rPr>
              <a:t>„Vereinbaren die Parteien im Rahmen eines Auflösungs- oder Abfindungsvergleichs die Zahlung einer Abfindung ohne den Zusatz „netto“ oder „brutto“, hat der AN die Steuern zu bezahlen. Soll etwas anderes vereinbart werden, muss das ausdrücklich im Vertrag vereinbart werden. Wenn nicht ausdrücklich „netto“ vereinbart wird, ist somit </a:t>
            </a:r>
            <a:r>
              <a:rPr lang="de-DE" i="1" u="sng" dirty="0">
                <a:latin typeface="Abadi" panose="020B0604020104020204" pitchFamily="34" charset="0"/>
              </a:rPr>
              <a:t>grundsätzlich</a:t>
            </a:r>
            <a:r>
              <a:rPr lang="de-DE" i="1" dirty="0">
                <a:latin typeface="Abadi" panose="020B0604020104020204" pitchFamily="34" charset="0"/>
              </a:rPr>
              <a:t> von einer </a:t>
            </a:r>
            <a:r>
              <a:rPr lang="de-DE" i="1" u="sng" dirty="0">
                <a:latin typeface="Abadi" panose="020B0604020104020204" pitchFamily="34" charset="0"/>
              </a:rPr>
              <a:t>„Bruttovereinbarung“</a:t>
            </a:r>
            <a:r>
              <a:rPr lang="de-DE" i="1" dirty="0">
                <a:latin typeface="Abadi" panose="020B0604020104020204" pitchFamily="34" charset="0"/>
              </a:rPr>
              <a:t> auszugehen. Der AN muss also davon ausgehen, dass die vereinbarte Abfindungssumme abzüglich Steuern und ggf. Sozialabgaben ausbezahlt wird. Er hat die Abgabenlast zu tragen. Die Abfindung ist von ihm zu versteuern. Nur aus den besonderen Begleitumständen bei Abschluss der Vereinbarung kann sich im Einzelfall ergeben, dass der AG als Ausnahme von der Regel die Steuern trägt.“</a:t>
            </a:r>
            <a:endParaRPr lang="de-DE" b="1" i="1" dirty="0">
              <a:latin typeface="Abadi" panose="020B0604020104020204" pitchFamily="34" charset="0"/>
            </a:endParaRPr>
          </a:p>
          <a:p>
            <a:pPr marL="0" indent="0">
              <a:buNone/>
            </a:pPr>
            <a:endParaRPr lang="de-DE" dirty="0">
              <a:latin typeface="Abadi" panose="020B0604020104020204" pitchFamily="34" charset="0"/>
            </a:endParaRPr>
          </a:p>
          <a:p>
            <a:endParaRPr lang="de-DE" i="1" dirty="0"/>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35</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40099869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104020204" pitchFamily="34" charset="0"/>
              </a:rPr>
              <a:t>Abfindung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92500" lnSpcReduction="20000"/>
          </a:bodyPr>
          <a:lstStyle/>
          <a:p>
            <a:r>
              <a:rPr lang="de-DE" b="1" dirty="0">
                <a:latin typeface="Abadi" panose="020B0604020104020204" pitchFamily="34" charset="0"/>
              </a:rPr>
              <a:t>Entstehen des Abfindungsanspruchs</a:t>
            </a:r>
          </a:p>
          <a:p>
            <a:pPr>
              <a:buFont typeface="Wingdings" panose="05000000000000000000" pitchFamily="2" charset="2"/>
              <a:buChar char="ü"/>
            </a:pPr>
            <a:r>
              <a:rPr lang="de-DE" dirty="0">
                <a:latin typeface="Abadi" panose="020B0604020104020204" pitchFamily="34" charset="0"/>
              </a:rPr>
              <a:t>Abfindungsanspruch entsteht mangels anderer Absprachen der Parteien grundsätzlich mit dem Abschluss der (Aufhebungs-)Vereinbarung bzw. des gerichtlichen Vergleichs.</a:t>
            </a:r>
          </a:p>
          <a:p>
            <a:pPr>
              <a:buFont typeface="Wingdings" panose="05000000000000000000" pitchFamily="2" charset="2"/>
              <a:buChar char="ü"/>
            </a:pPr>
            <a:r>
              <a:rPr lang="de-DE" dirty="0">
                <a:latin typeface="Abadi" panose="020B0604020104020204" pitchFamily="34" charset="0"/>
              </a:rPr>
              <a:t>Ausnahmen bestätigen die Regel. Vgl.</a:t>
            </a:r>
            <a:r>
              <a:rPr lang="de-DE" b="1" dirty="0">
                <a:latin typeface="Abadi" panose="020B0604020104020204" pitchFamily="34" charset="0"/>
              </a:rPr>
              <a:t> </a:t>
            </a:r>
            <a:r>
              <a:rPr lang="de-DE" dirty="0">
                <a:latin typeface="Abadi" panose="020B0604020104020204" pitchFamily="34" charset="0"/>
              </a:rPr>
              <a:t>BAG 27.02.2018 – 9 AZR 430/17</a:t>
            </a:r>
            <a:br>
              <a:rPr lang="de-DE" dirty="0">
                <a:latin typeface="Abadi" panose="020B0604020104020204" pitchFamily="34" charset="0"/>
              </a:rPr>
            </a:br>
            <a:r>
              <a:rPr lang="de-DE" dirty="0">
                <a:latin typeface="Abadi" panose="020B0604020104020204" pitchFamily="34" charset="0"/>
              </a:rPr>
              <a:t>Bei einem Ausscheiden vor Vollendung des 65. Lebensjahres entsteht der an sich vorgesehene Abfindungsanspruch nicht, wenn der betroffene AN bereits in unmittelbarem Anschluss an die Beendigung des Altersteilzeitarbeitsverhältnisses ungeminderte Altersrente beziehen kann.</a:t>
            </a:r>
            <a:endParaRPr lang="de-DE" b="1" dirty="0">
              <a:latin typeface="Abadi" panose="020B0604020104020204" pitchFamily="34" charset="0"/>
            </a:endParaRPr>
          </a:p>
          <a:p>
            <a:pPr marL="0" indent="0">
              <a:buNone/>
            </a:pPr>
            <a:endParaRPr lang="de-DE" i="1" dirty="0"/>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36</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19933356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104020204" pitchFamily="34" charset="0"/>
              </a:rPr>
              <a:t>Abfindung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85000" lnSpcReduction="20000"/>
          </a:bodyPr>
          <a:lstStyle/>
          <a:p>
            <a:r>
              <a:rPr lang="de-DE" sz="3100" b="1" dirty="0">
                <a:latin typeface="Abadi" panose="020B0604020104020204" pitchFamily="34" charset="0"/>
              </a:rPr>
              <a:t>Fälligkeit des Abfindungsanspruchs</a:t>
            </a:r>
          </a:p>
          <a:p>
            <a:pPr>
              <a:buFont typeface="Wingdings" panose="05000000000000000000" pitchFamily="2" charset="2"/>
              <a:buChar char="ü"/>
            </a:pPr>
            <a:r>
              <a:rPr lang="de-DE" dirty="0">
                <a:latin typeface="Abadi" panose="020B0604020104020204" pitchFamily="34" charset="0"/>
              </a:rPr>
              <a:t>Ist der Zeitpunkt der Fälligkeit der Abfindungszahlung nicht bestimmt, kann er sich gem. § 271 I BGB aus den Umständen des Falls ergeben.</a:t>
            </a:r>
          </a:p>
          <a:p>
            <a:pPr>
              <a:buFont typeface="Wingdings" panose="05000000000000000000" pitchFamily="2" charset="2"/>
              <a:buChar char="ü"/>
            </a:pPr>
            <a:r>
              <a:rPr lang="de-DE" dirty="0">
                <a:latin typeface="Abadi" panose="020B0604020104020204" pitchFamily="34" charset="0"/>
              </a:rPr>
              <a:t>Das ist i.d.R. der Zeitpunkt der Beendigung des Arbeitsverhältnisses.</a:t>
            </a:r>
          </a:p>
          <a:p>
            <a:pPr>
              <a:buFont typeface="Wingdings" panose="05000000000000000000" pitchFamily="2" charset="2"/>
              <a:buChar char="ü"/>
            </a:pPr>
            <a:r>
              <a:rPr lang="de-DE" dirty="0">
                <a:latin typeface="Abadi" panose="020B0604020104020204" pitchFamily="34" charset="0"/>
              </a:rPr>
              <a:t>Wird ein Vergleich vor dem vereinbarten Ende des Arbeitsverhältnisses geschlossen und soll die Abfindung nach § 3 Nr. 9 EStG und entsprechend §§ 9, 10 KSchG gezahlt werden, liegen in aller Regel Umstände </a:t>
            </a:r>
            <a:r>
              <a:rPr lang="de-DE" dirty="0" err="1">
                <a:latin typeface="Abadi" panose="020B0604020104020204" pitchFamily="34" charset="0"/>
              </a:rPr>
              <a:t>i.S.d</a:t>
            </a:r>
            <a:r>
              <a:rPr lang="de-DE" dirty="0">
                <a:latin typeface="Abadi" panose="020B0604020104020204" pitchFamily="34" charset="0"/>
              </a:rPr>
              <a:t>. § 271 I BGB vor, aus denen sich als Fälligkeitszeitpunkt der Zeitpunkt der Beendigung des Arbeitsverhältnisses ergibt, BAG 15.07.2004 – 2 AZR 630/03, NZA 2005, 292.</a:t>
            </a:r>
          </a:p>
          <a:p>
            <a:pPr>
              <a:buFont typeface="Wingdings" panose="05000000000000000000" pitchFamily="2" charset="2"/>
              <a:buChar char="ü"/>
            </a:pPr>
            <a:endParaRPr lang="de-DE" b="1" dirty="0">
              <a:latin typeface="Abadi" panose="020B0604020104020204" pitchFamily="34" charset="0"/>
            </a:endParaRPr>
          </a:p>
          <a:p>
            <a:pPr marL="0" indent="0">
              <a:buNone/>
            </a:pPr>
            <a:endParaRPr lang="de-DE" i="1" dirty="0"/>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37</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8557200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104020204" pitchFamily="34" charset="0"/>
              </a:rPr>
              <a:t>Abfindung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275264"/>
          </a:xfrm>
        </p:spPr>
        <p:txBody>
          <a:bodyPr>
            <a:normAutofit fontScale="92500"/>
          </a:bodyPr>
          <a:lstStyle/>
          <a:p>
            <a:r>
              <a:rPr lang="de-DE" sz="3600" b="1" dirty="0">
                <a:latin typeface="Abadi" panose="020B0604020104020204" pitchFamily="34" charset="0"/>
              </a:rPr>
              <a:t>Entstehen des Abfindungsanspruchs, Fälligkeit</a:t>
            </a:r>
          </a:p>
          <a:p>
            <a:pPr>
              <a:buFont typeface="Wingdings" panose="05000000000000000000" pitchFamily="2" charset="2"/>
              <a:buChar char="ü"/>
            </a:pPr>
            <a:r>
              <a:rPr lang="de-DE" sz="3600" dirty="0">
                <a:latin typeface="Abadi" panose="020B0604020104020204" pitchFamily="34" charset="0"/>
              </a:rPr>
              <a:t>Anspruchsgrundlage bedenken/benennen.</a:t>
            </a:r>
          </a:p>
          <a:p>
            <a:pPr>
              <a:buFont typeface="Wingdings" panose="05000000000000000000" pitchFamily="2" charset="2"/>
              <a:buChar char="ü"/>
            </a:pPr>
            <a:r>
              <a:rPr lang="de-DE" sz="3600" dirty="0">
                <a:latin typeface="Abadi" panose="020B0604020104020204" pitchFamily="34" charset="0"/>
              </a:rPr>
              <a:t>Entstehen regeln, </a:t>
            </a:r>
            <a:r>
              <a:rPr lang="de-DE" sz="3600" i="1" dirty="0">
                <a:latin typeface="Abadi" panose="020B0604020104020204" pitchFamily="34" charset="0"/>
              </a:rPr>
              <a:t>„mit Unterzeichnung dieser Vereinbarung sofort entstanden“</a:t>
            </a:r>
            <a:r>
              <a:rPr lang="de-DE" sz="3600" dirty="0">
                <a:latin typeface="Abadi" panose="020B0604020104020204" pitchFamily="34" charset="0"/>
              </a:rPr>
              <a:t>.</a:t>
            </a:r>
          </a:p>
          <a:p>
            <a:pPr>
              <a:buFont typeface="Wingdings" panose="05000000000000000000" pitchFamily="2" charset="2"/>
              <a:buChar char="ü"/>
            </a:pPr>
            <a:r>
              <a:rPr lang="de-DE" sz="3600" dirty="0">
                <a:latin typeface="Abadi" panose="020B0604020104020204" pitchFamily="34" charset="0"/>
              </a:rPr>
              <a:t>Fälligkeit explizit regeln. Datum benennen.</a:t>
            </a:r>
          </a:p>
          <a:p>
            <a:pPr marL="0" indent="0">
              <a:buNone/>
            </a:pPr>
            <a:endParaRPr lang="de-DE" i="1" dirty="0"/>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38</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31981767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104020204" pitchFamily="34" charset="0"/>
              </a:rPr>
              <a:t>Abfindung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275264"/>
          </a:xfrm>
        </p:spPr>
        <p:txBody>
          <a:bodyPr>
            <a:normAutofit fontScale="77500" lnSpcReduction="20000"/>
          </a:bodyPr>
          <a:lstStyle/>
          <a:p>
            <a:r>
              <a:rPr lang="de-DE" b="1" dirty="0">
                <a:latin typeface="Abadi" panose="020B0604020104020204" pitchFamily="34" charset="0"/>
              </a:rPr>
              <a:t>Anrechnungstatbestände, Vermeidung von Doppelansprüchen</a:t>
            </a:r>
          </a:p>
          <a:p>
            <a:pPr>
              <a:buFont typeface="Wingdings" panose="05000000000000000000" pitchFamily="2" charset="2"/>
              <a:buChar char="ü"/>
            </a:pPr>
            <a:r>
              <a:rPr lang="de-DE" dirty="0">
                <a:latin typeface="Abadi" panose="020B0604020104020204" pitchFamily="34" charset="0"/>
              </a:rPr>
              <a:t>Alternierende Ansprüche auf Abfindung verdrängen bzw. überschneiden sich nicht per se. Es findet keine automatische Anrechnung statt, BAG 19.07.2016 – 2 AZR 536/15, NZA 2017, 121.</a:t>
            </a:r>
          </a:p>
          <a:p>
            <a:pPr>
              <a:buFont typeface="Wingdings" panose="05000000000000000000" pitchFamily="2" charset="2"/>
              <a:buChar char="ü"/>
            </a:pPr>
            <a:r>
              <a:rPr lang="de-DE" dirty="0">
                <a:latin typeface="Abadi" panose="020B0604020104020204" pitchFamily="34" charset="0"/>
              </a:rPr>
              <a:t>Die in einem Prozessvergleich vereinbarte Abgeltung sämtlicher Ansprüche der </a:t>
            </a:r>
            <a:r>
              <a:rPr lang="de-DE" dirty="0" err="1">
                <a:latin typeface="Abadi" panose="020B0604020104020204" pitchFamily="34" charset="0"/>
              </a:rPr>
              <a:t>ANin</a:t>
            </a:r>
            <a:r>
              <a:rPr lang="de-DE" dirty="0">
                <a:latin typeface="Abadi" panose="020B0604020104020204" pitchFamily="34" charset="0"/>
              </a:rPr>
              <a:t> aus dem Arbeitsverhältnis erstreckt sich nicht auf eine etwaige Sozialplanabfindung.</a:t>
            </a:r>
          </a:p>
          <a:p>
            <a:pPr>
              <a:buFont typeface="Wingdings" panose="05000000000000000000" pitchFamily="2" charset="2"/>
              <a:buChar char="ü"/>
            </a:pPr>
            <a:r>
              <a:rPr lang="de-DE" dirty="0">
                <a:latin typeface="Abadi" panose="020B0604020104020204" pitchFamily="34" charset="0"/>
              </a:rPr>
              <a:t>Denn nach § 77 IV 2 BetrVG ist ein Verzicht auf einen Sozialplananspruch nur mit Zustimmung des Betriebsrats wirksam, BAG 25.04.2017 – 1 AZR 714/15, NZA 2017, 1467.</a:t>
            </a:r>
          </a:p>
          <a:p>
            <a:pPr>
              <a:buFont typeface="Wingdings" panose="05000000000000000000" pitchFamily="2" charset="2"/>
              <a:buChar char="ü"/>
            </a:pPr>
            <a:r>
              <a:rPr lang="de-DE" dirty="0">
                <a:latin typeface="Abadi" panose="020B0604020104020204" pitchFamily="34" charset="0"/>
              </a:rPr>
              <a:t>Entsprechend sind Anrechnungen zu bedenken und rechtssicher zu regeln. „Sonst wird es teuer und ungemütlich!“</a:t>
            </a:r>
            <a:endParaRPr lang="de-DE" b="1" dirty="0">
              <a:latin typeface="Abadi" panose="020B0604020104020204" pitchFamily="34" charset="0"/>
            </a:endParaRPr>
          </a:p>
          <a:p>
            <a:pPr marL="0" indent="0">
              <a:buNone/>
            </a:pPr>
            <a:endParaRPr lang="de-DE" i="1" dirty="0"/>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39</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40486818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202020204" pitchFamily="34" charset="0"/>
              </a:rPr>
              <a:t>Aufhebungsverträge</a:t>
            </a:r>
            <a:r>
              <a:rPr lang="de-DE" dirty="0"/>
              <a:t> </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a:bodyPr>
          <a:lstStyle/>
          <a:p>
            <a:pPr>
              <a:buFont typeface="Wingdings" panose="05000000000000000000" pitchFamily="2" charset="2"/>
              <a:buChar char="ü"/>
            </a:pPr>
            <a:r>
              <a:rPr lang="de-DE" b="1" dirty="0">
                <a:latin typeface="Abadi" panose="020B0604020104020204" pitchFamily="34" charset="0"/>
              </a:rPr>
              <a:t>Aufhebungsverträge sind arbeitsrechtliche Kernmaterie.</a:t>
            </a:r>
          </a:p>
          <a:p>
            <a:pPr>
              <a:buFont typeface="Wingdings" panose="05000000000000000000" pitchFamily="2" charset="2"/>
              <a:buChar char="ü"/>
            </a:pPr>
            <a:r>
              <a:rPr lang="de-DE" b="1" dirty="0">
                <a:latin typeface="Abadi" panose="020B0604020104020204" pitchFamily="34" charset="0"/>
              </a:rPr>
              <a:t>Aufhebungsverträge sind von existentieller Bedeutung. Es geht um viel.</a:t>
            </a:r>
          </a:p>
          <a:p>
            <a:pPr>
              <a:buFont typeface="Wingdings" panose="05000000000000000000" pitchFamily="2" charset="2"/>
              <a:buChar char="ü"/>
            </a:pPr>
            <a:r>
              <a:rPr lang="de-DE" b="1" dirty="0">
                <a:latin typeface="Abadi" panose="020B0604020104020204" pitchFamily="34" charset="0"/>
              </a:rPr>
              <a:t>Jeder Fall hat seine spezifischen Schwerpunkte und Besonderheiten.</a:t>
            </a:r>
          </a:p>
          <a:p>
            <a:pPr>
              <a:buFont typeface="Wingdings" panose="05000000000000000000" pitchFamily="2" charset="2"/>
              <a:buChar char="ü"/>
            </a:pPr>
            <a:r>
              <a:rPr lang="de-DE" b="1" dirty="0">
                <a:latin typeface="Abadi" panose="020B0604020104020204" pitchFamily="34" charset="0"/>
              </a:rPr>
              <a:t>Man lernt nie aus. = </a:t>
            </a:r>
            <a:r>
              <a:rPr lang="de-DE" b="1" u="sng" dirty="0">
                <a:latin typeface="Abadi" panose="020B0604020104020204" pitchFamily="34" charset="0"/>
              </a:rPr>
              <a:t>Verbesserungspotenzial</a:t>
            </a: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4</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80658068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104020204" pitchFamily="34" charset="0"/>
              </a:rPr>
              <a:t>Abfindung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lnSpcReduction="10000"/>
          </a:bodyPr>
          <a:lstStyle/>
          <a:p>
            <a:endParaRPr lang="de-DE" dirty="0">
              <a:latin typeface="Abadi" panose="020B0604020104020204" pitchFamily="34" charset="0"/>
            </a:endParaRPr>
          </a:p>
          <a:p>
            <a:r>
              <a:rPr lang="de-DE" b="1" dirty="0">
                <a:latin typeface="Abadi" panose="020B0604020104020204" pitchFamily="34" charset="0"/>
              </a:rPr>
              <a:t>Musterformulierung Anrechnung</a:t>
            </a:r>
            <a:br>
              <a:rPr lang="de-DE" b="1" dirty="0">
                <a:latin typeface="Abadi" panose="020B0604020104020204" pitchFamily="34" charset="0"/>
              </a:rPr>
            </a:br>
            <a:r>
              <a:rPr lang="de-DE" i="1" dirty="0">
                <a:latin typeface="Abadi" panose="020B0604020104020204" pitchFamily="34" charset="0"/>
              </a:rPr>
              <a:t>„Die zwischen den Parteien vereinbarte Abfindung </a:t>
            </a:r>
            <a:r>
              <a:rPr lang="de-DE" i="1" dirty="0" err="1">
                <a:latin typeface="Abadi" panose="020B0604020104020204" pitchFamily="34" charset="0"/>
              </a:rPr>
              <a:t>i.H.v</a:t>
            </a:r>
            <a:r>
              <a:rPr lang="de-DE" i="1" dirty="0">
                <a:latin typeface="Abadi" panose="020B0604020104020204" pitchFamily="34" charset="0"/>
              </a:rPr>
              <a:t>. (…) € brutto wird auf alle anderen wegen der Beendigung des Arbeitsverhältnisses zu leistenden Zahlungen (z.B. eine Sozialplanabfindung, eine Abfindung aus einem Tarifvertrag, einer Betriebsvereinbarung oder einem Arbeitsvertrag sowie Nachteilsausgleichsansprüche gem. § 113 BetrVG) in voller Höhe angerechnet.“</a:t>
            </a:r>
            <a:endParaRPr lang="de-DE" dirty="0">
              <a:latin typeface="Abadi" panose="020B0604020104020204" pitchFamily="34" charset="0"/>
            </a:endParaRPr>
          </a:p>
          <a:p>
            <a:endParaRPr lang="de-DE" b="1" dirty="0">
              <a:latin typeface="Abadi" panose="020B0604020104020204" pitchFamily="34" charset="0"/>
            </a:endParaRPr>
          </a:p>
          <a:p>
            <a:pPr marL="0" indent="0">
              <a:buNone/>
            </a:pPr>
            <a:endParaRPr lang="de-DE" dirty="0">
              <a:latin typeface="Abadi" panose="020B0604020104020204" pitchFamily="34" charset="0"/>
            </a:endParaRPr>
          </a:p>
          <a:p>
            <a:endParaRPr lang="de-DE" i="1" dirty="0"/>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40</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181784318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104020204" pitchFamily="34" charset="0"/>
              </a:rPr>
              <a:t>Abfindung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85000" lnSpcReduction="20000"/>
          </a:bodyPr>
          <a:lstStyle/>
          <a:p>
            <a:endParaRPr lang="de-DE" dirty="0">
              <a:latin typeface="Abadi" panose="020B0604020104020204" pitchFamily="34" charset="0"/>
            </a:endParaRPr>
          </a:p>
          <a:p>
            <a:r>
              <a:rPr lang="de-DE" b="1" dirty="0">
                <a:latin typeface="Abadi" panose="020B0604020104020204" pitchFamily="34" charset="0"/>
              </a:rPr>
              <a:t>Vererbbarkeit des Abfindungsanspruchs</a:t>
            </a:r>
          </a:p>
          <a:p>
            <a:pPr>
              <a:buFont typeface="Wingdings" panose="05000000000000000000" pitchFamily="2" charset="2"/>
              <a:buChar char="ü"/>
            </a:pPr>
            <a:r>
              <a:rPr lang="de-DE" dirty="0">
                <a:latin typeface="Abadi" panose="020B0604020104020204" pitchFamily="34" charset="0"/>
              </a:rPr>
              <a:t>Ein in einem Abfindungsvergleich vereinbarter Abfindungsanspruch geht, wenn die Parteien nichts anderes vereinbart haben, grundsätzlich auf die Erben über, wenn der AN vor dem im Abfindungsvergleich festgelegten Auflösungszeitpunkt verstirbt, vgl. BAG 22.05.2003 – 2 AZR 250/02, NZA 2004, 1352.</a:t>
            </a:r>
          </a:p>
          <a:p>
            <a:pPr>
              <a:buFont typeface="Wingdings" panose="05000000000000000000" pitchFamily="2" charset="2"/>
              <a:buChar char="ü"/>
            </a:pPr>
            <a:r>
              <a:rPr lang="de-DE" dirty="0">
                <a:latin typeface="Abadi" panose="020B0604020104020204" pitchFamily="34" charset="0"/>
              </a:rPr>
              <a:t>Eine Ausnahme von diesem Grundsatz greift nur in den Fällen, wenn das Erleben des vereinbarten Beendigungszeitpunkts Vertragsinhalt im Sinne einer aufschiebenden Bedingung geworden ist, </a:t>
            </a:r>
            <a:r>
              <a:rPr lang="de-DE" b="1" dirty="0">
                <a:latin typeface="Abadi" panose="020B0604020104020204" pitchFamily="34" charset="0"/>
              </a:rPr>
              <a:t>„aufschiebend bedingte Abfindungszahlung“</a:t>
            </a:r>
            <a:r>
              <a:rPr lang="de-DE" dirty="0">
                <a:latin typeface="Abadi" panose="020B0604020104020204" pitchFamily="34" charset="0"/>
              </a:rPr>
              <a:t> vgl. BAG 16.05.2000 – </a:t>
            </a:r>
            <a:br>
              <a:rPr lang="de-DE" dirty="0">
                <a:latin typeface="Abadi" panose="020B0604020104020204" pitchFamily="34" charset="0"/>
              </a:rPr>
            </a:br>
            <a:r>
              <a:rPr lang="de-DE" dirty="0">
                <a:latin typeface="Abadi" panose="020B0604020104020204" pitchFamily="34" charset="0"/>
              </a:rPr>
              <a:t>9 AZR 277/99, NZA 2000, 1236.</a:t>
            </a:r>
          </a:p>
          <a:p>
            <a:endParaRPr lang="de-DE" b="1" dirty="0">
              <a:latin typeface="Abadi" panose="020B0604020104020204" pitchFamily="34" charset="0"/>
            </a:endParaRPr>
          </a:p>
          <a:p>
            <a:pPr marL="0" indent="0">
              <a:buNone/>
            </a:pPr>
            <a:endParaRPr lang="de-DE" dirty="0">
              <a:latin typeface="Abadi" panose="020B0604020104020204" pitchFamily="34" charset="0"/>
            </a:endParaRPr>
          </a:p>
          <a:p>
            <a:endParaRPr lang="de-DE" i="1" dirty="0"/>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41</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80856373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104020204" pitchFamily="34" charset="0"/>
              </a:rPr>
              <a:t>Abfindung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7500" lnSpcReduction="20000"/>
          </a:bodyPr>
          <a:lstStyle/>
          <a:p>
            <a:endParaRPr lang="de-DE" dirty="0">
              <a:latin typeface="Abadi" panose="020B0604020104020204" pitchFamily="34" charset="0"/>
            </a:endParaRPr>
          </a:p>
          <a:p>
            <a:r>
              <a:rPr lang="de-DE" b="1" dirty="0">
                <a:latin typeface="Abadi" panose="020B0604020104020204" pitchFamily="34" charset="0"/>
              </a:rPr>
              <a:t>Behandlung und Absicherung in der Insolvenz</a:t>
            </a:r>
            <a:br>
              <a:rPr lang="de-DE" b="1" dirty="0">
                <a:latin typeface="Abadi" panose="020B0604020104020204" pitchFamily="34" charset="0"/>
              </a:rPr>
            </a:br>
            <a:r>
              <a:rPr lang="de-DE" b="1" dirty="0">
                <a:latin typeface="Abadi" panose="020B0604020104020204" pitchFamily="34" charset="0"/>
              </a:rPr>
              <a:t>„außer Spesen nichts gewesen“ = „Quote 0“ vermeiden</a:t>
            </a:r>
          </a:p>
          <a:p>
            <a:pPr>
              <a:buFont typeface="Wingdings" panose="05000000000000000000" pitchFamily="2" charset="2"/>
              <a:buChar char="ü"/>
            </a:pPr>
            <a:r>
              <a:rPr lang="de-DE" dirty="0">
                <a:latin typeface="Abadi" panose="020B0604020104020204" pitchFamily="34" charset="0"/>
              </a:rPr>
              <a:t>Insolvenz sowohl des AG als auch des AN hat weitreichende Folgen und eröffnet Stör- und Haftungspotenzial.</a:t>
            </a:r>
          </a:p>
          <a:p>
            <a:pPr>
              <a:buFont typeface="Wingdings" panose="05000000000000000000" pitchFamily="2" charset="2"/>
              <a:buChar char="ü"/>
            </a:pPr>
            <a:r>
              <a:rPr lang="de-DE" dirty="0">
                <a:latin typeface="Abadi" panose="020B0604020104020204" pitchFamily="34" charset="0"/>
              </a:rPr>
              <a:t>Werthaltigkeit = Einordnung in das Rangsystem der InsO</a:t>
            </a:r>
          </a:p>
          <a:p>
            <a:pPr>
              <a:buFont typeface="Symbol" panose="05050102010706020507" pitchFamily="18" charset="2"/>
              <a:buChar char="-"/>
            </a:pPr>
            <a:r>
              <a:rPr lang="de-DE" dirty="0">
                <a:latin typeface="Abadi" panose="020B0604020104020204" pitchFamily="34" charset="0"/>
              </a:rPr>
              <a:t>Vor Insolvenzeröffnung, Insolvenzforderung, § 38 InsO, Anmeldung zur Tabelle, Quote, Anspruch oft wertlos</a:t>
            </a:r>
          </a:p>
          <a:p>
            <a:pPr>
              <a:buFont typeface="Symbol" panose="05050102010706020507" pitchFamily="18" charset="2"/>
              <a:buChar char="-"/>
            </a:pPr>
            <a:r>
              <a:rPr lang="de-DE" dirty="0">
                <a:latin typeface="Abadi" panose="020B0604020104020204" pitchFamily="34" charset="0"/>
              </a:rPr>
              <a:t>Nach Insolvenzeröffnung, </a:t>
            </a:r>
            <a:r>
              <a:rPr lang="de-DE" dirty="0" err="1">
                <a:latin typeface="Abadi" panose="020B0604020104020204" pitchFamily="34" charset="0"/>
              </a:rPr>
              <a:t>Kdg.schutzprozess</a:t>
            </a:r>
            <a:r>
              <a:rPr lang="de-DE" dirty="0">
                <a:latin typeface="Abadi" panose="020B0604020104020204" pitchFamily="34" charset="0"/>
              </a:rPr>
              <a:t> fortgeführt </a:t>
            </a:r>
            <a:r>
              <a:rPr lang="de-DE" dirty="0" err="1">
                <a:latin typeface="Abadi" panose="020B0604020104020204" pitchFamily="34" charset="0"/>
              </a:rPr>
              <a:t>ggü</a:t>
            </a:r>
            <a:r>
              <a:rPr lang="de-DE" dirty="0">
                <a:latin typeface="Abadi" panose="020B0604020104020204" pitchFamily="34" charset="0"/>
              </a:rPr>
              <a:t>. Insolvenzverwalter, Abfindungsvergleich = Masseforderung, </a:t>
            </a:r>
            <a:br>
              <a:rPr lang="de-DE" dirty="0">
                <a:latin typeface="Abadi" panose="020B0604020104020204" pitchFamily="34" charset="0"/>
              </a:rPr>
            </a:br>
            <a:r>
              <a:rPr lang="de-DE" dirty="0">
                <a:latin typeface="Abadi" panose="020B0604020104020204" pitchFamily="34" charset="0"/>
              </a:rPr>
              <a:t>§ 55 InsO, BAG 16.06.2002 – 10 AZR 180/01, NZA 2002, 974</a:t>
            </a:r>
            <a:br>
              <a:rPr lang="de-DE" dirty="0">
                <a:latin typeface="Abadi" panose="020B0604020104020204" pitchFamily="34" charset="0"/>
              </a:rPr>
            </a:br>
            <a:endParaRPr lang="de-DE" dirty="0">
              <a:latin typeface="Abadi" panose="020B0604020104020204" pitchFamily="34" charset="0"/>
            </a:endParaRPr>
          </a:p>
          <a:p>
            <a:pPr marL="0" indent="0">
              <a:buNone/>
            </a:pPr>
            <a:endParaRPr lang="de-DE" dirty="0">
              <a:latin typeface="Abadi" panose="020B0604020104020204" pitchFamily="34" charset="0"/>
            </a:endParaRPr>
          </a:p>
          <a:p>
            <a:endParaRPr lang="de-DE" i="1" dirty="0"/>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42</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34785206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104020204" pitchFamily="34" charset="0"/>
              </a:rPr>
              <a:t>Abfindung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92500" lnSpcReduction="10000"/>
          </a:bodyPr>
          <a:lstStyle/>
          <a:p>
            <a:endParaRPr lang="de-DE" dirty="0">
              <a:latin typeface="Abadi" panose="020B0604020104020204" pitchFamily="34" charset="0"/>
            </a:endParaRPr>
          </a:p>
          <a:p>
            <a:r>
              <a:rPr lang="de-DE" b="1" dirty="0">
                <a:latin typeface="Abadi" panose="020B0604020104020204" pitchFamily="34" charset="0"/>
              </a:rPr>
              <a:t>Absicherung der Insolvenz des AG bei „lang laufenden Aufhebungsverträgen</a:t>
            </a:r>
          </a:p>
          <a:p>
            <a:pPr>
              <a:buFont typeface="Wingdings" panose="05000000000000000000" pitchFamily="2" charset="2"/>
              <a:buChar char="ü"/>
            </a:pPr>
            <a:r>
              <a:rPr lang="de-DE" dirty="0">
                <a:latin typeface="Abadi" panose="020B0604020104020204" pitchFamily="34" charset="0"/>
              </a:rPr>
              <a:t>Rücktrittsrecht nach § 323 I BGB setzt die Durchsetzbarkeit der Forderung voraus, BAG 10.11.2011 – 6 AZR 357/10, </a:t>
            </a:r>
            <a:r>
              <a:rPr lang="de-DE" dirty="0" err="1">
                <a:latin typeface="Abadi" panose="020B0604020104020204" pitchFamily="34" charset="0"/>
              </a:rPr>
              <a:t>i.E.</a:t>
            </a:r>
            <a:r>
              <a:rPr lang="de-DE" dirty="0">
                <a:latin typeface="Abadi" panose="020B0604020104020204" pitchFamily="34" charset="0"/>
              </a:rPr>
              <a:t> ungeeignet</a:t>
            </a:r>
          </a:p>
          <a:p>
            <a:pPr>
              <a:buFont typeface="Wingdings" panose="05000000000000000000" pitchFamily="2" charset="2"/>
              <a:buChar char="ü"/>
            </a:pPr>
            <a:r>
              <a:rPr lang="de-DE" dirty="0">
                <a:latin typeface="Abadi" panose="020B0604020104020204" pitchFamily="34" charset="0"/>
              </a:rPr>
              <a:t>Selbstschuldnerische Bürgschaft, teuer, i.d.R. nicht realisierbar</a:t>
            </a:r>
          </a:p>
          <a:p>
            <a:pPr>
              <a:buFont typeface="Wingdings" panose="05000000000000000000" pitchFamily="2" charset="2"/>
              <a:buChar char="ü"/>
            </a:pPr>
            <a:r>
              <a:rPr lang="de-DE" dirty="0">
                <a:latin typeface="Abadi" panose="020B0604020104020204" pitchFamily="34" charset="0"/>
              </a:rPr>
              <a:t>Aufschiebende Bedingung Vergleich (Geschäftsgrundlage), Zahlung der Abfindung, LAG Köln 19.03.2007 – 2 Sa 1258/06</a:t>
            </a:r>
          </a:p>
          <a:p>
            <a:endParaRPr lang="de-DE" i="1" dirty="0"/>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43</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18744518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104020204" pitchFamily="34" charset="0"/>
              </a:rPr>
              <a:t>Abfindung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92500" lnSpcReduction="10000"/>
          </a:bodyPr>
          <a:lstStyle/>
          <a:p>
            <a:endParaRPr lang="de-DE" dirty="0">
              <a:latin typeface="Abadi" panose="020B0604020104020204" pitchFamily="34" charset="0"/>
            </a:endParaRPr>
          </a:p>
          <a:p>
            <a:pPr lvl="0"/>
            <a:r>
              <a:rPr lang="de-DE" b="1" dirty="0">
                <a:latin typeface="Abadi" panose="020B0604020104020204" pitchFamily="34" charset="0"/>
              </a:rPr>
              <a:t>Steuerliche Behandlung</a:t>
            </a:r>
          </a:p>
          <a:p>
            <a:pPr lvl="0">
              <a:buFont typeface="Wingdings" panose="05000000000000000000" pitchFamily="2" charset="2"/>
              <a:buChar char="ü"/>
            </a:pPr>
            <a:r>
              <a:rPr lang="de-DE" dirty="0">
                <a:latin typeface="Abadi" panose="020B0604020104020204" pitchFamily="34" charset="0"/>
              </a:rPr>
              <a:t>keine steuerlichen Freibeträge mehr</a:t>
            </a:r>
          </a:p>
          <a:p>
            <a:pPr lvl="0">
              <a:buFont typeface="Wingdings" panose="05000000000000000000" pitchFamily="2" charset="2"/>
              <a:buChar char="ü"/>
            </a:pPr>
            <a:r>
              <a:rPr lang="de-DE" dirty="0">
                <a:latin typeface="Abadi" panose="020B0604020104020204" pitchFamily="34" charset="0"/>
              </a:rPr>
              <a:t>Privilegierung durch </a:t>
            </a:r>
            <a:r>
              <a:rPr lang="de-DE" dirty="0" err="1">
                <a:latin typeface="Abadi" panose="020B0604020104020204" pitchFamily="34" charset="0"/>
              </a:rPr>
              <a:t>Fünftelungsregelung</a:t>
            </a:r>
            <a:r>
              <a:rPr lang="de-DE" dirty="0">
                <a:latin typeface="Abadi" panose="020B0604020104020204" pitchFamily="34" charset="0"/>
              </a:rPr>
              <a:t> = Absenkung der Progression bei niedrigen und mittleren Einkommen, keine Wirkung/Entlastung bei Spitzensteuersatz</a:t>
            </a:r>
          </a:p>
          <a:p>
            <a:pPr>
              <a:buFont typeface="Wingdings" panose="05000000000000000000" pitchFamily="2" charset="2"/>
              <a:buChar char="ü"/>
            </a:pPr>
            <a:r>
              <a:rPr lang="de-DE" dirty="0">
                <a:latin typeface="Abadi" panose="020B0604020104020204" pitchFamily="34" charset="0"/>
              </a:rPr>
              <a:t>privilegierte Auslandssachverhalte, Doppelbesteuerungsabkommen, Anrufungsauskunft Betriebsstätten-FA, z.B. steuerfreie Abfindung „Singapur“</a:t>
            </a:r>
          </a:p>
          <a:p>
            <a:pPr lvl="0">
              <a:buFont typeface="Wingdings" panose="05000000000000000000" pitchFamily="2" charset="2"/>
              <a:buChar char="ü"/>
            </a:pPr>
            <a:endParaRPr lang="de-DE" dirty="0">
              <a:latin typeface="Abadi" panose="020B0604020104020204" pitchFamily="34" charset="0"/>
            </a:endParaRPr>
          </a:p>
          <a:p>
            <a:endParaRPr lang="de-DE" b="1" dirty="0">
              <a:latin typeface="Abadi" panose="020B0604020104020204" pitchFamily="34" charset="0"/>
            </a:endParaRPr>
          </a:p>
          <a:p>
            <a:pPr marL="0" indent="0">
              <a:buNone/>
            </a:pPr>
            <a:endParaRPr lang="de-DE" dirty="0">
              <a:latin typeface="Abadi" panose="020B0604020104020204" pitchFamily="34" charset="0"/>
            </a:endParaRPr>
          </a:p>
          <a:p>
            <a:endParaRPr lang="de-DE" i="1" dirty="0"/>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44</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108236540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104020204" pitchFamily="34" charset="0"/>
              </a:rPr>
              <a:t>Abfindung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92500" lnSpcReduction="10000"/>
          </a:bodyPr>
          <a:lstStyle/>
          <a:p>
            <a:endParaRPr lang="de-DE" dirty="0">
              <a:latin typeface="Abadi" panose="020B0604020104020204" pitchFamily="34" charset="0"/>
            </a:endParaRPr>
          </a:p>
          <a:p>
            <a:pPr lvl="0"/>
            <a:r>
              <a:rPr lang="de-DE" b="1" dirty="0">
                <a:latin typeface="Abadi" panose="020B0604020104020204" pitchFamily="34" charset="0"/>
              </a:rPr>
              <a:t>Steuerliche Behandlung</a:t>
            </a:r>
          </a:p>
          <a:p>
            <a:pPr lvl="0">
              <a:buFont typeface="Wingdings" panose="05000000000000000000" pitchFamily="2" charset="2"/>
              <a:buChar char="ü"/>
            </a:pPr>
            <a:r>
              <a:rPr lang="de-DE" dirty="0">
                <a:latin typeface="Abadi" panose="020B0604020104020204" pitchFamily="34" charset="0"/>
              </a:rPr>
              <a:t>steuerliche Optimierung, Einbindung Steuerberater </a:t>
            </a:r>
          </a:p>
          <a:p>
            <a:pPr lvl="0">
              <a:buFont typeface="Wingdings" panose="05000000000000000000" pitchFamily="2" charset="2"/>
              <a:buChar char="ü"/>
            </a:pPr>
            <a:r>
              <a:rPr lang="de-DE" dirty="0">
                <a:latin typeface="Abadi" panose="020B0604020104020204" pitchFamily="34" charset="0"/>
              </a:rPr>
              <a:t>„Umwandlung“ in steuerfreien Schadensersatz = hohes Risiko abweichender Beurteilung durch Finanzbehörden</a:t>
            </a:r>
          </a:p>
          <a:p>
            <a:pPr lvl="0">
              <a:buFont typeface="Wingdings" panose="05000000000000000000" pitchFamily="2" charset="2"/>
              <a:buChar char="ü"/>
            </a:pPr>
            <a:r>
              <a:rPr lang="de-DE" dirty="0">
                <a:latin typeface="Abadi" panose="020B0604020104020204" pitchFamily="34" charset="0"/>
              </a:rPr>
              <a:t>Hohes Risiko bei Teilung und Zahlung in Raten, vgl. LAG Köln, Beschl. v. 5.9.2018 – 2 Ta 165/18; vorgehend ArbG Köln – 10 Ga 89/18 u.a.; hierzu Riemer, DB 2018, 2939; </a:t>
            </a:r>
            <a:r>
              <a:rPr lang="de-DE" dirty="0" err="1">
                <a:latin typeface="Abadi" panose="020B0604020104020204" pitchFamily="34" charset="0"/>
              </a:rPr>
              <a:t>ders</a:t>
            </a:r>
            <a:r>
              <a:rPr lang="de-DE" dirty="0">
                <a:latin typeface="Abadi" panose="020B0604020104020204" pitchFamily="34" charset="0"/>
              </a:rPr>
              <a:t>., </a:t>
            </a:r>
            <a:r>
              <a:rPr lang="de-DE" dirty="0" err="1">
                <a:latin typeface="Abadi" panose="020B0604020104020204" pitchFamily="34" charset="0"/>
              </a:rPr>
              <a:t>ArbRAktuell</a:t>
            </a:r>
            <a:r>
              <a:rPr lang="de-DE" dirty="0">
                <a:latin typeface="Abadi" panose="020B0604020104020204" pitchFamily="34" charset="0"/>
              </a:rPr>
              <a:t> 2019, 61</a:t>
            </a:r>
          </a:p>
          <a:p>
            <a:pPr lvl="0">
              <a:buFont typeface="Wingdings" panose="05000000000000000000" pitchFamily="2" charset="2"/>
              <a:buChar char="ü"/>
            </a:pPr>
            <a:endParaRPr lang="de-DE" dirty="0">
              <a:latin typeface="Abadi" panose="020B0604020104020204" pitchFamily="34" charset="0"/>
            </a:endParaRPr>
          </a:p>
          <a:p>
            <a:pPr lvl="0">
              <a:buFont typeface="Wingdings" panose="05000000000000000000" pitchFamily="2" charset="2"/>
              <a:buChar char="ü"/>
            </a:pPr>
            <a:endParaRPr lang="de-DE" dirty="0">
              <a:latin typeface="Abadi" panose="020B0604020104020204" pitchFamily="34" charset="0"/>
            </a:endParaRPr>
          </a:p>
          <a:p>
            <a:endParaRPr lang="de-DE" b="1" dirty="0">
              <a:latin typeface="Abadi" panose="020B0604020104020204" pitchFamily="34" charset="0"/>
            </a:endParaRPr>
          </a:p>
          <a:p>
            <a:pPr marL="0" indent="0">
              <a:buNone/>
            </a:pPr>
            <a:endParaRPr lang="de-DE" dirty="0">
              <a:latin typeface="Abadi" panose="020B0604020104020204" pitchFamily="34" charset="0"/>
            </a:endParaRPr>
          </a:p>
          <a:p>
            <a:endParaRPr lang="de-DE" i="1" dirty="0"/>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45</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76598435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104020204" pitchFamily="34" charset="0"/>
              </a:rPr>
              <a:t>Abfindung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47500" lnSpcReduction="20000"/>
          </a:bodyPr>
          <a:lstStyle/>
          <a:p>
            <a:endParaRPr lang="de-DE" dirty="0">
              <a:latin typeface="Abadi" panose="020B0604020104020204" pitchFamily="34" charset="0"/>
            </a:endParaRPr>
          </a:p>
          <a:p>
            <a:pPr lvl="0"/>
            <a:r>
              <a:rPr lang="de-DE" sz="3400" b="1" dirty="0">
                <a:latin typeface="Abadi" panose="020B0604020104020204" pitchFamily="34" charset="0"/>
              </a:rPr>
              <a:t>Steuerliche Behandlung und Optimierung</a:t>
            </a:r>
          </a:p>
          <a:p>
            <a:pPr lvl="0">
              <a:buFont typeface="Wingdings" panose="05000000000000000000" pitchFamily="2" charset="2"/>
              <a:buChar char="ü"/>
            </a:pPr>
            <a:r>
              <a:rPr lang="de-DE" sz="3300" dirty="0">
                <a:latin typeface="Abadi" panose="020B0604020104020204" pitchFamily="34" charset="0"/>
              </a:rPr>
              <a:t>Umwandlung der Abfindung in Zahlung in Direktversicherung oder BAV</a:t>
            </a:r>
          </a:p>
          <a:p>
            <a:pPr lvl="0">
              <a:buFont typeface="Wingdings" panose="05000000000000000000" pitchFamily="2" charset="2"/>
              <a:buChar char="ü"/>
            </a:pPr>
            <a:r>
              <a:rPr lang="de-DE" sz="3300" dirty="0">
                <a:latin typeface="Abadi" panose="020B0604020104020204" pitchFamily="34" charset="0"/>
              </a:rPr>
              <a:t>Kirchensteuer, Erlassmöglichkeit- Oftmals unbekannt ist die Möglichkeit eines Antrags des AN auf Erlass der Kirchensteuer beim zuständigen Kirchensteueramt im Fall einer Abfindungszahlung, FG Köln, 09.7.2008 – 11 K 3041/07, </a:t>
            </a:r>
            <a:r>
              <a:rPr lang="de-DE" sz="3300" dirty="0" err="1">
                <a:latin typeface="Abadi" panose="020B0604020104020204" pitchFamily="34" charset="0"/>
              </a:rPr>
              <a:t>DStRE</a:t>
            </a:r>
            <a:r>
              <a:rPr lang="de-DE" sz="3300" dirty="0">
                <a:latin typeface="Abadi" panose="020B0604020104020204" pitchFamily="34" charset="0"/>
              </a:rPr>
              <a:t> 2009, 314; </a:t>
            </a:r>
            <a:r>
              <a:rPr lang="de-DE" sz="3300" dirty="0" err="1">
                <a:latin typeface="Abadi" panose="020B0604020104020204" pitchFamily="34" charset="0"/>
              </a:rPr>
              <a:t>BFH</a:t>
            </a:r>
            <a:r>
              <a:rPr lang="de-DE" sz="3300" dirty="0">
                <a:latin typeface="Abadi" panose="020B0604020104020204" pitchFamily="34" charset="0"/>
              </a:rPr>
              <a:t>, 01.07.2009 – I R 81/08, </a:t>
            </a:r>
            <a:r>
              <a:rPr lang="de-DE" sz="3300" dirty="0" err="1">
                <a:latin typeface="Abadi" panose="020B0604020104020204" pitchFamily="34" charset="0"/>
              </a:rPr>
              <a:t>DStR</a:t>
            </a:r>
            <a:r>
              <a:rPr lang="de-DE" sz="3300" dirty="0">
                <a:latin typeface="Abadi" panose="020B0604020104020204" pitchFamily="34" charset="0"/>
              </a:rPr>
              <a:t> 2009, </a:t>
            </a:r>
            <a:r>
              <a:rPr lang="de-DE" sz="3300" dirty="0" err="1">
                <a:latin typeface="Abadi" panose="020B0604020104020204" pitchFamily="34" charset="0"/>
              </a:rPr>
              <a:t>2095.Nahezu</a:t>
            </a:r>
            <a:r>
              <a:rPr lang="de-DE" sz="3300" dirty="0">
                <a:latin typeface="Abadi" panose="020B0604020104020204" pitchFamily="34" charset="0"/>
              </a:rPr>
              <a:t> alle evangelischen Landeskirchen und die katholischen (Erz-)Bistümer erstatten bei Abfindungszahlungen auf Antrag einen Teil (50 %) der auf die Abfindung entfallenden Kirchensteuer. Die Kirchensteuerämter sind verpflichtet, diesen Antrag im Rahmen ihres Ermessens sorgfältig zu prüfen und i.d.R. sind sie auch angewiesen, die Kirchensteuer zur Hälfte zu erlassen, soweit diese auf die Abfindung entfällt, FG Nürnberg 02.02.1995 – VI 41/91.</a:t>
            </a:r>
            <a:br>
              <a:rPr lang="de-DE" sz="3300" dirty="0">
                <a:latin typeface="Abadi" panose="020B0604020104020204" pitchFamily="34" charset="0"/>
              </a:rPr>
            </a:br>
            <a:r>
              <a:rPr lang="de-DE" sz="3300" dirty="0">
                <a:latin typeface="Abadi" panose="020B0604020104020204" pitchFamily="34" charset="0"/>
              </a:rPr>
              <a:t>Darüber hinaus ist die Kirchensteuer im Rahmen der Einkommensteuererklärung als Sonderausgabe abzugsfähig, so dass man neben dem Erlass der Kirche noch eine weitere Steuerersparnis erzielen kann, die, abhängig vom persönlichen Steuersatz, bis zu 48,09 % der tatsächlich gezahlten Kirchensteuer betragen kann. Per Saldo kann man also bis zu 74 % der geleisteten Kirchensteuer wieder zurückerhalten.</a:t>
            </a:r>
            <a:br>
              <a:rPr lang="de-DE" sz="3300" dirty="0">
                <a:latin typeface="Abadi" panose="020B0604020104020204" pitchFamily="34" charset="0"/>
              </a:rPr>
            </a:br>
            <a:br>
              <a:rPr lang="de-DE" dirty="0"/>
            </a:br>
            <a:r>
              <a:rPr lang="de-DE" sz="3400" b="1" dirty="0"/>
              <a:t>Merke: Über ¾ Entlastung freut sich jeder noch gläubige Mandant.</a:t>
            </a:r>
            <a:r>
              <a:rPr lang="de-DE" sz="3400" b="1" dirty="0">
                <a:latin typeface="Abadi" panose="020B0604020104020204" pitchFamily="34" charset="0"/>
              </a:rPr>
              <a:t> </a:t>
            </a:r>
          </a:p>
          <a:p>
            <a:pPr lvl="0">
              <a:buFont typeface="Wingdings" panose="05000000000000000000" pitchFamily="2" charset="2"/>
              <a:buChar char="ü"/>
            </a:pPr>
            <a:endParaRPr lang="de-DE" dirty="0">
              <a:latin typeface="Abadi" panose="020B0604020104020204" pitchFamily="34" charset="0"/>
            </a:endParaRPr>
          </a:p>
          <a:p>
            <a:pPr lvl="0">
              <a:buFont typeface="Wingdings" panose="05000000000000000000" pitchFamily="2" charset="2"/>
              <a:buChar char="ü"/>
            </a:pPr>
            <a:endParaRPr lang="de-DE" dirty="0">
              <a:latin typeface="Abadi" panose="020B0604020104020204" pitchFamily="34" charset="0"/>
            </a:endParaRPr>
          </a:p>
          <a:p>
            <a:endParaRPr lang="de-DE" b="1" dirty="0">
              <a:latin typeface="Abadi" panose="020B0604020104020204" pitchFamily="34" charset="0"/>
            </a:endParaRPr>
          </a:p>
          <a:p>
            <a:pPr marL="0" indent="0">
              <a:buNone/>
            </a:pPr>
            <a:endParaRPr lang="de-DE" dirty="0">
              <a:latin typeface="Abadi" panose="020B0604020104020204" pitchFamily="34" charset="0"/>
            </a:endParaRPr>
          </a:p>
          <a:p>
            <a:endParaRPr lang="de-DE" i="1" dirty="0"/>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46</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105477677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104020204" pitchFamily="34" charset="0"/>
              </a:rPr>
              <a:t>Abfindung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lnSpcReduction="10000"/>
          </a:bodyPr>
          <a:lstStyle/>
          <a:p>
            <a:endParaRPr lang="de-DE" dirty="0">
              <a:latin typeface="Abadi" panose="020B0604020104020204" pitchFamily="34" charset="0"/>
            </a:endParaRPr>
          </a:p>
          <a:p>
            <a:r>
              <a:rPr lang="de-DE" b="1" dirty="0">
                <a:latin typeface="Abadi" panose="020B0604020104020204" pitchFamily="34" charset="0"/>
              </a:rPr>
              <a:t>Praxistipp/eigene Meinung</a:t>
            </a:r>
          </a:p>
          <a:p>
            <a:r>
              <a:rPr lang="de-DE" dirty="0"/>
              <a:t>Von mehrdeutigen, risikofreudigen Experimenten bei der Gestaltung der Abfindung ist im Hinblick auf eine korrekte steuerliche Behandlung und zur Vermeidung von Haftung i.d.R. Abstand zu nehmen.</a:t>
            </a:r>
          </a:p>
          <a:p>
            <a:r>
              <a:rPr lang="de-DE" dirty="0">
                <a:latin typeface="Abadi" panose="020B0604020104020204" pitchFamily="34" charset="0"/>
              </a:rPr>
              <a:t>Man sollte wissen, was man vereinbart und wie sich das rechtlich und wirtschaftlich auswirkt.</a:t>
            </a:r>
          </a:p>
          <a:p>
            <a:r>
              <a:rPr lang="de-DE" dirty="0">
                <a:latin typeface="Abadi" panose="020B0604020104020204" pitchFamily="34" charset="0"/>
              </a:rPr>
              <a:t>Die Abfindung und damit der Preis für die Beendigung muss sich realisieren lassen.</a:t>
            </a:r>
          </a:p>
          <a:p>
            <a:pPr lvl="0">
              <a:buFont typeface="Wingdings" panose="05000000000000000000" pitchFamily="2" charset="2"/>
              <a:buChar char="ü"/>
            </a:pPr>
            <a:endParaRPr lang="de-DE" dirty="0">
              <a:latin typeface="Abadi" panose="020B0604020104020204" pitchFamily="34" charset="0"/>
            </a:endParaRPr>
          </a:p>
          <a:p>
            <a:pPr lvl="0">
              <a:buFont typeface="Wingdings" panose="05000000000000000000" pitchFamily="2" charset="2"/>
              <a:buChar char="ü"/>
            </a:pPr>
            <a:endParaRPr lang="de-DE" dirty="0">
              <a:latin typeface="Abadi" panose="020B0604020104020204" pitchFamily="34" charset="0"/>
            </a:endParaRPr>
          </a:p>
          <a:p>
            <a:endParaRPr lang="de-DE" b="1" dirty="0">
              <a:latin typeface="Abadi" panose="020B0604020104020204" pitchFamily="34" charset="0"/>
            </a:endParaRPr>
          </a:p>
          <a:p>
            <a:pPr marL="0" indent="0">
              <a:buNone/>
            </a:pPr>
            <a:endParaRPr lang="de-DE" dirty="0">
              <a:latin typeface="Abadi" panose="020B0604020104020204" pitchFamily="34" charset="0"/>
            </a:endParaRPr>
          </a:p>
          <a:p>
            <a:endParaRPr lang="de-DE" i="1" dirty="0"/>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47</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24967322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104020204" pitchFamily="34" charset="0"/>
              </a:rPr>
              <a:t>Abfindung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lnSpcReduction="10000"/>
          </a:bodyPr>
          <a:lstStyle/>
          <a:p>
            <a:endParaRPr lang="de-DE" dirty="0">
              <a:latin typeface="Abadi" panose="020B0604020104020204" pitchFamily="34" charset="0"/>
            </a:endParaRPr>
          </a:p>
          <a:p>
            <a:r>
              <a:rPr lang="de-DE" b="1" dirty="0">
                <a:latin typeface="Abadi" panose="020B0604020104020204" pitchFamily="34" charset="0"/>
              </a:rPr>
              <a:t>Musterformulierung Abfindungsklausel</a:t>
            </a:r>
            <a:br>
              <a:rPr lang="de-DE" b="1" dirty="0">
                <a:latin typeface="Abadi" panose="020B0604020104020204" pitchFamily="34" charset="0"/>
              </a:rPr>
            </a:br>
            <a:r>
              <a:rPr lang="de-DE" i="1" dirty="0"/>
              <a:t>„Der AG zahlt an den AN zum Ausgleich für den Verlust des Arbeitsplatzes und für den mit der Beendigung des Arbeitsverhältnisses verbundenen Verlust des sozialen Besitzstandes eine am ##.##.20## fällige, mit Unterzeichnung dieser Vereinbarung bereits entstandene und damit sofort vererbliche Abfindung entsprechend den §§ 9, 10 KSchG in Höhe von ##.### Euro brutto (in Worten: ### Euro brutto).“</a:t>
            </a:r>
            <a:endParaRPr lang="de-DE" b="1" dirty="0">
              <a:latin typeface="Abadi" panose="020B0604020104020204" pitchFamily="34" charset="0"/>
            </a:endParaRPr>
          </a:p>
          <a:p>
            <a:pPr marL="0" indent="0">
              <a:buNone/>
            </a:pPr>
            <a:endParaRPr lang="de-DE" dirty="0">
              <a:latin typeface="Abadi" panose="020B0604020104020204" pitchFamily="34" charset="0"/>
            </a:endParaRPr>
          </a:p>
          <a:p>
            <a:endParaRPr lang="de-DE" i="1" dirty="0"/>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48</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420333440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AGB-Kontrolle</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7500" lnSpcReduction="20000"/>
          </a:bodyPr>
          <a:lstStyle/>
          <a:p>
            <a:endParaRPr lang="de-DE" dirty="0">
              <a:latin typeface="Abadi" panose="020B0604020104020204" pitchFamily="34" charset="0"/>
            </a:endParaRPr>
          </a:p>
          <a:p>
            <a:r>
              <a:rPr lang="de-DE" b="1" dirty="0">
                <a:latin typeface="Abadi" panose="020B0604020104020204" pitchFamily="34" charset="0"/>
              </a:rPr>
              <a:t>Allgemeine Geschäftsbedingung</a:t>
            </a:r>
          </a:p>
          <a:p>
            <a:pPr>
              <a:buFont typeface="Wingdings" panose="05000000000000000000" pitchFamily="2" charset="2"/>
              <a:buChar char="ü"/>
            </a:pPr>
            <a:r>
              <a:rPr lang="de-DE" dirty="0"/>
              <a:t>Wird die Klausel in einem Aufhebungsvertrag für eine Vielzahl von Verträgen als vorformulierte Vertragsbedingungen verwandt, handelt es sich um allgemeine Geschäftsbedingungen im Sinne des § 305 I 1 BGB.</a:t>
            </a:r>
          </a:p>
          <a:p>
            <a:pPr>
              <a:buFont typeface="Wingdings" panose="05000000000000000000" pitchFamily="2" charset="2"/>
              <a:buChar char="ü"/>
            </a:pPr>
            <a:r>
              <a:rPr lang="de-DE" dirty="0"/>
              <a:t>Gleichgültig ist, ob die Bestimmungen einen äußerlich gesonderten Bestandteil des Vertrags bilden oder in die Vertragsurkunde selbst aufgenommen werden, welchen Umfang sie haben, in welcher Schriftart sie verfasst sind und welche Form der Vertrag hat.</a:t>
            </a:r>
          </a:p>
          <a:p>
            <a:pPr>
              <a:buFont typeface="Wingdings" panose="05000000000000000000" pitchFamily="2" charset="2"/>
              <a:buChar char="ü"/>
            </a:pPr>
            <a:r>
              <a:rPr lang="de-DE" dirty="0"/>
              <a:t>Allgemeine Geschäftsbedingungen liegen nicht vor, soweit die Vertragsbedingungen zwischen den Vertragsparteien im Einzelnen ausgehandelt sind, § 305 I 2 und 3 BGB, sog. Vorrang der Individualabrede.</a:t>
            </a:r>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49</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3875311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202020204" pitchFamily="34" charset="0"/>
              </a:rPr>
              <a:t>Aufhebungsverträge</a:t>
            </a:r>
            <a:endParaRPr lang="de-DE" dirty="0"/>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a:bodyPr>
          <a:lstStyle/>
          <a:p>
            <a:endParaRPr lang="de-DE" b="1" dirty="0"/>
          </a:p>
          <a:p>
            <a:endParaRPr lang="de-DE" b="1" dirty="0"/>
          </a:p>
          <a:p>
            <a:r>
              <a:rPr lang="de-DE" b="1" dirty="0">
                <a:latin typeface="Abadi" panose="020B0604020104020204" pitchFamily="34" charset="0"/>
              </a:rPr>
              <a:t>Thema 1: Aufklärung von Rechtstatsachen</a:t>
            </a:r>
          </a:p>
          <a:p>
            <a:pPr marL="0" indent="0">
              <a:buNone/>
            </a:pPr>
            <a:endParaRPr lang="de-DE" b="1" dirty="0">
              <a:latin typeface="Abadi" panose="020B0604020104020204" pitchFamily="34" charset="0"/>
            </a:endParaRPr>
          </a:p>
          <a:p>
            <a:r>
              <a:rPr lang="de-DE" b="1" dirty="0">
                <a:latin typeface="Abadi" panose="020B0604020104020204" pitchFamily="34" charset="0"/>
              </a:rPr>
              <a:t>Thema 2: Gebot fairen Verhandelns</a:t>
            </a:r>
            <a:br>
              <a:rPr lang="de-DE" b="1" dirty="0">
                <a:latin typeface="Abadi" panose="020B0604020104020204" pitchFamily="34" charset="0"/>
              </a:rPr>
            </a:br>
            <a:r>
              <a:rPr lang="de-DE" dirty="0">
                <a:latin typeface="Abadi" panose="020B0604020104020204" pitchFamily="34" charset="0"/>
              </a:rPr>
              <a:t>die neue „</a:t>
            </a:r>
            <a:r>
              <a:rPr lang="de-DE" b="1" dirty="0">
                <a:latin typeface="Abadi" panose="020B0604020104020204" pitchFamily="34" charset="0"/>
              </a:rPr>
              <a:t>Allzweckwaffe</a:t>
            </a:r>
            <a:r>
              <a:rPr lang="de-DE" dirty="0">
                <a:latin typeface="Abadi" panose="020B0604020104020204" pitchFamily="34" charset="0"/>
              </a:rPr>
              <a:t>“ im Arsenal des BAG, hierzu Müller, DB 2019, 1792</a:t>
            </a: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5</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225251837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AGB-Kontrolle</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92500" lnSpcReduction="10000"/>
          </a:bodyPr>
          <a:lstStyle/>
          <a:p>
            <a:endParaRPr lang="de-DE" dirty="0">
              <a:latin typeface="Abadi" panose="020B0604020104020204" pitchFamily="34" charset="0"/>
            </a:endParaRPr>
          </a:p>
          <a:p>
            <a:r>
              <a:rPr lang="de-DE" b="1" dirty="0">
                <a:latin typeface="Abadi" panose="020B0604020104020204" pitchFamily="34" charset="0"/>
              </a:rPr>
              <a:t>Zweistufiger Prüfungsmaßstab</a:t>
            </a:r>
          </a:p>
          <a:p>
            <a:pPr>
              <a:buFont typeface="Wingdings" panose="05000000000000000000" pitchFamily="2" charset="2"/>
              <a:buChar char="ü"/>
            </a:pPr>
            <a:r>
              <a:rPr lang="de-DE" dirty="0">
                <a:latin typeface="Abadi" panose="020B0604020104020204" pitchFamily="34" charset="0"/>
              </a:rPr>
              <a:t>1. Schritt:</a:t>
            </a:r>
            <a:br>
              <a:rPr lang="de-DE" dirty="0">
                <a:latin typeface="Abadi" panose="020B0604020104020204" pitchFamily="34" charset="0"/>
              </a:rPr>
            </a:br>
            <a:r>
              <a:rPr lang="de-DE" dirty="0">
                <a:latin typeface="Abadi" panose="020B0604020104020204" pitchFamily="34" charset="0"/>
              </a:rPr>
              <a:t>Allgemeine Inhaltskontrolle der Klausel nach §§ 305 ff. BGB, strenge Vorgaben der Klauselverbote nach </a:t>
            </a:r>
            <a:br>
              <a:rPr lang="de-DE" dirty="0">
                <a:latin typeface="Abadi" panose="020B0604020104020204" pitchFamily="34" charset="0"/>
              </a:rPr>
            </a:br>
            <a:r>
              <a:rPr lang="de-DE" dirty="0">
                <a:latin typeface="Abadi" panose="020B0604020104020204" pitchFamily="34" charset="0"/>
              </a:rPr>
              <a:t>§ 308 f. BGB</a:t>
            </a:r>
          </a:p>
          <a:p>
            <a:pPr>
              <a:buFont typeface="Wingdings" panose="05000000000000000000" pitchFamily="2" charset="2"/>
              <a:buChar char="ü"/>
            </a:pPr>
            <a:r>
              <a:rPr lang="de-DE" dirty="0">
                <a:latin typeface="Abadi" panose="020B0604020104020204" pitchFamily="34" charset="0"/>
              </a:rPr>
              <a:t>2. Schritt:</a:t>
            </a:r>
            <a:br>
              <a:rPr lang="de-DE" dirty="0">
                <a:latin typeface="Abadi" panose="020B0604020104020204" pitchFamily="34" charset="0"/>
              </a:rPr>
            </a:br>
            <a:r>
              <a:rPr lang="de-DE" dirty="0">
                <a:latin typeface="Abadi" panose="020B0604020104020204" pitchFamily="34" charset="0"/>
              </a:rPr>
              <a:t>Unangemessene Benachteiligung des AN nach § 307 BGB, Besonderheiten des </a:t>
            </a:r>
            <a:r>
              <a:rPr lang="de-DE" dirty="0" err="1">
                <a:latin typeface="Abadi" panose="020B0604020104020204" pitchFamily="34" charset="0"/>
              </a:rPr>
              <a:t>ArbR</a:t>
            </a:r>
            <a:r>
              <a:rPr lang="de-DE" dirty="0">
                <a:latin typeface="Abadi" panose="020B0604020104020204" pitchFamily="34" charset="0"/>
              </a:rPr>
              <a:t> nach § 310 IV 2 BGB sind zu beachten.</a:t>
            </a:r>
            <a:br>
              <a:rPr lang="de-DE" dirty="0">
                <a:latin typeface="Abadi" panose="020B0604020104020204" pitchFamily="34" charset="0"/>
              </a:rPr>
            </a:br>
            <a:endParaRPr lang="de-DE" dirty="0">
              <a:latin typeface="Abadi" panose="020B0604020104020204" pitchFamily="34" charset="0"/>
            </a:endParaRPr>
          </a:p>
          <a:p>
            <a:endParaRPr lang="de-DE" i="1" dirty="0"/>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50</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226673897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AGB-Kontrolle</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0000" lnSpcReduction="20000"/>
          </a:bodyPr>
          <a:lstStyle/>
          <a:p>
            <a:endParaRPr lang="de-DE" dirty="0">
              <a:latin typeface="Abadi" panose="020B0604020104020204" pitchFamily="34" charset="0"/>
            </a:endParaRPr>
          </a:p>
          <a:p>
            <a:r>
              <a:rPr lang="de-DE" b="1" dirty="0">
                <a:latin typeface="Abadi" panose="020B0604020104020204" pitchFamily="34" charset="0"/>
              </a:rPr>
              <a:t>Verbrauchervertrag</a:t>
            </a:r>
          </a:p>
          <a:p>
            <a:pPr>
              <a:buFont typeface="Wingdings" panose="05000000000000000000" pitchFamily="2" charset="2"/>
              <a:buChar char="ü"/>
            </a:pPr>
            <a:r>
              <a:rPr lang="de-DE" dirty="0">
                <a:latin typeface="Abadi" panose="020B0604020104020204" pitchFamily="34" charset="0"/>
              </a:rPr>
              <a:t>Nach § 310 III Nr. 2 BGB findet § 307 BGB bei Verträgen zwischen einem Unternehmer und einem Verbraucher auf vorformulierte Vertragsbedingungen auch dann Anwendung, wenn sie nur zur einmaligen Verwendung bestimmt sind und der Verbraucher auf ihre Formulierung keinen Einfluss nehmen konnte, sog. </a:t>
            </a:r>
            <a:r>
              <a:rPr lang="de-DE" b="1" dirty="0">
                <a:latin typeface="Abadi" panose="020B0604020104020204" pitchFamily="34" charset="0"/>
              </a:rPr>
              <a:t>Einmalbedingungen</a:t>
            </a:r>
            <a:r>
              <a:rPr lang="de-DE" dirty="0">
                <a:latin typeface="Abadi" panose="020B0604020104020204" pitchFamily="34" charset="0"/>
              </a:rPr>
              <a:t> vgl. BAG vom 17.11.2016 – 6 AZR 487/15, </a:t>
            </a:r>
            <a:br>
              <a:rPr lang="de-DE" dirty="0">
                <a:latin typeface="Abadi" panose="020B0604020104020204" pitchFamily="34" charset="0"/>
              </a:rPr>
            </a:br>
            <a:r>
              <a:rPr lang="de-DE" dirty="0">
                <a:latin typeface="Abadi" panose="020B0604020104020204" pitchFamily="34" charset="0"/>
              </a:rPr>
              <a:t>AP Nr. 191 zu § 611 BGB Lehrer, Dozenten; BAG vom 24.08.2016 – 5 AZR 129/16, NZA 2017, 58.</a:t>
            </a:r>
          </a:p>
          <a:p>
            <a:pPr>
              <a:buFont typeface="Wingdings" panose="05000000000000000000" pitchFamily="2" charset="2"/>
              <a:buChar char="ü"/>
            </a:pPr>
            <a:r>
              <a:rPr lang="de-DE" sz="2900" dirty="0">
                <a:latin typeface="Abadi" panose="020B0604020104020204" pitchFamily="34" charset="0"/>
              </a:rPr>
              <a:t>Arbeitsverträge zwischen AN und AG sind Verbraucherverträge i.S. von § 310 III Eingangshalbsatz BGB. Das gilt auch für Vereinbarungen zwischen AN und AG über die Bedingungen der Beendigung ihres </a:t>
            </a:r>
            <a:r>
              <a:rPr lang="de-DE" sz="2900" dirty="0" err="1">
                <a:latin typeface="Abadi" panose="020B0604020104020204" pitchFamily="34" charset="0"/>
              </a:rPr>
              <a:t>ArbV</a:t>
            </a:r>
            <a:r>
              <a:rPr lang="de-DE" sz="2900" dirty="0">
                <a:latin typeface="Abadi" panose="020B0604020104020204" pitchFamily="34" charset="0"/>
              </a:rPr>
              <a:t> (Aufhebungs- oder Auflösungsverträge).</a:t>
            </a:r>
            <a:br>
              <a:rPr lang="de-DE" sz="2900" dirty="0">
                <a:latin typeface="Abadi" panose="020B0604020104020204" pitchFamily="34" charset="0"/>
              </a:rPr>
            </a:br>
            <a:endParaRPr lang="de-DE" sz="2900" dirty="0">
              <a:latin typeface="Abadi" panose="020B0604020104020204" pitchFamily="34" charset="0"/>
            </a:endParaRPr>
          </a:p>
          <a:p>
            <a:endParaRPr lang="de-DE" i="1" dirty="0"/>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51</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43865033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AGB-Kontrolle</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92500" lnSpcReduction="20000"/>
          </a:bodyPr>
          <a:lstStyle/>
          <a:p>
            <a:endParaRPr lang="de-DE" dirty="0">
              <a:latin typeface="Abadi" panose="020B0604020104020204" pitchFamily="34" charset="0"/>
            </a:endParaRPr>
          </a:p>
          <a:p>
            <a:r>
              <a:rPr lang="de-DE" b="1" dirty="0">
                <a:latin typeface="Abadi" panose="020B0604020104020204" pitchFamily="34" charset="0"/>
              </a:rPr>
              <a:t>Überraschende Klausel</a:t>
            </a:r>
          </a:p>
          <a:p>
            <a:pPr>
              <a:buFont typeface="Wingdings" panose="05000000000000000000" pitchFamily="2" charset="2"/>
              <a:buChar char="ü"/>
            </a:pPr>
            <a:r>
              <a:rPr lang="de-DE" dirty="0">
                <a:latin typeface="Abadi" panose="020B0604020104020204" pitchFamily="34" charset="0"/>
              </a:rPr>
              <a:t>§ 305 c I BGB: Bestimmungen in Allgemeinen Geschäftsbedingungen, die nach den Umständen, insbesondere nach dem äußeren Erscheinungsbild des Vertrags, so ungewöhnlich sind, dass der Vertragspartner des Verwenders mit ihnen nicht zu rechnen braucht, werden nicht Vertragsbestandteil.</a:t>
            </a:r>
          </a:p>
          <a:p>
            <a:pPr>
              <a:buFont typeface="Wingdings" panose="05000000000000000000" pitchFamily="2" charset="2"/>
              <a:buChar char="ü"/>
            </a:pPr>
            <a:r>
              <a:rPr lang="de-DE" dirty="0">
                <a:latin typeface="Abadi" panose="020B0604020104020204" pitchFamily="34" charset="0"/>
              </a:rPr>
              <a:t>§ 305 c II BGB: Zweifel bei der Auslegung Allgemeiner Geschäftsbedingungen gehen zu Lasten des Verwenders, d.h. zu Lasten des AG. </a:t>
            </a:r>
            <a:br>
              <a:rPr lang="de-DE" b="1" dirty="0">
                <a:latin typeface="Abadi" panose="020B0604020104020204" pitchFamily="34" charset="0"/>
              </a:rPr>
            </a:br>
            <a:endParaRPr lang="de-DE" dirty="0">
              <a:latin typeface="Abadi" panose="020B0604020104020204" pitchFamily="34" charset="0"/>
            </a:endParaRPr>
          </a:p>
          <a:p>
            <a:endParaRPr lang="de-DE" i="1" dirty="0"/>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52</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349564980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AGB-Kontrolle</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7500" lnSpcReduction="20000"/>
          </a:bodyPr>
          <a:lstStyle/>
          <a:p>
            <a:endParaRPr lang="de-DE" dirty="0">
              <a:latin typeface="Abadi" panose="020B0604020104020204" pitchFamily="34" charset="0"/>
            </a:endParaRPr>
          </a:p>
          <a:p>
            <a:r>
              <a:rPr lang="de-DE" b="1" dirty="0">
                <a:latin typeface="Abadi" panose="020B0604020104020204" pitchFamily="34" charset="0"/>
              </a:rPr>
              <a:t>Überraschende Klausel</a:t>
            </a:r>
          </a:p>
          <a:p>
            <a:pPr>
              <a:buFont typeface="Wingdings" panose="05000000000000000000" pitchFamily="2" charset="2"/>
              <a:buChar char="ü"/>
            </a:pPr>
            <a:r>
              <a:rPr lang="de-DE" dirty="0"/>
              <a:t>§ 305 c I BGB setzt objektiv eine ungewöhnliche Klausel voraus, mit der der AN subjektiv nicht zu rechnen brauchte.</a:t>
            </a:r>
          </a:p>
          <a:p>
            <a:pPr>
              <a:buFont typeface="Wingdings" panose="05000000000000000000" pitchFamily="2" charset="2"/>
              <a:buChar char="ü"/>
            </a:pPr>
            <a:r>
              <a:rPr lang="de-DE" dirty="0"/>
              <a:t>Eine Verzichtsklausel in einem Aufhebungsvertrag ist grundsätzlich nicht überraschend im Sinne des § 305 c I BGB. Die Vereinbarung derartiger Klauseln in Aufhebungsverträgen entspricht einer weit verbreiteten Übung im Arbeitsleben und trägt dem Bedürfnis der Parteien Rechnung, mit dem Aufhebungsvertrag – ähnlich wie bei außergerichtlichen und gerichtlichen Vergleichen – ihre Rechtsbeziehungen abschließend zu regeln und umfassend zu bereinigen, BAG 24.02.2016 – 5 AZR 258/14, NZA 2016, 762.</a:t>
            </a:r>
            <a:r>
              <a:rPr lang="de-DE" dirty="0">
                <a:latin typeface="Abadi" panose="020B0604020104020204" pitchFamily="34" charset="0"/>
              </a:rPr>
              <a:t> </a:t>
            </a:r>
            <a:br>
              <a:rPr lang="de-DE" b="1" dirty="0">
                <a:latin typeface="Abadi" panose="020B0604020104020204" pitchFamily="34" charset="0"/>
              </a:rPr>
            </a:br>
            <a:endParaRPr lang="de-DE" dirty="0">
              <a:latin typeface="Abadi" panose="020B0604020104020204" pitchFamily="34" charset="0"/>
            </a:endParaRPr>
          </a:p>
          <a:p>
            <a:endParaRPr lang="de-DE" i="1" dirty="0"/>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53</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62729189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AGB-Kontrolle</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7500" lnSpcReduction="20000"/>
          </a:bodyPr>
          <a:lstStyle/>
          <a:p>
            <a:endParaRPr lang="de-DE" dirty="0">
              <a:latin typeface="Abadi" panose="020B0604020104020204" pitchFamily="34" charset="0"/>
            </a:endParaRPr>
          </a:p>
          <a:p>
            <a:r>
              <a:rPr lang="de-DE" b="1" dirty="0">
                <a:latin typeface="Abadi" panose="020B0604020104020204" pitchFamily="34" charset="0"/>
              </a:rPr>
              <a:t>Überraschende Klausel</a:t>
            </a:r>
          </a:p>
          <a:p>
            <a:pPr>
              <a:buFont typeface="Wingdings" panose="05000000000000000000" pitchFamily="2" charset="2"/>
              <a:buChar char="ü"/>
            </a:pPr>
            <a:r>
              <a:rPr lang="de-DE" dirty="0">
                <a:latin typeface="Abadi" panose="020B0604020104020204" pitchFamily="34" charset="0"/>
              </a:rPr>
              <a:t>Eine allgemeine Ausgleichsklausel, nach welcher „</a:t>
            </a:r>
            <a:r>
              <a:rPr lang="de-DE" i="1" dirty="0">
                <a:latin typeface="Abadi" panose="020B0604020104020204" pitchFamily="34" charset="0"/>
              </a:rPr>
              <a:t>sämtliche Ansprüche</a:t>
            </a:r>
            <a:r>
              <a:rPr lang="de-DE" dirty="0">
                <a:latin typeface="Abadi" panose="020B0604020104020204" pitchFamily="34" charset="0"/>
              </a:rPr>
              <a:t> </a:t>
            </a:r>
            <a:r>
              <a:rPr lang="de-DE" i="1" dirty="0">
                <a:latin typeface="Abadi" panose="020B0604020104020204" pitchFamily="34" charset="0"/>
              </a:rPr>
              <a:t>gleich nach welchem Rechtsgrund sie entstanden sein mögen, abgegolten und erledigt sind“</a:t>
            </a:r>
            <a:r>
              <a:rPr lang="de-DE" dirty="0">
                <a:latin typeface="Abadi" panose="020B0604020104020204" pitchFamily="34" charset="0"/>
              </a:rPr>
              <a:t>, wird nicht Vertragsinhalt, wenn der Verwender sie in eine Erklärung mit falscher oder missverständlicher Überschrift ohne besonderen Hinweis oder drucktechnische Hervorhebung einfügt, BAG vom 23.02.2005 – 4 AZR 139/04, NZA 2005, 1193.</a:t>
            </a:r>
          </a:p>
          <a:p>
            <a:r>
              <a:rPr lang="de-DE" b="1" dirty="0">
                <a:latin typeface="Abadi" panose="020B0604020104020204" pitchFamily="34" charset="0"/>
              </a:rPr>
              <a:t>Merke:</a:t>
            </a:r>
            <a:br>
              <a:rPr lang="de-DE" b="1" dirty="0">
                <a:latin typeface="Abadi" panose="020B0604020104020204" pitchFamily="34" charset="0"/>
              </a:rPr>
            </a:br>
            <a:r>
              <a:rPr lang="de-DE" dirty="0">
                <a:latin typeface="Abadi" panose="020B0604020104020204" pitchFamily="34" charset="0"/>
              </a:rPr>
              <a:t>Im Aufhebungsvertrag ist i.d.R. mit „viel“ zu rechnen, aber bei der Gestaltung sollte man der AGB-Kontrolle und den Vorgaben der RS angemessen Rechnung tragen und Sorgfalt walten lassen. </a:t>
            </a:r>
            <a:br>
              <a:rPr lang="de-DE" b="1" dirty="0">
                <a:latin typeface="Abadi" panose="020B0604020104020204" pitchFamily="34" charset="0"/>
              </a:rPr>
            </a:br>
            <a:endParaRPr lang="de-DE" dirty="0">
              <a:latin typeface="Abadi" panose="020B0604020104020204" pitchFamily="34" charset="0"/>
            </a:endParaRPr>
          </a:p>
          <a:p>
            <a:endParaRPr lang="de-DE" i="1" dirty="0"/>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54</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374263406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AGB-Kontrolle</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85000" lnSpcReduction="20000"/>
          </a:bodyPr>
          <a:lstStyle/>
          <a:p>
            <a:endParaRPr lang="de-DE" dirty="0">
              <a:latin typeface="Abadi" panose="020B0604020104020204" pitchFamily="34" charset="0"/>
            </a:endParaRPr>
          </a:p>
          <a:p>
            <a:r>
              <a:rPr lang="de-DE" b="1" dirty="0">
                <a:latin typeface="Abadi" panose="020B0604020104020204" pitchFamily="34" charset="0"/>
              </a:rPr>
              <a:t>Überraschende Klausel – Praxistipp</a:t>
            </a:r>
          </a:p>
          <a:p>
            <a:pPr>
              <a:buFont typeface="Wingdings" panose="05000000000000000000" pitchFamily="2" charset="2"/>
              <a:buChar char="ü"/>
            </a:pPr>
            <a:r>
              <a:rPr lang="de-DE" dirty="0">
                <a:latin typeface="Abadi" panose="020B0604020104020204" pitchFamily="34" charset="0"/>
              </a:rPr>
              <a:t>Im Einklang mit dem </a:t>
            </a:r>
            <a:r>
              <a:rPr lang="de-DE" b="1" dirty="0">
                <a:latin typeface="Abadi" panose="020B0604020104020204" pitchFamily="34" charset="0"/>
              </a:rPr>
              <a:t>Grundsatz „fairen Verhandelns“</a:t>
            </a:r>
            <a:r>
              <a:rPr lang="de-DE" dirty="0">
                <a:latin typeface="Abadi" panose="020B0604020104020204" pitchFamily="34" charset="0"/>
              </a:rPr>
              <a:t> sollte der AG zur Vermeidung streitträchtiger Missverständnisse und daraus resultierender Streitigkeiten im Aufhebungsvertrag insbesondere dann (aber auch sonst) klare und eindeutige Regelungen vorhalten, wenn der AN nicht anwaltlich beraten wird.</a:t>
            </a:r>
            <a:endParaRPr lang="de-DE" b="1" dirty="0">
              <a:latin typeface="Abadi" panose="020B0604020104020204" pitchFamily="34" charset="0"/>
            </a:endParaRPr>
          </a:p>
          <a:p>
            <a:pPr>
              <a:buFont typeface="Wingdings" panose="05000000000000000000" pitchFamily="2" charset="2"/>
              <a:buChar char="ü"/>
            </a:pPr>
            <a:r>
              <a:rPr lang="de-DE" dirty="0">
                <a:latin typeface="Abadi" panose="020B0604020104020204" pitchFamily="34" charset="0"/>
              </a:rPr>
              <a:t>Durch ein „</a:t>
            </a:r>
            <a:r>
              <a:rPr lang="de-DE" b="1" dirty="0">
                <a:latin typeface="Abadi" panose="020B0604020104020204" pitchFamily="34" charset="0"/>
              </a:rPr>
              <a:t>Spiel mit offenen Karten</a:t>
            </a:r>
            <a:r>
              <a:rPr lang="de-DE" dirty="0">
                <a:latin typeface="Abadi" panose="020B0604020104020204" pitchFamily="34" charset="0"/>
              </a:rPr>
              <a:t>“ bei der Verhandlung und dem Abschluss des Aufhebungsvertrages entspricht der AG letztlich (ggf. auch überobligatorisch) seiner Fürsorgepflicht gegenüber dem ihm in der Regel an Sachkunde unterlegenen AN.</a:t>
            </a:r>
            <a:br>
              <a:rPr lang="de-DE" b="1" dirty="0">
                <a:latin typeface="Abadi" panose="020B0604020104020204" pitchFamily="34" charset="0"/>
              </a:rPr>
            </a:br>
            <a:endParaRPr lang="de-DE" dirty="0">
              <a:latin typeface="Abadi" panose="020B0604020104020204" pitchFamily="34" charset="0"/>
            </a:endParaRPr>
          </a:p>
          <a:p>
            <a:endParaRPr lang="de-DE" i="1" dirty="0"/>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55</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93589152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AGB-Kontrolle</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0000" lnSpcReduction="20000"/>
          </a:bodyPr>
          <a:lstStyle/>
          <a:p>
            <a:endParaRPr lang="de-DE" dirty="0">
              <a:latin typeface="Abadi" panose="020B0604020104020204" pitchFamily="34" charset="0"/>
            </a:endParaRPr>
          </a:p>
          <a:p>
            <a:r>
              <a:rPr lang="de-DE" sz="3300" b="1" dirty="0">
                <a:latin typeface="Abadi" panose="020B0604020104020204" pitchFamily="34" charset="0"/>
              </a:rPr>
              <a:t>Angemessenheit oder unangemessene Benachteiligung</a:t>
            </a:r>
          </a:p>
          <a:p>
            <a:pPr>
              <a:buFont typeface="Wingdings" panose="05000000000000000000" pitchFamily="2" charset="2"/>
              <a:buChar char="ü"/>
            </a:pPr>
            <a:r>
              <a:rPr lang="de-DE" sz="3300" dirty="0">
                <a:latin typeface="Abadi" panose="020B0604020104020204" pitchFamily="34" charset="0"/>
              </a:rPr>
              <a:t>Beendigungsvereinbarung und Abfindung = vertragliche Hauptleistung = nach § 307 III 1 BGB von der Inhaltskontrolle nach § 307 I 1 BGB ausgenommen, BAG 07.02.2019 – 6 AZR 75/18, ZIP 2019, 983</a:t>
            </a:r>
          </a:p>
          <a:p>
            <a:pPr>
              <a:buFont typeface="Wingdings" panose="05000000000000000000" pitchFamily="2" charset="2"/>
              <a:buChar char="ü"/>
            </a:pPr>
            <a:r>
              <a:rPr lang="de-DE" sz="3300" dirty="0">
                <a:latin typeface="Abadi" panose="020B0604020104020204" pitchFamily="34" charset="0"/>
              </a:rPr>
              <a:t>Eine formularmäßige Vertragsbestimmung ist unangemessen i.S. von § 307 I 1 BGB, wenn der Verwender durch einseitige Vertragsgestaltung missbräuchlich eigene Interessen auf Kosten seines Vertragspartners durchzusetzen versucht, ohne auch dessen Belange hinreichend zu berücksichtigen und ihm einen angemessenen Ausgleich zu gewähren. </a:t>
            </a:r>
            <a:br>
              <a:rPr lang="de-DE" sz="3300" dirty="0">
                <a:latin typeface="Abadi" panose="020B0604020104020204" pitchFamily="34" charset="0"/>
              </a:rPr>
            </a:br>
            <a:endParaRPr lang="de-DE" sz="3300" dirty="0">
              <a:latin typeface="Abadi" panose="020B0604020104020204" pitchFamily="34" charset="0"/>
            </a:endParaRPr>
          </a:p>
          <a:p>
            <a:endParaRPr lang="de-DE" i="1" dirty="0"/>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56</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264650906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AGB-Kontrolle</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7500" lnSpcReduction="20000"/>
          </a:bodyPr>
          <a:lstStyle/>
          <a:p>
            <a:endParaRPr lang="de-DE" dirty="0">
              <a:latin typeface="Abadi" panose="020B0604020104020204" pitchFamily="34" charset="0"/>
            </a:endParaRPr>
          </a:p>
          <a:p>
            <a:r>
              <a:rPr lang="de-DE" b="1" dirty="0">
                <a:latin typeface="Abadi" panose="020B0604020104020204" pitchFamily="34" charset="0"/>
              </a:rPr>
              <a:t>Angemessenheit oder unangemessene Benachteiligung</a:t>
            </a:r>
          </a:p>
          <a:p>
            <a:pPr>
              <a:buFont typeface="Wingdings" panose="05000000000000000000" pitchFamily="2" charset="2"/>
              <a:buChar char="ü"/>
            </a:pPr>
            <a:r>
              <a:rPr lang="de-DE" dirty="0">
                <a:latin typeface="Abadi" panose="020B0604020104020204" pitchFamily="34" charset="0"/>
              </a:rPr>
              <a:t>Die Unangemessenheit richtet sich nach einem generellen typisierenden, vom Einzelfall losgelösten Maßstab unter Berücksichtigung von Gegenstand, Zweck und Eigenart des jeweiligen Geschäfts innerhalb der beteiligten Verkehrskreise, BAG vom 06.09.2007 – 2 AZR 722/06, NZA 2008, 219.</a:t>
            </a:r>
          </a:p>
          <a:p>
            <a:pPr>
              <a:buFont typeface="Wingdings" panose="05000000000000000000" pitchFamily="2" charset="2"/>
              <a:buChar char="ü"/>
            </a:pPr>
            <a:r>
              <a:rPr lang="de-DE" dirty="0">
                <a:latin typeface="Abadi" panose="020B0604020104020204" pitchFamily="34" charset="0"/>
              </a:rPr>
              <a:t>Eine unangemessene Benachteiligung ist im Zweifel anzunehmen, wenn eine Bestimmung mit wesentlichen Grundgedanken der gesetzlichen Regelung, von der abgewichen wird, nicht zu vereinbaren ist oder wesentliche Rechte oder Pflichten, die sich aus der Natur des Vertrags ergeben, so einschränkt, dass die </a:t>
            </a:r>
            <a:r>
              <a:rPr lang="de-DE" u="sng" dirty="0">
                <a:latin typeface="Abadi" panose="020B0604020104020204" pitchFamily="34" charset="0"/>
              </a:rPr>
              <a:t>Erreichung des Vertragszwecks gefährdet</a:t>
            </a:r>
            <a:r>
              <a:rPr lang="de-DE" dirty="0">
                <a:latin typeface="Abadi" panose="020B0604020104020204" pitchFamily="34" charset="0"/>
              </a:rPr>
              <a:t> ist, § 307 II BGB, BAG vom 26.10.2017 – 6 AZR 158/16, NZA 2018, 297.</a:t>
            </a:r>
          </a:p>
          <a:p>
            <a:endParaRPr lang="de-DE" i="1" dirty="0"/>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57</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16905702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AGB-Kontrolle</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7500" lnSpcReduction="20000"/>
          </a:bodyPr>
          <a:lstStyle/>
          <a:p>
            <a:endParaRPr lang="de-DE" dirty="0">
              <a:latin typeface="Abadi" panose="020B0604020104020204" pitchFamily="34" charset="0"/>
            </a:endParaRPr>
          </a:p>
          <a:p>
            <a:r>
              <a:rPr lang="de-DE" b="1" dirty="0">
                <a:latin typeface="Abadi" panose="020B0604020104020204" pitchFamily="34" charset="0"/>
              </a:rPr>
              <a:t>Unangemessenheit Praxisbespiele</a:t>
            </a:r>
          </a:p>
          <a:p>
            <a:pPr>
              <a:buFont typeface="Wingdings" panose="05000000000000000000" pitchFamily="2" charset="2"/>
              <a:buChar char="ü"/>
            </a:pPr>
            <a:r>
              <a:rPr lang="de-DE" dirty="0">
                <a:latin typeface="Abadi" panose="020B0604020104020204" pitchFamily="34" charset="0"/>
              </a:rPr>
              <a:t>Wird die gesetzliche Kündigungsfrist für den AN in </a:t>
            </a:r>
            <a:r>
              <a:rPr lang="de-DE" dirty="0" err="1">
                <a:latin typeface="Abadi" panose="020B0604020104020204" pitchFamily="34" charset="0"/>
              </a:rPr>
              <a:t>AGBs</a:t>
            </a:r>
            <a:r>
              <a:rPr lang="de-DE" dirty="0">
                <a:latin typeface="Abadi" panose="020B0604020104020204" pitchFamily="34" charset="0"/>
              </a:rPr>
              <a:t> oder sog. Einmalbedingungen erheblich verlängert, kann darin auch dann eine unangemessene Benachteiligung entgegen den Geboten von Treu und Glauben i.S. von § 307 I 1 BGB liegen, wenn die Kündigungsfrist für den AG in gleicher Weise verlängert wird, BAG vom 26.10.2017 – 6 AZR 158/16, NZA 2018, 297 „</a:t>
            </a:r>
            <a:r>
              <a:rPr lang="de-DE" b="1" dirty="0">
                <a:latin typeface="Abadi" panose="020B0604020104020204" pitchFamily="34" charset="0"/>
              </a:rPr>
              <a:t>überlange Bindungsdauer</a:t>
            </a:r>
            <a:r>
              <a:rPr lang="de-DE" dirty="0">
                <a:latin typeface="Abadi" panose="020B0604020104020204" pitchFamily="34" charset="0"/>
              </a:rPr>
              <a:t>“.</a:t>
            </a:r>
          </a:p>
          <a:p>
            <a:pPr>
              <a:buFont typeface="Wingdings" panose="05000000000000000000" pitchFamily="2" charset="2"/>
              <a:buChar char="ü"/>
            </a:pPr>
            <a:r>
              <a:rPr lang="de-DE" sz="2900" dirty="0">
                <a:latin typeface="Abadi" panose="020B0604020104020204" pitchFamily="34" charset="0"/>
              </a:rPr>
              <a:t>Klauseln in Aufhebungsverträgen die ausschließlich einen Rechtsverzicht des AN ohne angemessene kompensatorische Gegenleistung des AG regeln, sind i.d.R. wegen einer unangemessenen Benachteiligung gemäß § 307 I 1 BGB unwirksam,  BAG vom 06.09.2007 – 2 AZR 722/06, NZA 2008, 219 „</a:t>
            </a:r>
            <a:r>
              <a:rPr lang="de-DE" sz="2900" b="1" dirty="0">
                <a:latin typeface="Abadi" panose="020B0604020104020204" pitchFamily="34" charset="0"/>
              </a:rPr>
              <a:t>Verzicht ohne Gegenleistung</a:t>
            </a:r>
            <a:r>
              <a:rPr lang="de-DE" sz="2900" dirty="0">
                <a:latin typeface="Abadi" panose="020B0604020104020204" pitchFamily="34" charset="0"/>
              </a:rPr>
              <a:t>“.</a:t>
            </a:r>
          </a:p>
          <a:p>
            <a:endParaRPr lang="de-DE" sz="2900" dirty="0">
              <a:latin typeface="Abadi" panose="020B0604020104020204" pitchFamily="34" charset="0"/>
            </a:endParaRPr>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58</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105826896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AGB-Kontrolle</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85000" lnSpcReduction="20000"/>
          </a:bodyPr>
          <a:lstStyle/>
          <a:p>
            <a:endParaRPr lang="de-DE" dirty="0">
              <a:latin typeface="Abadi" panose="020B0604020104020204" pitchFamily="34" charset="0"/>
            </a:endParaRPr>
          </a:p>
          <a:p>
            <a:r>
              <a:rPr lang="de-DE" b="1" dirty="0">
                <a:latin typeface="Abadi" panose="020B0604020104020204" pitchFamily="34" charset="0"/>
              </a:rPr>
              <a:t>Unangemessenheit Praxisbespiele</a:t>
            </a:r>
          </a:p>
          <a:p>
            <a:pPr>
              <a:buFont typeface="Wingdings" panose="05000000000000000000" pitchFamily="2" charset="2"/>
              <a:buChar char="ü"/>
            </a:pPr>
            <a:r>
              <a:rPr lang="de-DE" dirty="0">
                <a:latin typeface="Abadi" panose="020B0604020104020204" pitchFamily="34" charset="0"/>
              </a:rPr>
              <a:t>Die einseitig den AN treffende Erschwerung der Durchsetzung von Ansprüchen und der für den AN vorgesehene völlige Anspruchsverlust widersprechen einer ausgewogenen Vertragsgestaltung, ErfK/Preis, 17. A., §§ 305 - 310 BGB, Rn. 77 a; BAG 31.08.2005 – </a:t>
            </a:r>
            <a:br>
              <a:rPr lang="de-DE" dirty="0">
                <a:latin typeface="Abadi" panose="020B0604020104020204" pitchFamily="34" charset="0"/>
              </a:rPr>
            </a:br>
            <a:r>
              <a:rPr lang="de-DE" dirty="0">
                <a:latin typeface="Abadi" panose="020B0604020104020204" pitchFamily="34" charset="0"/>
              </a:rPr>
              <a:t>5 AZR 545/04, NZA 2006, 324, und dem </a:t>
            </a:r>
            <a:r>
              <a:rPr lang="de-DE" b="1" dirty="0">
                <a:latin typeface="Abadi" panose="020B0604020104020204" pitchFamily="34" charset="0"/>
              </a:rPr>
              <a:t>Grundsatz „fairen Verhandelns“</a:t>
            </a:r>
            <a:r>
              <a:rPr lang="de-DE" dirty="0">
                <a:latin typeface="Abadi" panose="020B0604020104020204" pitchFamily="34" charset="0"/>
              </a:rPr>
              <a:t>, BAG 07.02.2019 – 6 AZR 75/18, NZA 2019, 688.</a:t>
            </a:r>
            <a:endParaRPr lang="de-DE" sz="2900" dirty="0">
              <a:latin typeface="Abadi" panose="020B0604020104020204" pitchFamily="34" charset="0"/>
            </a:endParaRPr>
          </a:p>
          <a:p>
            <a:r>
              <a:rPr lang="de-DE" sz="2900" b="1" dirty="0">
                <a:latin typeface="Abadi" panose="020B0604020104020204" pitchFamily="34" charset="0"/>
              </a:rPr>
              <a:t>Merke:</a:t>
            </a:r>
            <a:br>
              <a:rPr lang="de-DE" sz="2900" b="1" dirty="0">
                <a:latin typeface="Abadi" panose="020B0604020104020204" pitchFamily="34" charset="0"/>
              </a:rPr>
            </a:br>
            <a:r>
              <a:rPr lang="de-DE" sz="2900" dirty="0">
                <a:latin typeface="Abadi" panose="020B0604020104020204" pitchFamily="34" charset="0"/>
              </a:rPr>
              <a:t>Hier sehen wir die Schnittmengen zwischen AGB-Kontrolle und dem Grundsatz fairen Verhandelns.</a:t>
            </a:r>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59</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116915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fontScale="90000"/>
          </a:bodyPr>
          <a:lstStyle/>
          <a:p>
            <a:pPr algn="ctr"/>
            <a:r>
              <a:rPr lang="de-DE" b="1" dirty="0">
                <a:latin typeface="Abadi" panose="020B0604020104020204" pitchFamily="34" charset="0"/>
              </a:rPr>
              <a:t>Rechtsanwaltshaftung – in eigener Sache </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lnSpcReduction="10000"/>
          </a:bodyPr>
          <a:lstStyle/>
          <a:p>
            <a:r>
              <a:rPr lang="de-DE" b="1" dirty="0">
                <a:latin typeface="Abadi" panose="020B0604020104020204" pitchFamily="34" charset="0"/>
              </a:rPr>
              <a:t>BGH 14.02.2019 – IX </a:t>
            </a:r>
            <a:r>
              <a:rPr lang="de-DE" b="1" dirty="0" err="1">
                <a:latin typeface="Abadi" panose="020B0604020104020204" pitchFamily="34" charset="0"/>
              </a:rPr>
              <a:t>ZR</a:t>
            </a:r>
            <a:r>
              <a:rPr lang="de-DE" b="1" dirty="0">
                <a:latin typeface="Abadi" panose="020B0604020104020204" pitchFamily="34" charset="0"/>
              </a:rPr>
              <a:t> 181/17, NJW 2019, 1151</a:t>
            </a:r>
            <a:br>
              <a:rPr lang="de-DE" b="1" dirty="0">
                <a:latin typeface="Abadi" panose="020B0604020104020204" pitchFamily="34" charset="0"/>
              </a:rPr>
            </a:br>
            <a:br>
              <a:rPr lang="de-DE" b="1" dirty="0">
                <a:latin typeface="Abadi" panose="020B0604020104020204" pitchFamily="34" charset="0"/>
              </a:rPr>
            </a:br>
            <a:r>
              <a:rPr lang="de-DE" b="1" dirty="0">
                <a:latin typeface="Abadi" panose="020B0604020104020204" pitchFamily="34" charset="0"/>
              </a:rPr>
              <a:t>Ungeprüfte Übernahme der Angaben des Mandanten zum Zeitpunkt des Zugangs eines Kündigungsschreibens</a:t>
            </a:r>
            <a:br>
              <a:rPr lang="de-DE" b="1" dirty="0">
                <a:latin typeface="Abadi" panose="020B0604020104020204" pitchFamily="34" charset="0"/>
              </a:rPr>
            </a:br>
            <a:br>
              <a:rPr lang="de-DE" b="1" dirty="0">
                <a:latin typeface="Abadi" panose="020B0604020104020204" pitchFamily="34" charset="0"/>
              </a:rPr>
            </a:br>
            <a:r>
              <a:rPr lang="de-DE" b="1" dirty="0">
                <a:latin typeface="Abadi" panose="020B0604020104020204" pitchFamily="34" charset="0"/>
              </a:rPr>
              <a:t>Rechtstatsachen</a:t>
            </a:r>
            <a:br>
              <a:rPr lang="de-DE" b="1" dirty="0">
                <a:latin typeface="Abadi" panose="020B0604020104020204" pitchFamily="34" charset="0"/>
              </a:rPr>
            </a:br>
            <a:br>
              <a:rPr lang="de-DE" b="1" dirty="0">
                <a:latin typeface="Abadi" panose="020B0604020104020204" pitchFamily="34" charset="0"/>
              </a:rPr>
            </a:br>
            <a:r>
              <a:rPr lang="de-DE" b="1" dirty="0">
                <a:latin typeface="Abadi" panose="020B0604020104020204" pitchFamily="34" charset="0"/>
              </a:rPr>
              <a:t>Pflichtlektüre für den im Arbeitsrecht tätigen Anwalt</a:t>
            </a: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6</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31462193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AGB-Kontrolle</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62500" lnSpcReduction="20000"/>
          </a:bodyPr>
          <a:lstStyle/>
          <a:p>
            <a:endParaRPr lang="de-DE" dirty="0">
              <a:latin typeface="Abadi" panose="020B0604020104020204" pitchFamily="34" charset="0"/>
            </a:endParaRPr>
          </a:p>
          <a:p>
            <a:r>
              <a:rPr lang="de-DE" b="1" dirty="0">
                <a:latin typeface="Abadi" panose="020B0604020104020204" pitchFamily="34" charset="0"/>
              </a:rPr>
              <a:t>Unangemessenheit Praxisbespiele</a:t>
            </a:r>
          </a:p>
          <a:p>
            <a:pPr>
              <a:buFont typeface="Wingdings" panose="05000000000000000000" pitchFamily="2" charset="2"/>
              <a:buChar char="ü"/>
            </a:pPr>
            <a:r>
              <a:rPr lang="de-DE" dirty="0">
                <a:latin typeface="Abadi" panose="020B0604020104020204" pitchFamily="34" charset="0"/>
              </a:rPr>
              <a:t>Nach § 310 III Nr. 3 BGB sind bei der Beurteilung der unangemessenen Benachteiligung nach § 307 I und II BGB auch die den Vertragsschluss begleitenden Umstände zu berücksichtigen.</a:t>
            </a:r>
          </a:p>
          <a:p>
            <a:pPr>
              <a:buFont typeface="Wingdings" panose="05000000000000000000" pitchFamily="2" charset="2"/>
              <a:buChar char="ü"/>
            </a:pPr>
            <a:r>
              <a:rPr lang="de-DE" dirty="0">
                <a:latin typeface="Abadi" panose="020B0604020104020204" pitchFamily="34" charset="0"/>
              </a:rPr>
              <a:t>Bei richtlinienkonformer Auslegung des § 307 I 1 BGB  gehören dazu die persönlichen Eigenschaften der individuellen Vertragspartner, die sich auch auf die Verhandlungsstärke auswirken, vgl. BAG 31.08.2005 – </a:t>
            </a:r>
            <a:br>
              <a:rPr lang="de-DE" dirty="0">
                <a:latin typeface="Abadi" panose="020B0604020104020204" pitchFamily="34" charset="0"/>
              </a:rPr>
            </a:br>
            <a:r>
              <a:rPr lang="de-DE" dirty="0">
                <a:latin typeface="Abadi" panose="020B0604020104020204" pitchFamily="34" charset="0"/>
              </a:rPr>
              <a:t>5 AZR 545/04, NZA 2006, 324</a:t>
            </a:r>
            <a:r>
              <a:rPr lang="de-DE" sz="2900" dirty="0">
                <a:latin typeface="Abadi" panose="020B0604020104020204" pitchFamily="34" charset="0"/>
              </a:rPr>
              <a:t>.</a:t>
            </a:r>
          </a:p>
          <a:p>
            <a:pPr>
              <a:buFont typeface="Wingdings" panose="05000000000000000000" pitchFamily="2" charset="2"/>
              <a:buChar char="ü"/>
            </a:pPr>
            <a:r>
              <a:rPr lang="de-DE" dirty="0">
                <a:latin typeface="Abadi" panose="020B0604020104020204" pitchFamily="34" charset="0"/>
              </a:rPr>
              <a:t>Die Bewertung der Interessenlage der Parteien anhand der konkret-individuellen Begleitumstände ist deswegen bei richtlinienkonformer Auslegung des § 307 I 1 BGB nach wie vor geboten, BAG 26.10.2017 – </a:t>
            </a:r>
            <a:br>
              <a:rPr lang="de-DE" dirty="0">
                <a:latin typeface="Abadi" panose="020B0604020104020204" pitchFamily="34" charset="0"/>
              </a:rPr>
            </a:br>
            <a:r>
              <a:rPr lang="de-DE" dirty="0">
                <a:latin typeface="Abadi" panose="020B0604020104020204" pitchFamily="34" charset="0"/>
              </a:rPr>
              <a:t>6 AZR 158/16, NZA 2018, 297.</a:t>
            </a:r>
          </a:p>
          <a:p>
            <a:r>
              <a:rPr lang="de-DE" b="1" dirty="0">
                <a:latin typeface="Abadi" panose="020B0604020104020204" pitchFamily="34" charset="0"/>
              </a:rPr>
              <a:t>Merke:</a:t>
            </a:r>
            <a:r>
              <a:rPr lang="de-DE" dirty="0">
                <a:latin typeface="Abadi" panose="020B0604020104020204" pitchFamily="34" charset="0"/>
              </a:rPr>
              <a:t> Auch hier sehen wir die Schnittmenge bzw. „den roten Faden“.</a:t>
            </a:r>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60</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200095833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AGB-Kontrolle</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0000" lnSpcReduction="20000"/>
          </a:bodyPr>
          <a:lstStyle/>
          <a:p>
            <a:endParaRPr lang="de-DE" dirty="0">
              <a:latin typeface="Abadi" panose="020B0604020104020204" pitchFamily="34" charset="0"/>
            </a:endParaRPr>
          </a:p>
          <a:p>
            <a:r>
              <a:rPr lang="de-DE" sz="3000" b="1" dirty="0">
                <a:latin typeface="Abadi" panose="020B0604020104020204" pitchFamily="34" charset="0"/>
              </a:rPr>
              <a:t>Transparenzkontrolle</a:t>
            </a:r>
          </a:p>
          <a:p>
            <a:pPr>
              <a:buFont typeface="Wingdings" panose="05000000000000000000" pitchFamily="2" charset="2"/>
              <a:buChar char="ü"/>
            </a:pPr>
            <a:r>
              <a:rPr lang="de-DE" sz="3000" dirty="0">
                <a:latin typeface="Abadi" panose="020B0604020104020204" pitchFamily="34" charset="0"/>
              </a:rPr>
              <a:t>Die Erklärung in einem vom AG vorformulierten Aufhebungsvertrag, wonach der AN </a:t>
            </a:r>
            <a:r>
              <a:rPr lang="de-DE" sz="3000" b="1" i="1" dirty="0">
                <a:latin typeface="Abadi" panose="020B0604020104020204" pitchFamily="34" charset="0"/>
              </a:rPr>
              <a:t>„auf Bedenkzeit, die Möglichkeit eines Widerrufs“ </a:t>
            </a:r>
            <a:r>
              <a:rPr lang="de-DE" sz="3000" dirty="0">
                <a:latin typeface="Abadi" panose="020B0604020104020204" pitchFamily="34" charset="0"/>
              </a:rPr>
              <a:t>verzichtet, ist nach § 307 I 2 BGB intransparent, wenn sie nicht den Hinweis enthält, dass tariflich ein Widerrufsrecht besteht.</a:t>
            </a:r>
          </a:p>
          <a:p>
            <a:pPr>
              <a:buFont typeface="Wingdings" panose="05000000000000000000" pitchFamily="2" charset="2"/>
              <a:buChar char="ü"/>
            </a:pPr>
            <a:r>
              <a:rPr lang="de-DE" sz="3000" dirty="0">
                <a:latin typeface="Abadi" panose="020B0604020104020204" pitchFamily="34" charset="0"/>
              </a:rPr>
              <a:t>Die Intransparenz wird verstärkt durch den gleichzeitigen Verzicht auf eine Reihe weiterer auch gesetzlich vorgeschriebener Hinweise des AG.</a:t>
            </a:r>
          </a:p>
          <a:p>
            <a:pPr>
              <a:buFont typeface="Wingdings" panose="05000000000000000000" pitchFamily="2" charset="2"/>
              <a:buChar char="ü"/>
            </a:pPr>
            <a:r>
              <a:rPr lang="de-DE" sz="3000" dirty="0">
                <a:latin typeface="Abadi" panose="020B0604020104020204" pitchFamily="34" charset="0"/>
              </a:rPr>
              <a:t>Als Verbrauchervertrag sind zudem nach § 310 III Nr. 3 BGB die den Vertragsschluss begleitenden Umstände wie z.B. Überrumpelung zu berücksichtigen, BAG 12.03.2015 – 6 AZR 82/14, NZA 2015, 676.</a:t>
            </a:r>
            <a:br>
              <a:rPr lang="de-DE" sz="3000" b="1" dirty="0">
                <a:latin typeface="Abadi" panose="020B0604020104020204" pitchFamily="34" charset="0"/>
              </a:rPr>
            </a:br>
            <a:endParaRPr lang="de-DE" sz="3000" dirty="0">
              <a:latin typeface="Abadi" panose="020B0604020104020204" pitchFamily="34" charset="0"/>
            </a:endParaRPr>
          </a:p>
          <a:p>
            <a:endParaRPr lang="de-DE" i="1" dirty="0"/>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61</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58333690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AGB-Kontrolle</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92500" lnSpcReduction="10000"/>
          </a:bodyPr>
          <a:lstStyle/>
          <a:p>
            <a:endParaRPr lang="de-DE" dirty="0">
              <a:latin typeface="Abadi" panose="020B0604020104020204" pitchFamily="34" charset="0"/>
            </a:endParaRPr>
          </a:p>
          <a:p>
            <a:r>
              <a:rPr lang="de-DE" b="1" dirty="0">
                <a:latin typeface="Abadi" panose="020B0604020104020204" pitchFamily="34" charset="0"/>
              </a:rPr>
              <a:t>Transparenzkontrolle</a:t>
            </a:r>
          </a:p>
          <a:p>
            <a:pPr>
              <a:buFont typeface="Wingdings" panose="05000000000000000000" pitchFamily="2" charset="2"/>
              <a:buChar char="ü"/>
            </a:pPr>
            <a:r>
              <a:rPr lang="de-DE" dirty="0"/>
              <a:t>Die in der </a:t>
            </a:r>
            <a:r>
              <a:rPr lang="de-DE" dirty="0" err="1"/>
              <a:t>Lit</a:t>
            </a:r>
            <a:r>
              <a:rPr lang="de-DE" dirty="0"/>
              <a:t>. Empfohlene Musterformulierung:</a:t>
            </a:r>
            <a:br>
              <a:rPr lang="de-DE" dirty="0"/>
            </a:br>
            <a:r>
              <a:rPr lang="de-DE" dirty="0"/>
              <a:t> </a:t>
            </a:r>
            <a:r>
              <a:rPr lang="de-DE" b="1" i="1" dirty="0"/>
              <a:t>„Der AN verzichtet auf Hinweise des AGs zu möglichen Konsequenzen, die sich aus diesem Aufhebungsvertrag für ihn, den AN, ergeben können.“</a:t>
            </a:r>
            <a:r>
              <a:rPr lang="de-DE" dirty="0"/>
              <a:t>, vgl. </a:t>
            </a:r>
            <a:r>
              <a:rPr lang="de-DE" i="1" dirty="0" err="1"/>
              <a:t>Kleinebrink</a:t>
            </a:r>
            <a:r>
              <a:rPr lang="de-DE" dirty="0"/>
              <a:t>, </a:t>
            </a:r>
            <a:r>
              <a:rPr lang="de-DE" dirty="0" err="1"/>
              <a:t>ArbRB</a:t>
            </a:r>
            <a:r>
              <a:rPr lang="de-DE" dirty="0"/>
              <a:t> 2008, 121, dürfte mit Blick auf die vorstehenden Erwägungen und die aktuelle Rechtsprechung zum Gebot fairen Verhandelns einer AGB-Kontrolle nicht standhalten</a:t>
            </a:r>
            <a:r>
              <a:rPr lang="de-DE" dirty="0">
                <a:latin typeface="Abadi" panose="020B0604020104020204" pitchFamily="34" charset="0"/>
              </a:rPr>
              <a:t>.</a:t>
            </a:r>
            <a:br>
              <a:rPr lang="de-DE" b="1" dirty="0">
                <a:latin typeface="Abadi" panose="020B0604020104020204" pitchFamily="34" charset="0"/>
              </a:rPr>
            </a:br>
            <a:endParaRPr lang="de-DE" dirty="0">
              <a:latin typeface="Abadi" panose="020B0604020104020204" pitchFamily="34" charset="0"/>
            </a:endParaRPr>
          </a:p>
          <a:p>
            <a:endParaRPr lang="de-DE" i="1" dirty="0"/>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62</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167363413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AGB-Kontrolle</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7500" lnSpcReduction="20000"/>
          </a:bodyPr>
          <a:lstStyle/>
          <a:p>
            <a:endParaRPr lang="de-DE" dirty="0">
              <a:latin typeface="Abadi" panose="020B0604020104020204" pitchFamily="34" charset="0"/>
            </a:endParaRPr>
          </a:p>
          <a:p>
            <a:r>
              <a:rPr lang="de-DE" b="1" dirty="0">
                <a:latin typeface="Abadi" panose="020B0604020104020204" pitchFamily="34" charset="0"/>
              </a:rPr>
              <a:t>Transparenz – Aufhebungsvertrag mit Sprachunkundigen</a:t>
            </a:r>
          </a:p>
          <a:p>
            <a:pPr>
              <a:buFont typeface="Wingdings" panose="05000000000000000000" pitchFamily="2" charset="2"/>
              <a:buChar char="ü"/>
            </a:pPr>
            <a:r>
              <a:rPr lang="de-DE" dirty="0">
                <a:latin typeface="Abadi" panose="020B0604020104020204" pitchFamily="34" charset="0"/>
              </a:rPr>
              <a:t>Das Sprachrisiko trägt derjenige, der sich auf einen Vertrag in fremder Sprache einlässt. Der aufmerksame und sorgfältige Teilnehmer am Wirtschaftsverkehr, der einen Vertrag in einer ihm unbekannten Sprache schließt, wird das damit übernommene Risiko selbst beseitigen, indem er sich den Inhalt des Vertrags übersetzen lässt, BAG 19.03.2014 – 5 AZR 252/12, NZA 2014, 1076.</a:t>
            </a:r>
          </a:p>
          <a:p>
            <a:r>
              <a:rPr lang="de-DE" b="1" dirty="0">
                <a:latin typeface="Abadi" panose="020B0604020104020204" pitchFamily="34" charset="0"/>
              </a:rPr>
              <a:t>Anm.:</a:t>
            </a:r>
            <a:r>
              <a:rPr lang="de-DE" dirty="0">
                <a:latin typeface="Abadi" panose="020B0604020104020204" pitchFamily="34" charset="0"/>
              </a:rPr>
              <a:t> Hier haben wir es m.E. mit Rechtstheorie zu tun!</a:t>
            </a:r>
          </a:p>
          <a:p>
            <a:r>
              <a:rPr lang="de-DE" b="1" dirty="0">
                <a:latin typeface="Abadi" panose="020B0604020104020204" pitchFamily="34" charset="0"/>
              </a:rPr>
              <a:t>Merke: </a:t>
            </a:r>
            <a:r>
              <a:rPr lang="de-DE" dirty="0">
                <a:latin typeface="Abadi" panose="020B0604020104020204" pitchFamily="34" charset="0"/>
              </a:rPr>
              <a:t>Ob diese RS mit Blick auf den Grundsatz „fairen Verhandelns“ Bestand hat, bleibt abzuwarten, hohes Risiko!!</a:t>
            </a:r>
            <a:br>
              <a:rPr lang="de-DE" dirty="0">
                <a:latin typeface="Abadi" panose="020B0604020104020204" pitchFamily="34" charset="0"/>
              </a:rPr>
            </a:br>
            <a:endParaRPr lang="de-DE" dirty="0">
              <a:latin typeface="Abadi" panose="020B0604020104020204" pitchFamily="34" charset="0"/>
            </a:endParaRPr>
          </a:p>
          <a:p>
            <a:endParaRPr lang="de-DE" i="1" dirty="0"/>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63</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241287698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AGB-Kontrolle</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0000" lnSpcReduction="20000"/>
          </a:bodyPr>
          <a:lstStyle/>
          <a:p>
            <a:endParaRPr lang="de-DE" dirty="0">
              <a:latin typeface="Abadi" panose="020B0604020104020204" pitchFamily="34" charset="0"/>
            </a:endParaRPr>
          </a:p>
          <a:p>
            <a:r>
              <a:rPr lang="de-DE" b="1" dirty="0">
                <a:latin typeface="Abadi" panose="020B0604020104020204" pitchFamily="34" charset="0"/>
              </a:rPr>
              <a:t>Erledigungsklauseln</a:t>
            </a:r>
          </a:p>
          <a:p>
            <a:pPr>
              <a:buFont typeface="Wingdings" panose="05000000000000000000" pitchFamily="2" charset="2"/>
              <a:buChar char="ü"/>
            </a:pPr>
            <a:r>
              <a:rPr lang="de-DE" dirty="0">
                <a:latin typeface="Abadi" panose="020B0604020104020204" pitchFamily="34" charset="0"/>
              </a:rPr>
              <a:t>Erledigungs- oder Ausgleichsklauseln (in Abgrenzung zur sog. Ausgleichsquittung) werden üblicherweise im Zusammenhang mit der einvernehmlichen Beendigung des Arbeitsverhältnisses vereinbart. Mit der Erledigungsklausel wollen die Parteien Streit um wechselseitige bestehende und/oder zukünftige Ansprüche ausschließen („Schlussstrich ziehen“).</a:t>
            </a:r>
          </a:p>
          <a:p>
            <a:pPr>
              <a:buFont typeface="Wingdings" panose="05000000000000000000" pitchFamily="2" charset="2"/>
              <a:buChar char="ü"/>
            </a:pPr>
            <a:r>
              <a:rPr lang="de-DE" dirty="0">
                <a:latin typeface="Abadi" panose="020B0604020104020204" pitchFamily="34" charset="0"/>
              </a:rPr>
              <a:t>Da Erledigungsklauseln auf einen (wechselseitigen) Rechtsverzicht abzielen bzw. ein negatives Schuldanerkenntnis darstellen, sind entsprechende Klauseln mit entsprechender Vorsicht einzusetzen und erst nach sorgfältiger Prüfung und Abwägung abzuschließen. Ansonsten droht ggf. einer Partei oder auch beiden Parteien unter Umständen ein ungewollter Rechtsverlust. </a:t>
            </a:r>
            <a:br>
              <a:rPr lang="de-DE" b="1" dirty="0">
                <a:latin typeface="Abadi" panose="020B0604020104020204" pitchFamily="34" charset="0"/>
              </a:rPr>
            </a:br>
            <a:endParaRPr lang="de-DE" dirty="0">
              <a:latin typeface="Abadi" panose="020B0604020104020204" pitchFamily="34" charset="0"/>
            </a:endParaRPr>
          </a:p>
          <a:p>
            <a:endParaRPr lang="de-DE" i="1" dirty="0"/>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64</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315417369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AGB-Kontrolle</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85000" lnSpcReduction="20000"/>
          </a:bodyPr>
          <a:lstStyle/>
          <a:p>
            <a:endParaRPr lang="de-DE" dirty="0">
              <a:latin typeface="Abadi" panose="020B0604020104020204" pitchFamily="34" charset="0"/>
            </a:endParaRPr>
          </a:p>
          <a:p>
            <a:r>
              <a:rPr lang="de-DE" b="1" dirty="0">
                <a:latin typeface="Abadi" panose="020B0604020104020204" pitchFamily="34" charset="0"/>
              </a:rPr>
              <a:t>Erledigungsklauseln</a:t>
            </a:r>
          </a:p>
          <a:p>
            <a:pPr>
              <a:buFont typeface="Wingdings" panose="05000000000000000000" pitchFamily="2" charset="2"/>
              <a:buChar char="ü"/>
            </a:pPr>
            <a:r>
              <a:rPr lang="de-DE" dirty="0">
                <a:latin typeface="Abadi" panose="020B0604020104020204" pitchFamily="34" charset="0"/>
              </a:rPr>
              <a:t>Ausgleichsklauseln sind im Interesse klarer Verhältnisse grundsätzlich weit auszulegen, BAG 31.07.2002 – 10 AZR 513/01.</a:t>
            </a:r>
          </a:p>
          <a:p>
            <a:pPr>
              <a:buFont typeface="Wingdings" panose="05000000000000000000" pitchFamily="2" charset="2"/>
              <a:buChar char="ü"/>
            </a:pPr>
            <a:r>
              <a:rPr lang="de-DE" dirty="0">
                <a:latin typeface="Abadi" panose="020B0604020104020204" pitchFamily="34" charset="0"/>
              </a:rPr>
              <a:t>Die in einem gerichtlichen Vergleich oder Aufhebungsvertrag vereinbarte allgemeine Ausgleichsklausel erfasst i.d.R. alle Ansprüche, die nicht unmissverständlich in diesem Vergleich oder Aufhebungsvertrag als weiterbestehende Ansprüche bezeichnet werden, BAG 10.05.1978 – 5 AZR 97/77, AP Nr. 25 zu § 794 ZPO.</a:t>
            </a:r>
            <a:br>
              <a:rPr lang="de-DE" dirty="0">
                <a:latin typeface="Abadi" panose="020B0604020104020204" pitchFamily="34" charset="0"/>
              </a:rPr>
            </a:br>
            <a:endParaRPr lang="de-DE" dirty="0">
              <a:latin typeface="Abadi" panose="020B0604020104020204" pitchFamily="34" charset="0"/>
            </a:endParaRPr>
          </a:p>
          <a:p>
            <a:endParaRPr lang="de-DE" i="1" dirty="0"/>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65</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190196875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AGB-Kontrolle</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85000" lnSpcReduction="20000"/>
          </a:bodyPr>
          <a:lstStyle/>
          <a:p>
            <a:endParaRPr lang="de-DE" dirty="0">
              <a:latin typeface="Abadi" panose="020B0604020104020204" pitchFamily="34" charset="0"/>
            </a:endParaRPr>
          </a:p>
          <a:p>
            <a:r>
              <a:rPr lang="de-DE" b="1" dirty="0">
                <a:latin typeface="Abadi" panose="020B0604020104020204" pitchFamily="34" charset="0"/>
              </a:rPr>
              <a:t>Erledigungsklauseln</a:t>
            </a:r>
          </a:p>
          <a:p>
            <a:pPr>
              <a:buFont typeface="Wingdings" panose="05000000000000000000" pitchFamily="2" charset="2"/>
              <a:buChar char="ü"/>
            </a:pPr>
            <a:r>
              <a:rPr lang="de-DE" dirty="0">
                <a:latin typeface="Abadi" panose="020B0604020104020204" pitchFamily="34" charset="0"/>
              </a:rPr>
              <a:t>Die in einem Aufhebungsvertrag vereinbarte Ausgleichsklausel ist unwirksam, wenn mit ihr auf gesetzlich unabdingbare Ansprüche verzichtet werden soll. So ist etwa der Verzicht auf unverfallbare Versorgungsanwartschaften im Zusammenhang mit der Beendigung eines Arbeitsverhältnisses nach § 3 BetrAVG unwirksam. Auch Ansprüche auf den gesetzlichen Mindesturlaub werden nicht von einer allgemeinen Erledigungsklausel erfasst.</a:t>
            </a:r>
          </a:p>
          <a:p>
            <a:r>
              <a:rPr lang="de-DE" b="1" dirty="0">
                <a:latin typeface="Abadi" panose="020B0604020104020204" pitchFamily="34" charset="0"/>
              </a:rPr>
              <a:t>Merke:</a:t>
            </a:r>
            <a:br>
              <a:rPr lang="de-DE" b="1" dirty="0">
                <a:latin typeface="Abadi" panose="020B0604020104020204" pitchFamily="34" charset="0"/>
              </a:rPr>
            </a:br>
            <a:r>
              <a:rPr lang="de-DE" dirty="0">
                <a:latin typeface="Abadi" panose="020B0604020104020204" pitchFamily="34" charset="0"/>
              </a:rPr>
              <a:t>Um Streit aus dem Weg zu gehen, regelt man alle Ausnahmetatbestände im Aufhebungsvertrag.</a:t>
            </a:r>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66</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287192453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AGB-Kontrolle</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7500" lnSpcReduction="20000"/>
          </a:bodyPr>
          <a:lstStyle/>
          <a:p>
            <a:endParaRPr lang="de-DE" dirty="0">
              <a:latin typeface="Abadi" panose="020B0604020104020204" pitchFamily="34" charset="0"/>
            </a:endParaRPr>
          </a:p>
          <a:p>
            <a:r>
              <a:rPr lang="de-DE" b="1" dirty="0">
                <a:latin typeface="Abadi" panose="020B0604020104020204" pitchFamily="34" charset="0"/>
              </a:rPr>
              <a:t>Musterformulierung Erledigungsklausel I, vgl. Tödtmann/Kaluza, DB 2011, 114</a:t>
            </a:r>
            <a:br>
              <a:rPr lang="de-DE" b="1" dirty="0">
                <a:latin typeface="Abadi" panose="020B0604020104020204" pitchFamily="34" charset="0"/>
              </a:rPr>
            </a:br>
            <a:r>
              <a:rPr lang="de-DE" i="1" dirty="0">
                <a:latin typeface="Abadi" panose="020B0604020104020204" pitchFamily="34" charset="0"/>
              </a:rPr>
              <a:t>„Die Parteien sind sich einig, dass mit dieser Vereinbarung alle gegenseitigen Ansprüche aus dem Arbeitsverhältnis und aus Anlass seiner Beendigung erledigt sind. Von dieser Ausgleichsklausel nicht erfasst sind die Anwartschaften/Ansprüche des AN auf betriebliche Altersversorgung, ein qualifiziertes Zeugnis, Karenzentschädigung für das zwischen den Parteien vereinbarte nachvertragliche Wettbewerbsverbot, verbliebenen/ausstehenden gesetzlichen Mindesturlaub und des AG auf Einhaltung des zwischen den Parteien vereinbarten nachvertraglichen Wettbewerbsverbots, Zahlung von (…). Damit sind alle Ansprüche – gleich aus welchem Rechtsgrund, gleich ob bekannt oder unbekannt – abgegolten.“</a:t>
            </a:r>
            <a:endParaRPr lang="de-DE" b="1" dirty="0">
              <a:latin typeface="Abadi" panose="020B0604020104020204" pitchFamily="34" charset="0"/>
            </a:endParaRPr>
          </a:p>
          <a:p>
            <a:endParaRPr lang="de-DE" dirty="0"/>
          </a:p>
          <a:p>
            <a:endParaRPr lang="de-DE" i="1" dirty="0"/>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67</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167071390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AGB-Kontrolle</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lnSpcReduction="10000"/>
          </a:bodyPr>
          <a:lstStyle/>
          <a:p>
            <a:endParaRPr lang="de-DE" dirty="0">
              <a:latin typeface="Abadi" panose="020B0604020104020204" pitchFamily="34" charset="0"/>
            </a:endParaRPr>
          </a:p>
          <a:p>
            <a:r>
              <a:rPr lang="de-DE" b="1" dirty="0">
                <a:latin typeface="Abadi" panose="020B0604020104020204" pitchFamily="34" charset="0"/>
              </a:rPr>
              <a:t>Musterformulierung Erledigungsklausel II, Kurzfassung</a:t>
            </a:r>
            <a:br>
              <a:rPr lang="de-DE" b="1" dirty="0">
                <a:latin typeface="Abadi" panose="020B0604020104020204" pitchFamily="34" charset="0"/>
              </a:rPr>
            </a:br>
            <a:r>
              <a:rPr lang="de-DE" i="1" dirty="0">
                <a:latin typeface="Abadi" panose="020B0604020104020204" pitchFamily="34" charset="0"/>
              </a:rPr>
              <a:t>„Mit Abschluss dieser Vereinbarung sind alle wechselseitigen Ansprüche der Parteien aus dem Arbeitsverhältnis und aus dem Anlass seiner Beendigung, gleich aus welchem Rechtsgrund, gleich ob bekannt oder unbekannt, mit Ausnahme der in diesem Aufhebungsvertrag geregelten Ansprüche abgegolten und vollumfassend erledigt.“</a:t>
            </a:r>
            <a:endParaRPr lang="de-DE" b="1" dirty="0">
              <a:latin typeface="Abadi" panose="020B0604020104020204" pitchFamily="34" charset="0"/>
            </a:endParaRPr>
          </a:p>
          <a:p>
            <a:endParaRPr lang="de-DE" dirty="0"/>
          </a:p>
          <a:p>
            <a:endParaRPr lang="de-DE" i="1" dirty="0"/>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68</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213845609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AGB-Kontrolle</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85000" lnSpcReduction="20000"/>
          </a:bodyPr>
          <a:lstStyle/>
          <a:p>
            <a:endParaRPr lang="de-DE" dirty="0">
              <a:latin typeface="Abadi" panose="020B0604020104020204" pitchFamily="34" charset="0"/>
            </a:endParaRPr>
          </a:p>
          <a:p>
            <a:r>
              <a:rPr lang="de-DE" b="1" dirty="0">
                <a:latin typeface="Abadi" panose="020B0604020104020204" pitchFamily="34" charset="0"/>
              </a:rPr>
              <a:t>Erledigungsklausel - Nebenabrede, Angemessenheit, keine Überraschung</a:t>
            </a:r>
            <a:br>
              <a:rPr lang="de-DE" b="1" dirty="0">
                <a:latin typeface="Abadi" panose="020B0604020104020204" pitchFamily="34" charset="0"/>
              </a:rPr>
            </a:br>
            <a:r>
              <a:rPr lang="de-DE" b="1" dirty="0">
                <a:latin typeface="Abadi" panose="020B0604020104020204" pitchFamily="34" charset="0"/>
              </a:rPr>
              <a:t>BAG 24.02.2016 – 5 AZR 258/14, NZA 2016, 762:</a:t>
            </a:r>
            <a:br>
              <a:rPr lang="de-DE" b="1" dirty="0">
                <a:latin typeface="Abadi" panose="020B0604020104020204" pitchFamily="34" charset="0"/>
              </a:rPr>
            </a:br>
            <a:r>
              <a:rPr lang="de-DE" dirty="0">
                <a:latin typeface="Abadi" panose="020B0604020104020204" pitchFamily="34" charset="0"/>
              </a:rPr>
              <a:t>Ein beiderseitiger Forderungsverzicht in einem auf Wunsch des AN geschlossenen, vom AG formulierten Aufhebungsvertrag unterliegt als Nebenabrede der Inhaltskontrolle nach § 307 I 1 BGB. Im Sinne dieser Norm benachteiligt er den AN nur dann unangemessen, wenn der AG die Situation des AN entgegen den Geboten von Treu und Glauben zur Durchsetzung eigener Interessen ausgenutzt hat. Eine Verzichtsklausel in einem Aufhebungsvertrag ist nicht überraschend im Sinne des § 305 c I BGB.</a:t>
            </a:r>
          </a:p>
          <a:p>
            <a:endParaRPr lang="de-DE" b="1" dirty="0">
              <a:latin typeface="Abadi" panose="020B0604020104020204" pitchFamily="34" charset="0"/>
            </a:endParaRPr>
          </a:p>
          <a:p>
            <a:endParaRPr lang="de-DE" i="1" dirty="0"/>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69</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2056188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95325" y="1131096"/>
            <a:ext cx="7886700" cy="756677"/>
          </a:xfrm>
        </p:spPr>
        <p:txBody>
          <a:bodyPr/>
          <a:lstStyle/>
          <a:p>
            <a:pPr algn="ctr"/>
            <a:r>
              <a:rPr lang="de-DE" b="1" dirty="0">
                <a:latin typeface="Abadi" panose="020B0604020104020204" pitchFamily="34" charset="0"/>
              </a:rPr>
              <a:t>Rechtsanwaltshaftung</a:t>
            </a:r>
            <a:endParaRPr lang="de-DE" b="1" dirty="0"/>
          </a:p>
        </p:txBody>
      </p:sp>
      <p:graphicFrame>
        <p:nvGraphicFramePr>
          <p:cNvPr id="2" name="Inhaltsplatzhalter 1">
            <a:extLst>
              <a:ext uri="{FF2B5EF4-FFF2-40B4-BE49-F238E27FC236}">
                <a16:creationId xmlns:a16="http://schemas.microsoft.com/office/drawing/2014/main" id="{221F3AD9-3245-4198-A1FD-B8057915F8F6}"/>
              </a:ext>
            </a:extLst>
          </p:cNvPr>
          <p:cNvGraphicFramePr>
            <a:graphicFrameLocks noGrp="1"/>
          </p:cNvGraphicFramePr>
          <p:nvPr>
            <p:ph idx="1"/>
            <p:extLst>
              <p:ext uri="{D42A27DB-BD31-4B8C-83A1-F6EECF244321}">
                <p14:modId xmlns:p14="http://schemas.microsoft.com/office/powerpoint/2010/main" val="1118619700"/>
              </p:ext>
            </p:extLst>
          </p:nvPr>
        </p:nvGraphicFramePr>
        <p:xfrm>
          <a:off x="628650" y="2001838"/>
          <a:ext cx="7886700" cy="41386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7</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41690818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AGB-Kontrolle</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7500" lnSpcReduction="20000"/>
          </a:bodyPr>
          <a:lstStyle/>
          <a:p>
            <a:endParaRPr lang="de-DE" dirty="0">
              <a:latin typeface="Abadi" panose="020B0604020104020204" pitchFamily="34" charset="0"/>
            </a:endParaRPr>
          </a:p>
          <a:p>
            <a:r>
              <a:rPr lang="de-DE" b="1" dirty="0">
                <a:latin typeface="Abadi" panose="020B0604020104020204" pitchFamily="34" charset="0"/>
              </a:rPr>
              <a:t>Klageverzicht</a:t>
            </a:r>
          </a:p>
          <a:p>
            <a:pPr>
              <a:buFont typeface="Wingdings" panose="05000000000000000000" pitchFamily="2" charset="2"/>
              <a:buChar char="ü"/>
            </a:pPr>
            <a:r>
              <a:rPr lang="de-DE" dirty="0">
                <a:latin typeface="Abadi" panose="020B0604020104020204" pitchFamily="34" charset="0"/>
              </a:rPr>
              <a:t>Vereinbarungen über einen Klageverzicht im unmittelbaren zeitlichen und sachlichen Zusammenhang mit einer Kündigung können Auflösungsverträge im Sinne des § 623 BGB sein und bedürfen nach § 126 II 1 BGB der Unterzeichnung durch beide Parteien (Schriftform).</a:t>
            </a:r>
          </a:p>
          <a:p>
            <a:pPr>
              <a:buFont typeface="Wingdings" panose="05000000000000000000" pitchFamily="2" charset="2"/>
              <a:buChar char="ü"/>
            </a:pPr>
            <a:r>
              <a:rPr lang="de-DE" dirty="0">
                <a:latin typeface="Abadi" panose="020B0604020104020204" pitchFamily="34" charset="0"/>
              </a:rPr>
              <a:t>Der erforderliche Zusammenhang muss die Annahme rechtfertigen, Kündigung und Klageverzicht seien gemeinsam nur ein anderes Mittel, um das Arbeitsverhältnis in Wirklichkeit im gegenseitigen Einvernehmen zu lösen.</a:t>
            </a:r>
          </a:p>
          <a:p>
            <a:pPr>
              <a:buFont typeface="Wingdings" panose="05000000000000000000" pitchFamily="2" charset="2"/>
              <a:buChar char="ü"/>
            </a:pPr>
            <a:r>
              <a:rPr lang="de-DE" dirty="0">
                <a:latin typeface="Abadi" panose="020B0604020104020204" pitchFamily="34" charset="0"/>
              </a:rPr>
              <a:t>Fehlt es daran, wird das Arbeitsverhältnis nicht durch Vertrag aufgelöst, sondern durch Kündigung, BAG 25.09.2014 – </a:t>
            </a:r>
            <a:br>
              <a:rPr lang="de-DE" dirty="0">
                <a:latin typeface="Abadi" panose="020B0604020104020204" pitchFamily="34" charset="0"/>
              </a:rPr>
            </a:br>
            <a:r>
              <a:rPr lang="de-DE" dirty="0">
                <a:latin typeface="Abadi" panose="020B0604020104020204" pitchFamily="34" charset="0"/>
              </a:rPr>
              <a:t>2 AZR 788/13, NZA 2015, 350. </a:t>
            </a:r>
            <a:br>
              <a:rPr lang="de-DE" b="1" dirty="0">
                <a:latin typeface="Abadi" panose="020B0604020104020204" pitchFamily="34" charset="0"/>
              </a:rPr>
            </a:br>
            <a:endParaRPr lang="de-DE" dirty="0">
              <a:latin typeface="Abadi" panose="020B0604020104020204" pitchFamily="34" charset="0"/>
            </a:endParaRPr>
          </a:p>
          <a:p>
            <a:endParaRPr lang="de-DE" i="1" dirty="0"/>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70</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216091748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AGB-Kontrolle</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0000" lnSpcReduction="20000"/>
          </a:bodyPr>
          <a:lstStyle/>
          <a:p>
            <a:endParaRPr lang="de-DE" dirty="0">
              <a:latin typeface="Abadi" panose="020B0604020104020204" pitchFamily="34" charset="0"/>
            </a:endParaRPr>
          </a:p>
          <a:p>
            <a:r>
              <a:rPr lang="de-DE" b="1" dirty="0">
                <a:latin typeface="Abadi" panose="020B0604020104020204" pitchFamily="34" charset="0"/>
              </a:rPr>
              <a:t>Klageverzicht</a:t>
            </a:r>
          </a:p>
          <a:p>
            <a:pPr>
              <a:buFont typeface="Wingdings" panose="05000000000000000000" pitchFamily="2" charset="2"/>
              <a:buChar char="ü"/>
            </a:pPr>
            <a:r>
              <a:rPr lang="de-DE" dirty="0">
                <a:latin typeface="Abadi" panose="020B0604020104020204" pitchFamily="34" charset="0"/>
              </a:rPr>
              <a:t>Der bloße Verzicht des AN auf eine Kündigungsschutzklage ohne kompensatorische Gegenleistung stellt lediglich eine Nebenabrede zu dem ursprünglichen Arbeitsvertrag dar, nicht aber die Hauptleistung aus einem gesondert abgeschlossenen Vertrag, BAG 06.09.2007 – 2 AZR 722/06, NZA 2008, 219.</a:t>
            </a:r>
          </a:p>
          <a:p>
            <a:pPr>
              <a:buFont typeface="Wingdings" panose="05000000000000000000" pitchFamily="2" charset="2"/>
              <a:buChar char="ü"/>
            </a:pPr>
            <a:r>
              <a:rPr lang="de-DE" dirty="0">
                <a:latin typeface="Abadi" panose="020B0604020104020204" pitchFamily="34" charset="0"/>
              </a:rPr>
              <a:t>Ein vom AN erklärter Verzicht, eine Klage gegen eine Kündigung zu erheben, weicht von der gesetzlichen Regelung des § 4 1 KSchG und § 13 I 2 KSchG ab, da dem AN die Drei-Wochen-Frist vollständig genommen wird.</a:t>
            </a:r>
          </a:p>
          <a:p>
            <a:pPr>
              <a:buFont typeface="Wingdings" panose="05000000000000000000" pitchFamily="2" charset="2"/>
              <a:buChar char="ü"/>
            </a:pPr>
            <a:r>
              <a:rPr lang="de-DE" sz="2900" dirty="0">
                <a:latin typeface="Abadi" panose="020B0604020104020204" pitchFamily="34" charset="0"/>
              </a:rPr>
              <a:t>Der ohne Gegenleistung erklärte, formularmäßige Verzicht des AN auf die Erhebung einer Kündigungsschutzklage stellt eine unangemessene Benachteiligung i.S. von § 307 I 1 BGB dar, BAG 06.09.2007 – 2 AZR 722/06, NZA 2008, 219.</a:t>
            </a:r>
            <a:br>
              <a:rPr lang="de-DE" b="1" dirty="0">
                <a:latin typeface="Abadi" panose="020B0604020104020204" pitchFamily="34" charset="0"/>
              </a:rPr>
            </a:br>
            <a:endParaRPr lang="de-DE" dirty="0">
              <a:latin typeface="Abadi" panose="020B0604020104020204" pitchFamily="34" charset="0"/>
            </a:endParaRPr>
          </a:p>
          <a:p>
            <a:endParaRPr lang="de-DE" i="1" dirty="0"/>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71</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63775330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AGB-Kontrolle</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92500" lnSpcReduction="10000"/>
          </a:bodyPr>
          <a:lstStyle/>
          <a:p>
            <a:endParaRPr lang="de-DE" dirty="0">
              <a:latin typeface="Abadi" panose="020B0604020104020204" pitchFamily="34" charset="0"/>
            </a:endParaRPr>
          </a:p>
          <a:p>
            <a:r>
              <a:rPr lang="de-DE" b="1" dirty="0">
                <a:latin typeface="Abadi" panose="020B0604020104020204" pitchFamily="34" charset="0"/>
              </a:rPr>
              <a:t>Klageverzicht</a:t>
            </a:r>
          </a:p>
          <a:p>
            <a:pPr>
              <a:buFont typeface="Wingdings" panose="05000000000000000000" pitchFamily="2" charset="2"/>
              <a:buChar char="ü"/>
            </a:pPr>
            <a:r>
              <a:rPr lang="de-DE" dirty="0">
                <a:latin typeface="Abadi" panose="020B0604020104020204" pitchFamily="34" charset="0"/>
              </a:rPr>
              <a:t>Ein formularmäßiger Klageverzicht in einem Aufhebungsvertrag, der zur Vermeidung einer vom AG angedrohten außerordentlichen Kündigung geschlossen wird, benachteiligt den AN unangemessen i.S. von § 307 I, II Nr. 1 BGB, wenn ein verständiger AG die angedrohte Kündigung nicht ernsthaft in Erwägung ziehen durfte, die Drohung also widerrechtlich i.S. des § 123 BGB ist, BAG 12.03.2015 – 6 AZR 82/14, NZA 2015, 676.</a:t>
            </a:r>
            <a:endParaRPr lang="de-DE" i="1" dirty="0">
              <a:latin typeface="Abadi" panose="020B0604020104020204" pitchFamily="34" charset="0"/>
            </a:endParaRPr>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72</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243917280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AGG, Diskriminierung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0000" lnSpcReduction="20000"/>
          </a:bodyPr>
          <a:lstStyle/>
          <a:p>
            <a:endParaRPr lang="de-DE" dirty="0">
              <a:latin typeface="Abadi" panose="020B0604020104020204" pitchFamily="34" charset="0"/>
            </a:endParaRPr>
          </a:p>
          <a:p>
            <a:r>
              <a:rPr lang="de-DE" b="1" dirty="0">
                <a:latin typeface="Abadi" panose="020B0604020104020204" pitchFamily="34" charset="0"/>
              </a:rPr>
              <a:t>BAG 25.02.2010 – 6 AZR 911/08, NZA 2010, 561 „weitere Teilnahme älterer AN am Erwerbsleben als legitimes beschäftigungspolitisches Ziel“</a:t>
            </a:r>
          </a:p>
          <a:p>
            <a:pPr>
              <a:buFont typeface="Wingdings" panose="05000000000000000000" pitchFamily="2" charset="2"/>
              <a:buChar char="ü"/>
            </a:pPr>
            <a:r>
              <a:rPr lang="de-DE" dirty="0">
                <a:latin typeface="Abadi" panose="020B0604020104020204" pitchFamily="34" charset="0"/>
              </a:rPr>
              <a:t>Ältere AN, die ein AG generell von einem Personalabbau ausnimmt, werden grundsätzlich auch dann nicht i.S. von § 3 I 1 AGG unmittelbar gegenüber jüngeren AN benachteiligt, wenn der Personalabbau durch freiwillige Aufhebungsverträge unter Zahlung attraktiver Abfindungen erfolgen soll.</a:t>
            </a:r>
          </a:p>
          <a:p>
            <a:pPr>
              <a:buFont typeface="Wingdings" panose="05000000000000000000" pitchFamily="2" charset="2"/>
              <a:buChar char="ü"/>
            </a:pPr>
            <a:r>
              <a:rPr lang="de-DE" dirty="0">
                <a:latin typeface="Abadi" panose="020B0604020104020204" pitchFamily="34" charset="0"/>
              </a:rPr>
              <a:t>Wird den älteren, aus der Personalabbaumaßnahme ausgenommenen AN mittels einer Altersteilzeitregelung ein gleitender Übergang in die Altersrente und somit eine weitere Teilnahme am Erwerbsleben ermöglicht, stellt dies ein legitimes beschäftigungspolitisches Ziel i.S. des § 10 1 AGG dar, weshalb dann die unterschiedliche Behandlung wegen des Alters gerechtfertigt ist. </a:t>
            </a:r>
            <a:endParaRPr lang="de-DE" i="1" dirty="0">
              <a:latin typeface="Abadi" panose="020B0604020104020204" pitchFamily="34" charset="0"/>
            </a:endParaRPr>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73</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200835309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AGG, Diskriminierung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lnSpcReduction="10000"/>
          </a:bodyPr>
          <a:lstStyle/>
          <a:p>
            <a:endParaRPr lang="de-DE" dirty="0">
              <a:latin typeface="Abadi" panose="020B0604020104020204" pitchFamily="34" charset="0"/>
            </a:endParaRPr>
          </a:p>
          <a:p>
            <a:r>
              <a:rPr lang="de-DE" b="1" dirty="0">
                <a:latin typeface="Abadi" panose="020B0604020104020204" pitchFamily="34" charset="0"/>
              </a:rPr>
              <a:t>Aber Vorsicht: Sächsisches Landesarbeitsgericht 19.08.2010 – 6 Sa 31/09</a:t>
            </a:r>
          </a:p>
          <a:p>
            <a:pPr>
              <a:buFont typeface="Wingdings" panose="05000000000000000000" pitchFamily="2" charset="2"/>
              <a:buChar char="ü"/>
            </a:pPr>
            <a:r>
              <a:rPr lang="de-DE" dirty="0">
                <a:latin typeface="Abadi" panose="020B0604020104020204" pitchFamily="34" charset="0"/>
              </a:rPr>
              <a:t>Aufhebungsvertrag</a:t>
            </a:r>
          </a:p>
          <a:p>
            <a:pPr>
              <a:buFont typeface="Wingdings" panose="05000000000000000000" pitchFamily="2" charset="2"/>
              <a:buChar char="ü"/>
            </a:pPr>
            <a:r>
              <a:rPr lang="de-DE" dirty="0">
                <a:latin typeface="Abadi" panose="020B0604020104020204" pitchFamily="34" charset="0"/>
              </a:rPr>
              <a:t>vorzeitige Altersrente, frühestmögliche Inanspruchnahme</a:t>
            </a:r>
          </a:p>
          <a:p>
            <a:pPr>
              <a:buFont typeface="Wingdings" panose="05000000000000000000" pitchFamily="2" charset="2"/>
              <a:buChar char="ü"/>
            </a:pPr>
            <a:r>
              <a:rPr lang="de-DE" dirty="0">
                <a:latin typeface="Abadi" panose="020B0604020104020204" pitchFamily="34" charset="0"/>
              </a:rPr>
              <a:t>Abschläge Altersrente</a:t>
            </a:r>
          </a:p>
          <a:p>
            <a:pPr>
              <a:buFont typeface="Wingdings" panose="05000000000000000000" pitchFamily="2" charset="2"/>
              <a:buChar char="ü"/>
            </a:pPr>
            <a:r>
              <a:rPr lang="de-DE" dirty="0">
                <a:latin typeface="Abadi" panose="020B0604020104020204" pitchFamily="34" charset="0"/>
              </a:rPr>
              <a:t>Benachteiligungsverbot bei </a:t>
            </a:r>
            <a:r>
              <a:rPr lang="de-DE" dirty="0" err="1">
                <a:latin typeface="Abadi" panose="020B0604020104020204" pitchFamily="34" charset="0"/>
              </a:rPr>
              <a:t>55er</a:t>
            </a:r>
            <a:r>
              <a:rPr lang="de-DE" dirty="0">
                <a:latin typeface="Abadi" panose="020B0604020104020204" pitchFamily="34" charset="0"/>
              </a:rPr>
              <a:t>-Modell</a:t>
            </a:r>
          </a:p>
          <a:p>
            <a:pPr>
              <a:buFont typeface="Wingdings" panose="05000000000000000000" pitchFamily="2" charset="2"/>
              <a:buChar char="ü"/>
            </a:pPr>
            <a:r>
              <a:rPr lang="de-DE" dirty="0">
                <a:latin typeface="Abadi" panose="020B0604020104020204" pitchFamily="34" charset="0"/>
              </a:rPr>
              <a:t>Alters- und Geschlechterdiskriminierung.</a:t>
            </a:r>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74</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21108667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AGG, Diskriminierung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7500" lnSpcReduction="20000"/>
          </a:bodyPr>
          <a:lstStyle/>
          <a:p>
            <a:endParaRPr lang="de-DE" dirty="0">
              <a:latin typeface="Abadi" panose="020B0604020104020204" pitchFamily="34" charset="0"/>
            </a:endParaRPr>
          </a:p>
          <a:p>
            <a:r>
              <a:rPr lang="de-DE" b="1" dirty="0"/>
              <a:t>Aber Vorsicht: Sächsisches Landesarbeitsgericht 19.08.2010 – </a:t>
            </a:r>
            <a:br>
              <a:rPr lang="de-DE" b="1" dirty="0"/>
            </a:br>
            <a:r>
              <a:rPr lang="de-DE" b="1" dirty="0"/>
              <a:t>6 Sa 31/09</a:t>
            </a:r>
          </a:p>
          <a:p>
            <a:pPr>
              <a:buFont typeface="Wingdings" panose="05000000000000000000" pitchFamily="2" charset="2"/>
              <a:buChar char="ü"/>
            </a:pPr>
            <a:r>
              <a:rPr lang="de-DE" i="1" dirty="0">
                <a:latin typeface="Abadi" panose="020B0604020104020204" pitchFamily="34" charset="0"/>
              </a:rPr>
              <a:t>„Eine Regelung in einem Aufhebungsvertrag, die Leistungen aus einem Personalabbauprogramm ("55er Modell") auf den Zeitraum bis zum Beginn des Monats beschränkt, in dem der ausgeschiedene AN erstmals Anspruch auf eine vorzeitige Inanspruchnahme einer Altersrente hat, ist unwirksam. Diese Regelung betrifft Frauen und Männer unterschiedlich, weil die vorzeitige Altersrente für Frauen nach § 237 a I SGB VI nur von Frauen in Anspruch genommen werden kann. Darüber hinaus diskriminiert sie auch wegen Alters, da ausschließlich vor dem 01.01.1952 geborene Frauen sie beanspruchen können.“</a:t>
            </a:r>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75</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311937041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fontScale="90000"/>
          </a:bodyPr>
          <a:lstStyle/>
          <a:p>
            <a:pPr algn="ctr"/>
            <a:r>
              <a:rPr lang="de-DE" b="1" dirty="0">
                <a:latin typeface="Abadi" panose="020B0604020104020204" pitchFamily="34" charset="0"/>
              </a:rPr>
              <a:t>Datenschutz, E-Mail, </a:t>
            </a:r>
            <a:r>
              <a:rPr lang="de-DE" b="1" dirty="0" err="1">
                <a:latin typeface="Abadi" panose="020B0604020104020204" pitchFamily="34" charset="0"/>
              </a:rPr>
              <a:t>Social</a:t>
            </a:r>
            <a:r>
              <a:rPr lang="de-DE" b="1" dirty="0">
                <a:latin typeface="Abadi" panose="020B0604020104020204" pitchFamily="34" charset="0"/>
              </a:rPr>
              <a:t> Media</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92500" lnSpcReduction="20000"/>
          </a:bodyPr>
          <a:lstStyle/>
          <a:p>
            <a:endParaRPr lang="de-DE" dirty="0">
              <a:latin typeface="Abadi" panose="020B0604020104020204" pitchFamily="34" charset="0"/>
            </a:endParaRPr>
          </a:p>
          <a:p>
            <a:r>
              <a:rPr lang="de-DE" b="1" dirty="0">
                <a:latin typeface="Abadi" panose="020B0604020104020204" pitchFamily="34" charset="0"/>
              </a:rPr>
              <a:t>Ausgangsbefund</a:t>
            </a:r>
          </a:p>
          <a:p>
            <a:pPr>
              <a:buFont typeface="Wingdings" panose="05000000000000000000" pitchFamily="2" charset="2"/>
              <a:buChar char="ü"/>
            </a:pPr>
            <a:r>
              <a:rPr lang="de-DE" dirty="0">
                <a:latin typeface="Abadi" panose="020B0604020104020204" pitchFamily="34" charset="0"/>
              </a:rPr>
              <a:t>Jeder Mitarbeiter eines deutschen Unternehmens erhält durchschnittlich 18 geschäftliche E-Mails am Tag. Die E-Mail ist nach dem Telefon das wichtigste Kommunikationsmittel am Arbeitsplatz.</a:t>
            </a:r>
          </a:p>
          <a:p>
            <a:pPr>
              <a:buFont typeface="Wingdings" panose="05000000000000000000" pitchFamily="2" charset="2"/>
              <a:buChar char="ü"/>
            </a:pPr>
            <a:r>
              <a:rPr lang="de-DE" dirty="0">
                <a:latin typeface="Abadi" panose="020B0604020104020204" pitchFamily="34" charset="0"/>
              </a:rPr>
              <a:t>E-Mails sind in der Regel der Träger von personenbezogenen Daten und Geschäftsgeheimnissen (</a:t>
            </a:r>
            <a:r>
              <a:rPr lang="de-DE" dirty="0" err="1">
                <a:latin typeface="Abadi" panose="020B0604020104020204" pitchFamily="34" charset="0"/>
              </a:rPr>
              <a:t>GeschGehG</a:t>
            </a:r>
            <a:r>
              <a:rPr lang="de-DE" dirty="0">
                <a:latin typeface="Abadi" panose="020B0604020104020204" pitchFamily="34" charset="0"/>
              </a:rPr>
              <a:t>).</a:t>
            </a:r>
          </a:p>
          <a:p>
            <a:r>
              <a:rPr lang="de-DE" b="1" dirty="0"/>
              <a:t>Gute Erkenntnisquelle:</a:t>
            </a:r>
            <a:r>
              <a:rPr lang="de-DE" dirty="0"/>
              <a:t> Leitfaden E-Mail-Management </a:t>
            </a:r>
            <a:r>
              <a:rPr lang="de-DE" dirty="0" err="1"/>
              <a:t>bitkom</a:t>
            </a:r>
            <a:r>
              <a:rPr lang="de-DE" dirty="0"/>
              <a:t>, www.bitkom.org</a:t>
            </a:r>
            <a:br>
              <a:rPr lang="de-DE" b="1" dirty="0">
                <a:latin typeface="Abadi" panose="020B0604020104020204" pitchFamily="34" charset="0"/>
              </a:rPr>
            </a:br>
            <a:endParaRPr lang="de-DE" dirty="0">
              <a:latin typeface="Abadi" panose="020B0604020104020204" pitchFamily="34" charset="0"/>
            </a:endParaRPr>
          </a:p>
          <a:p>
            <a:endParaRPr lang="de-DE" i="1" dirty="0"/>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76</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89088957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fontScale="90000"/>
          </a:bodyPr>
          <a:lstStyle/>
          <a:p>
            <a:pPr algn="ctr"/>
            <a:r>
              <a:rPr lang="de-DE" b="1" dirty="0">
                <a:latin typeface="Abadi" panose="020B0604020104020204" pitchFamily="34" charset="0"/>
              </a:rPr>
              <a:t>Datenschutz, E-Mail, </a:t>
            </a:r>
            <a:r>
              <a:rPr lang="de-DE" b="1" dirty="0" err="1">
                <a:latin typeface="Abadi" panose="020B0604020104020204" pitchFamily="34" charset="0"/>
              </a:rPr>
              <a:t>Social</a:t>
            </a:r>
            <a:r>
              <a:rPr lang="de-DE" b="1" dirty="0">
                <a:latin typeface="Abadi" panose="020B0604020104020204" pitchFamily="34" charset="0"/>
              </a:rPr>
              <a:t> Media</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85000" lnSpcReduction="10000"/>
          </a:bodyPr>
          <a:lstStyle/>
          <a:p>
            <a:endParaRPr lang="de-DE" dirty="0">
              <a:latin typeface="Abadi" panose="020B0604020104020204" pitchFamily="34" charset="0"/>
            </a:endParaRPr>
          </a:p>
          <a:p>
            <a:r>
              <a:rPr lang="de-DE" b="1" dirty="0">
                <a:latin typeface="Abadi" panose="020B0604020104020204" pitchFamily="34" charset="0"/>
              </a:rPr>
              <a:t>Trennung von privaten und geschäftlichen E-Mails</a:t>
            </a:r>
          </a:p>
          <a:p>
            <a:pPr>
              <a:buFont typeface="Wingdings" panose="05000000000000000000" pitchFamily="2" charset="2"/>
              <a:buChar char="ü"/>
            </a:pPr>
            <a:r>
              <a:rPr lang="de-DE" dirty="0">
                <a:latin typeface="Abadi" panose="020B0604020104020204" pitchFamily="34" charset="0"/>
              </a:rPr>
              <a:t>Schutz des Persönlichkeitsrechts</a:t>
            </a:r>
          </a:p>
          <a:p>
            <a:pPr>
              <a:buFont typeface="Wingdings" panose="05000000000000000000" pitchFamily="2" charset="2"/>
              <a:buChar char="ü"/>
            </a:pPr>
            <a:r>
              <a:rPr lang="de-DE" dirty="0">
                <a:latin typeface="Abadi" panose="020B0604020104020204" pitchFamily="34" charset="0"/>
              </a:rPr>
              <a:t>Rein betriebliche Nutzung, Verbot der Privatnutzung</a:t>
            </a:r>
          </a:p>
          <a:p>
            <a:pPr>
              <a:buFont typeface="Wingdings" panose="05000000000000000000" pitchFamily="2" charset="2"/>
              <a:buChar char="ü"/>
            </a:pPr>
            <a:r>
              <a:rPr lang="de-DE" dirty="0">
                <a:latin typeface="Abadi" panose="020B0604020104020204" pitchFamily="34" charset="0"/>
              </a:rPr>
              <a:t>Unternehmer sind gut beraten, die private Nutzung des geschäftlichen E-Mail-Accounts entweder komplett zu verbieten („klare Verhältnisse“) oder zumindest die Nutzung in einer Betriebsvereinbarung, im Arbeitsvertrag oder einer Nutzungs-Richtlinie zu regeln, z.B. die Kennzeichnung von privaten E-Mails als „privat“ oder die Speicherung von privaten E-Mails in einem separaten, abgrenzbaren Aufbewahrungsort.</a:t>
            </a:r>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77</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72226115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fontScale="90000"/>
          </a:bodyPr>
          <a:lstStyle/>
          <a:p>
            <a:pPr algn="ctr"/>
            <a:r>
              <a:rPr lang="de-DE" b="1" dirty="0">
                <a:latin typeface="Abadi" panose="020B0604020104020204" pitchFamily="34" charset="0"/>
              </a:rPr>
              <a:t>Datenschutz, E-Mail, </a:t>
            </a:r>
            <a:r>
              <a:rPr lang="de-DE" b="1" dirty="0" err="1">
                <a:latin typeface="Abadi" panose="020B0604020104020204" pitchFamily="34" charset="0"/>
              </a:rPr>
              <a:t>Social</a:t>
            </a:r>
            <a:r>
              <a:rPr lang="de-DE" b="1" dirty="0">
                <a:latin typeface="Abadi" panose="020B0604020104020204" pitchFamily="34" charset="0"/>
              </a:rPr>
              <a:t> Media</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85000" lnSpcReduction="20000"/>
          </a:bodyPr>
          <a:lstStyle/>
          <a:p>
            <a:endParaRPr lang="de-DE" dirty="0">
              <a:latin typeface="Abadi" panose="020B0604020104020204" pitchFamily="34" charset="0"/>
            </a:endParaRPr>
          </a:p>
          <a:p>
            <a:r>
              <a:rPr lang="de-DE" b="1" dirty="0">
                <a:latin typeface="Abadi" panose="020B0604020104020204" pitchFamily="34" charset="0"/>
              </a:rPr>
              <a:t>Merkpunkte</a:t>
            </a:r>
          </a:p>
          <a:p>
            <a:pPr marL="180975" lvl="1" indent="-180975">
              <a:buFont typeface="Wingdings" panose="05000000000000000000" pitchFamily="2" charset="2"/>
              <a:buChar char="ü"/>
            </a:pPr>
            <a:r>
              <a:rPr lang="de-DE" sz="2800" dirty="0">
                <a:latin typeface="Abadi" panose="020B0604020104020204" pitchFamily="34" charset="0"/>
              </a:rPr>
              <a:t>Server- und Netzwerkkontrolle, Persönlichkeitsrecht, offene Compliance-Maßnahmen, IT- und Datensicherheit</a:t>
            </a:r>
          </a:p>
          <a:p>
            <a:pPr marL="180975" lvl="1" indent="-180975">
              <a:buFont typeface="Wingdings" panose="05000000000000000000" pitchFamily="2" charset="2"/>
              <a:buChar char="ü"/>
            </a:pPr>
            <a:r>
              <a:rPr lang="de-DE" sz="2800" dirty="0">
                <a:latin typeface="Abadi" panose="020B0604020104020204" pitchFamily="34" charset="0"/>
              </a:rPr>
              <a:t>E-Mail Archivierung, Aufbewahrungs-, Sicherungs-, Lösch- und Zugriffs-/Sperrkonzepte</a:t>
            </a:r>
          </a:p>
          <a:p>
            <a:pPr marL="180975" indent="-180975">
              <a:buFont typeface="Wingdings" panose="05000000000000000000" pitchFamily="2" charset="2"/>
              <a:buChar char="ü"/>
            </a:pPr>
            <a:r>
              <a:rPr lang="de-DE" dirty="0">
                <a:latin typeface="Abadi" panose="020B0604020104020204" pitchFamily="34" charset="0"/>
              </a:rPr>
              <a:t>Aufbewahrungs- und Archivierungsfristen: AO, HGB (Steuer- und Handelsrecht, § 146 II AO, § 257 I HGB), Grundsätze zur ordnungsgemäßen Führung und Aufbewahrung von Büchern, Aufzeichnungen und Unterlagen in elektronischer Form sowie zum Datenzugriff (</a:t>
            </a:r>
            <a:r>
              <a:rPr lang="de-DE" dirty="0" err="1">
                <a:latin typeface="Abadi" panose="020B0604020104020204" pitchFamily="34" charset="0"/>
              </a:rPr>
              <a:t>GoDB</a:t>
            </a:r>
            <a:r>
              <a:rPr lang="de-DE" dirty="0">
                <a:latin typeface="Abadi" panose="020B0604020104020204" pitchFamily="34" charset="0"/>
              </a:rPr>
              <a:t>), TKG, BDSG, </a:t>
            </a:r>
            <a:r>
              <a:rPr lang="de-DE" dirty="0" err="1">
                <a:latin typeface="Abadi" panose="020B0604020104020204" pitchFamily="34" charset="0"/>
              </a:rPr>
              <a:t>Sarbanes-Oxley</a:t>
            </a:r>
            <a:r>
              <a:rPr lang="de-DE" dirty="0">
                <a:latin typeface="Abadi" panose="020B0604020104020204" pitchFamily="34" charset="0"/>
              </a:rPr>
              <a:t> Act (SOX), § 91 ff. AktG, § 41 ff. GmbHG, § </a:t>
            </a:r>
            <a:r>
              <a:rPr lang="de-DE" dirty="0" err="1">
                <a:latin typeface="Abadi" panose="020B0604020104020204" pitchFamily="34" charset="0"/>
              </a:rPr>
              <a:t>14b</a:t>
            </a:r>
            <a:r>
              <a:rPr lang="de-DE" dirty="0">
                <a:latin typeface="Abadi" panose="020B0604020104020204" pitchFamily="34" charset="0"/>
              </a:rPr>
              <a:t> I UstG, § 33 GenG, etc.</a:t>
            </a:r>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78</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88836318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fontScale="90000"/>
          </a:bodyPr>
          <a:lstStyle/>
          <a:p>
            <a:pPr algn="ctr"/>
            <a:r>
              <a:rPr lang="de-DE" b="1" dirty="0">
                <a:latin typeface="Abadi" panose="020B0604020104020204" pitchFamily="34" charset="0"/>
              </a:rPr>
              <a:t>Datenschutz, E-Mail, </a:t>
            </a:r>
            <a:r>
              <a:rPr lang="de-DE" b="1" dirty="0" err="1">
                <a:latin typeface="Abadi" panose="020B0604020104020204" pitchFamily="34" charset="0"/>
              </a:rPr>
              <a:t>Social</a:t>
            </a:r>
            <a:r>
              <a:rPr lang="de-DE" b="1" dirty="0">
                <a:latin typeface="Abadi" panose="020B0604020104020204" pitchFamily="34" charset="0"/>
              </a:rPr>
              <a:t> Media</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92500" lnSpcReduction="10000"/>
          </a:bodyPr>
          <a:lstStyle/>
          <a:p>
            <a:endParaRPr lang="de-DE" dirty="0">
              <a:latin typeface="Abadi" panose="020B0604020104020204" pitchFamily="34" charset="0"/>
            </a:endParaRPr>
          </a:p>
          <a:p>
            <a:r>
              <a:rPr lang="de-DE" b="1" dirty="0">
                <a:latin typeface="Abadi" panose="020B0604020104020204" pitchFamily="34" charset="0"/>
              </a:rPr>
              <a:t>Merkpunkte</a:t>
            </a:r>
          </a:p>
          <a:p>
            <a:pPr>
              <a:buFont typeface="Wingdings" panose="05000000000000000000" pitchFamily="2" charset="2"/>
              <a:buChar char="ü"/>
            </a:pPr>
            <a:r>
              <a:rPr lang="de-DE" dirty="0">
                <a:latin typeface="Abadi" panose="020B0604020104020204" pitchFamily="34" charset="0"/>
              </a:rPr>
              <a:t>Passwörter, PIN-Codes, Zugangsdaten und -sperren</a:t>
            </a:r>
          </a:p>
          <a:p>
            <a:pPr>
              <a:buFont typeface="Wingdings" panose="05000000000000000000" pitchFamily="2" charset="2"/>
              <a:buChar char="ü"/>
            </a:pPr>
            <a:r>
              <a:rPr lang="de-DE" dirty="0">
                <a:latin typeface="Abadi" panose="020B0604020104020204" pitchFamily="34" charset="0"/>
              </a:rPr>
              <a:t>Kunden- und Lieferantenkontaktdaten</a:t>
            </a:r>
          </a:p>
          <a:p>
            <a:pPr>
              <a:buFont typeface="Wingdings" panose="05000000000000000000" pitchFamily="2" charset="2"/>
              <a:buChar char="ü"/>
            </a:pPr>
            <a:r>
              <a:rPr lang="de-DE" dirty="0">
                <a:latin typeface="Abadi" panose="020B0604020104020204" pitchFamily="34" charset="0"/>
              </a:rPr>
              <a:t>Löschung personenbezogener Inhalte</a:t>
            </a:r>
          </a:p>
          <a:p>
            <a:pPr>
              <a:buFont typeface="Wingdings" panose="05000000000000000000" pitchFamily="2" charset="2"/>
              <a:buChar char="ü"/>
            </a:pPr>
            <a:r>
              <a:rPr lang="de-DE" dirty="0">
                <a:latin typeface="Abadi" panose="020B0604020104020204" pitchFamily="34" charset="0"/>
              </a:rPr>
              <a:t>Datenschutzgerechte Übertragung des Postfachs an einen Nachfolger</a:t>
            </a:r>
          </a:p>
          <a:p>
            <a:pPr>
              <a:buFont typeface="Wingdings" panose="05000000000000000000" pitchFamily="2" charset="2"/>
              <a:buChar char="ü"/>
            </a:pPr>
            <a:r>
              <a:rPr lang="de-DE" dirty="0">
                <a:latin typeface="Abadi" panose="020B0604020104020204" pitchFamily="34" charset="0"/>
              </a:rPr>
              <a:t>Verpflichtung auf das Datengeheimnis, § 5 BDSG a.F. gibt es nicht mehr, aber </a:t>
            </a:r>
            <a:r>
              <a:rPr lang="de-DE" dirty="0" err="1">
                <a:latin typeface="Abadi" panose="020B0604020104020204" pitchFamily="34" charset="0"/>
              </a:rPr>
              <a:t>DSGVO</a:t>
            </a:r>
            <a:r>
              <a:rPr lang="de-DE" dirty="0">
                <a:latin typeface="Abadi" panose="020B0604020104020204" pitchFamily="34" charset="0"/>
              </a:rPr>
              <a:t> und § 53 BDSG n.F.</a:t>
            </a:r>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79</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158740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104020204" pitchFamily="34" charset="0"/>
              </a:rPr>
              <a:t>Rechtsanwaltshaftung</a:t>
            </a:r>
            <a:r>
              <a:rPr lang="de-DE" dirty="0"/>
              <a:t> </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92500" lnSpcReduction="10000"/>
          </a:bodyPr>
          <a:lstStyle/>
          <a:p>
            <a:pPr>
              <a:lnSpc>
                <a:spcPct val="160000"/>
              </a:lnSpc>
            </a:pPr>
            <a:r>
              <a:rPr lang="de-DE" b="1" dirty="0">
                <a:latin typeface="Abadi" panose="020B0604020104020204" pitchFamily="34" charset="0"/>
              </a:rPr>
              <a:t>Der Mandant von heute ist der Gegner von Morgen. = Risikobewusstsein und Vorsicht</a:t>
            </a:r>
          </a:p>
          <a:p>
            <a:pPr>
              <a:buFont typeface="Wingdings" panose="05000000000000000000" pitchFamily="2" charset="2"/>
              <a:buChar char="ü"/>
            </a:pPr>
            <a:r>
              <a:rPr lang="de-DE" dirty="0">
                <a:latin typeface="Abadi" panose="020B0604020104020204" pitchFamily="34" charset="0"/>
              </a:rPr>
              <a:t>Sachverhalt aufklären und dokumentieren.</a:t>
            </a:r>
          </a:p>
          <a:p>
            <a:pPr>
              <a:buFont typeface="Wingdings" panose="05000000000000000000" pitchFamily="2" charset="2"/>
              <a:buChar char="ü"/>
            </a:pPr>
            <a:r>
              <a:rPr lang="de-DE" dirty="0">
                <a:latin typeface="Abadi" panose="020B0604020104020204" pitchFamily="34" charset="0"/>
              </a:rPr>
              <a:t>Checklisten abarbeiten und kritisch hinterfragen.</a:t>
            </a:r>
          </a:p>
          <a:p>
            <a:pPr>
              <a:buFont typeface="Wingdings" panose="05000000000000000000" pitchFamily="2" charset="2"/>
              <a:buChar char="ü"/>
            </a:pPr>
            <a:r>
              <a:rPr lang="de-DE" dirty="0">
                <a:latin typeface="Abadi" panose="020B0604020104020204" pitchFamily="34" charset="0"/>
              </a:rPr>
              <a:t>Besonderheiten des Falles, Einzelfallprüfung, nicht Schema „F“ (Vordrucke im preußischen Heer, sog. Frontrapporte)</a:t>
            </a:r>
          </a:p>
          <a:p>
            <a:pPr>
              <a:buFont typeface="Wingdings" panose="05000000000000000000" pitchFamily="2" charset="2"/>
              <a:buChar char="ü"/>
            </a:pPr>
            <a:r>
              <a:rPr lang="de-DE" dirty="0">
                <a:latin typeface="Abadi" panose="020B0604020104020204" pitchFamily="34" charset="0"/>
              </a:rPr>
              <a:t>Aufklärung und Risikohinweise an Mandant, </a:t>
            </a:r>
            <a:r>
              <a:rPr lang="de-DE" b="1" dirty="0">
                <a:latin typeface="Abadi" panose="020B0604020104020204" pitchFamily="34" charset="0"/>
              </a:rPr>
              <a:t>„Haben Sie das verstanden?“</a:t>
            </a:r>
          </a:p>
          <a:p>
            <a:pPr marL="0" indent="0">
              <a:buNone/>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8</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246852684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fontScale="90000"/>
          </a:bodyPr>
          <a:lstStyle/>
          <a:p>
            <a:pPr algn="ctr"/>
            <a:r>
              <a:rPr lang="de-DE" b="1" dirty="0">
                <a:latin typeface="Abadi" panose="020B0604020104020204" pitchFamily="34" charset="0"/>
              </a:rPr>
              <a:t>Datenschutz, E-Mail, </a:t>
            </a:r>
            <a:r>
              <a:rPr lang="de-DE" b="1" dirty="0" err="1">
                <a:latin typeface="Abadi" panose="020B0604020104020204" pitchFamily="34" charset="0"/>
              </a:rPr>
              <a:t>Social</a:t>
            </a:r>
            <a:r>
              <a:rPr lang="de-DE" b="1" dirty="0">
                <a:latin typeface="Abadi" panose="020B0604020104020204" pitchFamily="34" charset="0"/>
              </a:rPr>
              <a:t> Media</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52459"/>
            <a:ext cx="7886700" cy="4139206"/>
          </a:xfrm>
        </p:spPr>
        <p:txBody>
          <a:bodyPr>
            <a:normAutofit lnSpcReduction="10000"/>
          </a:bodyPr>
          <a:lstStyle/>
          <a:p>
            <a:endParaRPr lang="de-DE" dirty="0">
              <a:latin typeface="Abadi" panose="020B0604020104020204" pitchFamily="34" charset="0"/>
            </a:endParaRPr>
          </a:p>
          <a:p>
            <a:r>
              <a:rPr lang="de-DE" b="1" dirty="0">
                <a:latin typeface="Abadi" panose="020B0604020104020204" pitchFamily="34" charset="0"/>
              </a:rPr>
              <a:t>Problemaufriss E-Mail und Aufhebungsvertrag</a:t>
            </a:r>
          </a:p>
          <a:p>
            <a:pPr>
              <a:buFont typeface="Wingdings" panose="05000000000000000000" pitchFamily="2" charset="2"/>
              <a:buChar char="ü"/>
            </a:pPr>
            <a:r>
              <a:rPr lang="de-DE" dirty="0">
                <a:latin typeface="Abadi" panose="020B0604020104020204" pitchFamily="34" charset="0"/>
              </a:rPr>
              <a:t>I.d.R. führen Führungskräfte wichtige die Gesellschaft betreffende Korrespondenz mit Geschäftspartnern und versenden/empfangen vertrauliche, sensible und wertvolle Firmenunterlagen (per E-Mail).</a:t>
            </a:r>
          </a:p>
          <a:p>
            <a:pPr>
              <a:buFont typeface="Wingdings" panose="05000000000000000000" pitchFamily="2" charset="2"/>
              <a:buChar char="ü"/>
            </a:pPr>
            <a:r>
              <a:rPr lang="de-DE" dirty="0">
                <a:latin typeface="Abadi" panose="020B0604020104020204" pitchFamily="34" charset="0"/>
              </a:rPr>
              <a:t>Tragfähige Regelungs- und Zugriffskonzepte an der Schnittstelle von Arbeits-/Dienstrecht, Datenschutz- und IT-Sicherheit sind erforderlich.</a:t>
            </a: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80</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78766122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fontScale="90000"/>
          </a:bodyPr>
          <a:lstStyle/>
          <a:p>
            <a:pPr algn="ctr"/>
            <a:r>
              <a:rPr lang="de-DE" b="1" dirty="0">
                <a:latin typeface="Abadi" panose="020B0604020104020204" pitchFamily="34" charset="0"/>
              </a:rPr>
              <a:t>Datenschutz, E-Mail, </a:t>
            </a:r>
            <a:r>
              <a:rPr lang="de-DE" b="1" dirty="0" err="1">
                <a:latin typeface="Abadi" panose="020B0604020104020204" pitchFamily="34" charset="0"/>
              </a:rPr>
              <a:t>Social</a:t>
            </a:r>
            <a:r>
              <a:rPr lang="de-DE" b="1" dirty="0">
                <a:latin typeface="Abadi" panose="020B0604020104020204" pitchFamily="34" charset="0"/>
              </a:rPr>
              <a:t> Media</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52459"/>
            <a:ext cx="7886700" cy="4139206"/>
          </a:xfrm>
        </p:spPr>
        <p:txBody>
          <a:bodyPr>
            <a:normAutofit fontScale="92500" lnSpcReduction="20000"/>
          </a:bodyPr>
          <a:lstStyle/>
          <a:p>
            <a:endParaRPr lang="de-DE" dirty="0">
              <a:latin typeface="Abadi" panose="020B0604020104020204" pitchFamily="34" charset="0"/>
            </a:endParaRPr>
          </a:p>
          <a:p>
            <a:r>
              <a:rPr lang="de-DE" b="1" dirty="0">
                <a:latin typeface="Abadi" panose="020B0604020104020204" pitchFamily="34" charset="0"/>
              </a:rPr>
              <a:t>Problemaufriss E-Mail und Aufhebungsvertrag</a:t>
            </a:r>
          </a:p>
          <a:p>
            <a:pPr>
              <a:buFont typeface="Wingdings" panose="05000000000000000000" pitchFamily="2" charset="2"/>
              <a:buChar char="ü"/>
            </a:pPr>
            <a:r>
              <a:rPr lang="de-DE" dirty="0">
                <a:latin typeface="Abadi" panose="020B0604020104020204" pitchFamily="34" charset="0"/>
              </a:rPr>
              <a:t>Unzureichende Erfassung in Aufhebungsverträgen (alte Muster).</a:t>
            </a:r>
          </a:p>
          <a:p>
            <a:pPr>
              <a:buFont typeface="Wingdings" panose="05000000000000000000" pitchFamily="2" charset="2"/>
              <a:buChar char="ü"/>
            </a:pPr>
            <a:r>
              <a:rPr lang="de-DE" dirty="0">
                <a:latin typeface="Abadi" panose="020B0604020104020204" pitchFamily="34" charset="0"/>
              </a:rPr>
              <a:t>Daten, Datenträger, Kopien und Zugriffssperren sind auch im Bereich der Herausgabepflichten stärker zu thematisieren.</a:t>
            </a:r>
          </a:p>
          <a:p>
            <a:pPr>
              <a:buFont typeface="Wingdings" panose="05000000000000000000" pitchFamily="2" charset="2"/>
              <a:buChar char="ü"/>
            </a:pPr>
            <a:r>
              <a:rPr lang="de-DE" dirty="0">
                <a:latin typeface="Abadi" panose="020B0604020104020204" pitchFamily="34" charset="0"/>
              </a:rPr>
              <a:t>Es geht vorrangig um einen wirksamen Zugriff auf die gespeicherten und die neu eigehenden E-Mails, um den reibungslosen Betriebsablauf zu sichern (bzgl. ausgeschiedener Organmitglieder </a:t>
            </a:r>
            <a:r>
              <a:rPr lang="de-DE" dirty="0" err="1">
                <a:latin typeface="Abadi" panose="020B0604020104020204" pitchFamily="34" charset="0"/>
              </a:rPr>
              <a:t>Seffer</a:t>
            </a:r>
            <a:r>
              <a:rPr lang="de-DE" dirty="0">
                <a:latin typeface="Abadi" panose="020B0604020104020204" pitchFamily="34" charset="0"/>
              </a:rPr>
              <a:t>/Schneider, </a:t>
            </a:r>
            <a:r>
              <a:rPr lang="de-DE" dirty="0" err="1">
                <a:latin typeface="Abadi" panose="020B0604020104020204" pitchFamily="34" charset="0"/>
              </a:rPr>
              <a:t>ITRB</a:t>
            </a:r>
            <a:r>
              <a:rPr lang="de-DE" dirty="0">
                <a:latin typeface="Abadi" panose="020B0604020104020204" pitchFamily="34" charset="0"/>
              </a:rPr>
              <a:t> 2007, 264)</a:t>
            </a: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81</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338902746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fontScale="90000"/>
          </a:bodyPr>
          <a:lstStyle/>
          <a:p>
            <a:pPr algn="ctr"/>
            <a:r>
              <a:rPr lang="de-DE" b="1" dirty="0">
                <a:latin typeface="Abadi" panose="020B0604020104020204" pitchFamily="34" charset="0"/>
              </a:rPr>
              <a:t>Datenschutz, E-Mail, </a:t>
            </a:r>
            <a:r>
              <a:rPr lang="de-DE" b="1" dirty="0" err="1">
                <a:latin typeface="Abadi" panose="020B0604020104020204" pitchFamily="34" charset="0"/>
              </a:rPr>
              <a:t>Social</a:t>
            </a:r>
            <a:r>
              <a:rPr lang="de-DE" b="1" dirty="0">
                <a:latin typeface="Abadi" panose="020B0604020104020204" pitchFamily="34" charset="0"/>
              </a:rPr>
              <a:t> Media</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52459"/>
            <a:ext cx="7886700" cy="4139206"/>
          </a:xfrm>
        </p:spPr>
        <p:txBody>
          <a:bodyPr>
            <a:normAutofit fontScale="55000" lnSpcReduction="20000"/>
          </a:bodyPr>
          <a:lstStyle/>
          <a:p>
            <a:endParaRPr lang="de-DE" dirty="0">
              <a:latin typeface="Abadi" panose="020B0604020104020204" pitchFamily="34" charset="0"/>
            </a:endParaRPr>
          </a:p>
          <a:p>
            <a:r>
              <a:rPr lang="de-DE" sz="3200" b="1" dirty="0">
                <a:latin typeface="Abadi" panose="020B0604020104020204" pitchFamily="34" charset="0"/>
              </a:rPr>
              <a:t>Kontrolle</a:t>
            </a:r>
            <a:br>
              <a:rPr lang="de-DE" sz="3200" b="1" dirty="0">
                <a:latin typeface="Abadi" panose="020B0604020104020204" pitchFamily="34" charset="0"/>
              </a:rPr>
            </a:br>
            <a:r>
              <a:rPr lang="de-DE" sz="3200" dirty="0">
                <a:latin typeface="Abadi" panose="020B0604020104020204" pitchFamily="34" charset="0"/>
              </a:rPr>
              <a:t>Aber selbstredend geht es bei dem Zugriff auf E-Mails, Dokumente und Daten oft auch um </a:t>
            </a:r>
            <a:r>
              <a:rPr lang="de-DE" sz="3200" b="1" dirty="0">
                <a:latin typeface="Abadi" panose="020B0604020104020204" pitchFamily="34" charset="0"/>
              </a:rPr>
              <a:t>Kontrolle</a:t>
            </a:r>
            <a:r>
              <a:rPr lang="de-DE" sz="3200" dirty="0">
                <a:latin typeface="Abadi" panose="020B0604020104020204" pitchFamily="34" charset="0"/>
              </a:rPr>
              <a:t> und </a:t>
            </a:r>
            <a:r>
              <a:rPr lang="de-DE" sz="3200" b="1" dirty="0">
                <a:latin typeface="Abadi" panose="020B0604020104020204" pitchFamily="34" charset="0"/>
              </a:rPr>
              <a:t>Konkurrenzschutz</a:t>
            </a:r>
            <a:r>
              <a:rPr lang="de-DE" sz="3200" dirty="0">
                <a:latin typeface="Abadi" panose="020B0604020104020204" pitchFamily="34" charset="0"/>
              </a:rPr>
              <a:t>, aktuell BAG 31.01.2019 – 2 AZR 426/18, NZA 2019, 893 und „</a:t>
            </a:r>
            <a:r>
              <a:rPr lang="de-DE" sz="3200" b="1" i="1" dirty="0">
                <a:latin typeface="Abadi" panose="020B0604020104020204" pitchFamily="34" charset="0"/>
              </a:rPr>
              <a:t>ein Suchen nach dem Kündigungsgrund</a:t>
            </a:r>
            <a:r>
              <a:rPr lang="de-DE" sz="3200" dirty="0">
                <a:latin typeface="Abadi" panose="020B0604020104020204" pitchFamily="34" charset="0"/>
              </a:rPr>
              <a:t>“.</a:t>
            </a:r>
            <a:br>
              <a:rPr lang="de-DE" sz="3200" dirty="0">
                <a:latin typeface="Abadi" panose="020B0604020104020204" pitchFamily="34" charset="0"/>
              </a:rPr>
            </a:br>
            <a:r>
              <a:rPr lang="de-DE" sz="3200" i="1" dirty="0">
                <a:latin typeface="Abadi" panose="020B0604020104020204" pitchFamily="34" charset="0"/>
              </a:rPr>
              <a:t>„1. Der dringende Verdacht einer Pflichtverletzung kann eine ordentliche Kündigung aus Gründen in der Person des AN i.S. von § 1 II KSchG sozial rechtfertigen.</a:t>
            </a:r>
            <a:br>
              <a:rPr lang="de-DE" sz="3200" i="1" dirty="0">
                <a:latin typeface="Abadi" panose="020B0604020104020204" pitchFamily="34" charset="0"/>
              </a:rPr>
            </a:br>
            <a:r>
              <a:rPr lang="de-DE" sz="3200" i="1" dirty="0">
                <a:latin typeface="Abadi" panose="020B0604020104020204" pitchFamily="34" charset="0"/>
              </a:rPr>
              <a:t>2. Die Einsichtnahme in auf einem Dienstrechner des AN gespeicherte und nicht als „privat" gekennzeichnete Dateien setzt nicht zwingend einen durch Tatsachen begründeten Verdacht einer Pflichtverletzung voraus.“</a:t>
            </a:r>
            <a:endParaRPr lang="de-DE" sz="3200" dirty="0">
              <a:latin typeface="Abadi" panose="020B0604020104020204" pitchFamily="34" charset="0"/>
            </a:endParaRPr>
          </a:p>
          <a:p>
            <a:pPr>
              <a:buFont typeface="Wingdings" panose="05000000000000000000" pitchFamily="2" charset="2"/>
              <a:buChar char="ü"/>
            </a:pPr>
            <a:r>
              <a:rPr lang="de-DE" sz="3200" dirty="0">
                <a:latin typeface="Abadi" panose="020B0604020104020204" pitchFamily="34" charset="0"/>
              </a:rPr>
              <a:t>Der Leitsatz 2. stellt eine partielle Weiterung der bisherigen RS zu Datenverarbeitungen im Beschäftigungskontext und arbeitgeberseitigen Ermittlungsmaßnahmen im Lichte von DS-</a:t>
            </a:r>
            <a:r>
              <a:rPr lang="de-DE" sz="3200" dirty="0" err="1">
                <a:latin typeface="Abadi" panose="020B0604020104020204" pitchFamily="34" charset="0"/>
              </a:rPr>
              <a:t>GVO</a:t>
            </a:r>
            <a:r>
              <a:rPr lang="de-DE" sz="3200" dirty="0">
                <a:latin typeface="Abadi" panose="020B0604020104020204" pitchFamily="34" charset="0"/>
              </a:rPr>
              <a:t> und BDSG dar, vgl. Fuhlrott, NZA-RR 2019, 456, und öffnet Raum für verhältnismäßige Compliance-Maßnahmen.</a:t>
            </a:r>
            <a:endParaRPr lang="de-DE" sz="3200"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82</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266064858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fontScale="90000"/>
          </a:bodyPr>
          <a:lstStyle/>
          <a:p>
            <a:pPr algn="ctr"/>
            <a:r>
              <a:rPr lang="de-DE" b="1" dirty="0">
                <a:latin typeface="Abadi" panose="020B0604020104020204" pitchFamily="34" charset="0"/>
              </a:rPr>
              <a:t>Datenschutz, E-Mail, </a:t>
            </a:r>
            <a:r>
              <a:rPr lang="de-DE" b="1" dirty="0" err="1">
                <a:latin typeface="Abadi" panose="020B0604020104020204" pitchFamily="34" charset="0"/>
              </a:rPr>
              <a:t>Social</a:t>
            </a:r>
            <a:r>
              <a:rPr lang="de-DE" b="1" dirty="0">
                <a:latin typeface="Abadi" panose="020B0604020104020204" pitchFamily="34" charset="0"/>
              </a:rPr>
              <a:t> Media</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85000" lnSpcReduction="20000"/>
          </a:bodyPr>
          <a:lstStyle/>
          <a:p>
            <a:endParaRPr lang="de-DE" dirty="0">
              <a:latin typeface="Abadi" panose="020B0604020104020204" pitchFamily="34" charset="0"/>
            </a:endParaRPr>
          </a:p>
          <a:p>
            <a:r>
              <a:rPr lang="de-DE" b="1" dirty="0">
                <a:latin typeface="Abadi" panose="020B0604020104020204" pitchFamily="34" charset="0"/>
              </a:rPr>
              <a:t>Musterformulierung Geschäftsführer</a:t>
            </a:r>
            <a:br>
              <a:rPr lang="de-DE" b="1" dirty="0">
                <a:latin typeface="Abadi" panose="020B0604020104020204" pitchFamily="34" charset="0"/>
              </a:rPr>
            </a:br>
            <a:r>
              <a:rPr lang="de-DE" b="1" dirty="0">
                <a:latin typeface="Abadi" panose="020B0604020104020204" pitchFamily="34" charset="0"/>
              </a:rPr>
              <a:t>„</a:t>
            </a:r>
            <a:r>
              <a:rPr lang="de-DE" i="1" dirty="0">
                <a:latin typeface="Abadi" panose="020B0604020104020204" pitchFamily="34" charset="0"/>
              </a:rPr>
              <a:t>Die Geschäftsführerin wird mit der Freistellung ihre dienstlichen E-Mail-Accounts, firmeninternen IT-Laufwerke und Daten auf anderen elektronischen seitens der Gesellschaft gestellten Geräten (Mobiltelefon, Pad, etc.) auf private Posteingänge und Daten durchsuchen und diese löschen. Mit Beginn der Freistellung gilt die sofortige Freigabe der dienstlichen E-Mail-Accounts, aller IT-Zugriffsrechte und aller sonstigen IT-Zugänge der Geschäftsführerin sowie der Zugriff auf alle sonstigen der Geschäftsführerin zur Verfügung gestellten elektronischen Geräte (Mobiltelefon, Pad, etc.) zur weiteren Verwendung als erteilt.“</a:t>
            </a:r>
            <a:endParaRPr lang="de-DE" b="1" dirty="0">
              <a:latin typeface="Abadi" panose="020B0604020104020204" pitchFamily="34" charset="0"/>
            </a:endParaRPr>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83</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279467429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Lösen vom Aufhebungsvertrag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92500" lnSpcReduction="10000"/>
          </a:bodyPr>
          <a:lstStyle/>
          <a:p>
            <a:endParaRPr lang="de-DE" dirty="0">
              <a:latin typeface="Abadi" panose="020B0604020104020204" pitchFamily="34" charset="0"/>
            </a:endParaRPr>
          </a:p>
          <a:p>
            <a:r>
              <a:rPr lang="de-DE" b="1" dirty="0">
                <a:latin typeface="Abadi" panose="020B0604020104020204" pitchFamily="34" charset="0"/>
              </a:rPr>
              <a:t>Merksätze:</a:t>
            </a:r>
          </a:p>
          <a:p>
            <a:pPr>
              <a:buFont typeface="Wingdings" panose="05000000000000000000" pitchFamily="2" charset="2"/>
              <a:buChar char="ü"/>
            </a:pPr>
            <a:r>
              <a:rPr lang="de-DE" dirty="0">
                <a:latin typeface="Abadi" panose="020B0604020104020204" pitchFamily="34" charset="0"/>
              </a:rPr>
              <a:t>Ein Aufhebungsvertrag lässt sich rückgängig machen, aber nur im Ausnahmefall!</a:t>
            </a:r>
          </a:p>
          <a:p>
            <a:pPr>
              <a:buFont typeface="Wingdings" panose="05000000000000000000" pitchFamily="2" charset="2"/>
              <a:buChar char="ü"/>
            </a:pPr>
            <a:r>
              <a:rPr lang="de-DE" dirty="0">
                <a:latin typeface="Abadi" panose="020B0604020104020204" pitchFamily="34" charset="0"/>
              </a:rPr>
              <a:t>Mit dem „Gebot fairen Verhandelns“ nach </a:t>
            </a:r>
            <a:br>
              <a:rPr lang="de-DE" dirty="0">
                <a:latin typeface="Abadi" panose="020B0604020104020204" pitchFamily="34" charset="0"/>
              </a:rPr>
            </a:br>
            <a:r>
              <a:rPr lang="de-DE" dirty="0">
                <a:latin typeface="Abadi" panose="020B0604020104020204" pitchFamily="34" charset="0"/>
              </a:rPr>
              <a:t>§§ 241, 242 BGB haben wir eine maßgebliche RS-Änderung</a:t>
            </a:r>
            <a:r>
              <a:rPr lang="de-DE" b="1" dirty="0">
                <a:latin typeface="Abadi" panose="020B0604020104020204" pitchFamily="34" charset="0"/>
              </a:rPr>
              <a:t>.</a:t>
            </a:r>
          </a:p>
          <a:p>
            <a:pPr>
              <a:buFont typeface="Wingdings" panose="05000000000000000000" pitchFamily="2" charset="2"/>
              <a:buChar char="ü"/>
            </a:pPr>
            <a:r>
              <a:rPr lang="de-DE" dirty="0">
                <a:latin typeface="Abadi" panose="020B0604020104020204" pitchFamily="34" charset="0"/>
              </a:rPr>
              <a:t>Mit der Entscheidung des BAG vom 07.02.2019 – </a:t>
            </a:r>
            <a:br>
              <a:rPr lang="de-DE" dirty="0">
                <a:latin typeface="Abadi" panose="020B0604020104020204" pitchFamily="34" charset="0"/>
              </a:rPr>
            </a:br>
            <a:r>
              <a:rPr lang="de-DE" dirty="0">
                <a:latin typeface="Abadi" panose="020B0604020104020204" pitchFamily="34" charset="0"/>
              </a:rPr>
              <a:t>6 AZR 75/18, NZA 2019, 688 werden Inhalt und Reichweite der Nebenpflicht konkretisiert.</a:t>
            </a:r>
            <a:br>
              <a:rPr lang="de-DE" dirty="0">
                <a:latin typeface="Abadi" panose="020B0604020104020204" pitchFamily="34" charset="0"/>
              </a:rPr>
            </a:br>
            <a:endParaRPr lang="de-DE" dirty="0">
              <a:latin typeface="Abadi" panose="020B0604020104020204" pitchFamily="34" charset="0"/>
            </a:endParaRPr>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84</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242239963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Lösen vom Aufhebungsvertrag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85000" lnSpcReduction="10000"/>
          </a:bodyPr>
          <a:lstStyle/>
          <a:p>
            <a:endParaRPr lang="de-DE" dirty="0">
              <a:latin typeface="Abadi" panose="020B0604020104020204" pitchFamily="34" charset="0"/>
            </a:endParaRPr>
          </a:p>
          <a:p>
            <a:r>
              <a:rPr lang="de-DE" b="1" dirty="0">
                <a:latin typeface="Abadi" panose="020B0604020104020204" pitchFamily="34" charset="0"/>
              </a:rPr>
              <a:t>Widerruf</a:t>
            </a:r>
          </a:p>
          <a:p>
            <a:pPr>
              <a:buFont typeface="Wingdings" panose="05000000000000000000" pitchFamily="2" charset="2"/>
              <a:buChar char="ü"/>
            </a:pPr>
            <a:r>
              <a:rPr lang="de-DE" dirty="0">
                <a:latin typeface="Abadi" panose="020B0604020104020204" pitchFamily="34" charset="0"/>
              </a:rPr>
              <a:t>Die Einwilligung zum Abschluss eines arbeitsrechtlichen Aufhebungsvertrags kann nicht gemäß § 355 BGB widerrufen werden, BAG 07.02.2019 – 6 AZR 75/18, NZA 2019, 688.</a:t>
            </a:r>
          </a:p>
          <a:p>
            <a:pPr>
              <a:buFont typeface="Wingdings" panose="05000000000000000000" pitchFamily="2" charset="2"/>
              <a:buChar char="ü"/>
            </a:pPr>
            <a:r>
              <a:rPr lang="de-DE" dirty="0">
                <a:latin typeface="Abadi" panose="020B0604020104020204" pitchFamily="34" charset="0"/>
              </a:rPr>
              <a:t>Ein Widerrufsrecht, wie es bei jedem Einkauf im Onlineshop (Fernabsatzverträge) oder beim Abschluss eines Darlehensvertrages selbstverständlich ist, gibt es beim Aufhebungsvertrag nicht.</a:t>
            </a:r>
          </a:p>
          <a:p>
            <a:r>
              <a:rPr lang="de-DE" b="1" dirty="0">
                <a:latin typeface="Abadi" panose="020B0604020104020204" pitchFamily="34" charset="0"/>
              </a:rPr>
              <a:t>Ausnahme: Sondertatbestand TV und Widerrufsrecht</a:t>
            </a:r>
            <a:br>
              <a:rPr lang="de-DE" b="1" dirty="0">
                <a:latin typeface="Abadi" panose="020B0604020104020204" pitchFamily="34" charset="0"/>
              </a:rPr>
            </a:br>
            <a:endParaRPr lang="de-DE" b="1" dirty="0">
              <a:latin typeface="Abadi" panose="020B0604020104020204" pitchFamily="34" charset="0"/>
            </a:endParaRPr>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85</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186969542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Lösen vom Aufhebungsvertrag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7500" lnSpcReduction="20000"/>
          </a:bodyPr>
          <a:lstStyle/>
          <a:p>
            <a:endParaRPr lang="de-DE" dirty="0">
              <a:latin typeface="Abadi" panose="020B0604020104020204" pitchFamily="34" charset="0"/>
            </a:endParaRPr>
          </a:p>
          <a:p>
            <a:r>
              <a:rPr lang="de-DE" b="1" dirty="0">
                <a:latin typeface="Abadi" panose="020B0604020104020204" pitchFamily="34" charset="0"/>
              </a:rPr>
              <a:t>Rücktritt </a:t>
            </a:r>
            <a:r>
              <a:rPr lang="de-DE" sz="2900" b="1" dirty="0">
                <a:latin typeface="Abadi" panose="020B0604020104020204" pitchFamily="34" charset="0"/>
              </a:rPr>
              <a:t>- BAG 10.11.2011 – 6 AZR 357/10, NZA 2012, 205</a:t>
            </a:r>
          </a:p>
          <a:p>
            <a:pPr>
              <a:buFont typeface="Wingdings" panose="05000000000000000000" pitchFamily="2" charset="2"/>
              <a:buChar char="ü"/>
            </a:pPr>
            <a:r>
              <a:rPr lang="de-DE" dirty="0">
                <a:latin typeface="Abadi" panose="020B0604020104020204" pitchFamily="34" charset="0"/>
              </a:rPr>
              <a:t>Ein AN kann grundsätzlich von einer Aufhebungsvereinbarung gemäß § 323 I BGB wegen Nichtleistung zurücktreten, wenn sein AG die im Aufhebungsvertrag für den Verlust des Arbeitsplatzes zugesagte Abfindung nicht zahlt.</a:t>
            </a:r>
          </a:p>
          <a:p>
            <a:pPr>
              <a:buFont typeface="Wingdings" panose="05000000000000000000" pitchFamily="2" charset="2"/>
              <a:buChar char="ü"/>
            </a:pPr>
            <a:r>
              <a:rPr lang="de-DE" dirty="0">
                <a:latin typeface="Abadi" panose="020B0604020104020204" pitchFamily="34" charset="0"/>
              </a:rPr>
              <a:t>Voraussetzung für das gesetzliche Rücktrittsrecht nach § 323 BGB ist die Durchsetzbarkeit der Forderung.</a:t>
            </a:r>
          </a:p>
          <a:p>
            <a:pPr>
              <a:buFont typeface="Wingdings" panose="05000000000000000000" pitchFamily="2" charset="2"/>
              <a:buChar char="ü"/>
            </a:pPr>
            <a:r>
              <a:rPr lang="de-DE" dirty="0">
                <a:latin typeface="Abadi" panose="020B0604020104020204" pitchFamily="34" charset="0"/>
              </a:rPr>
              <a:t>Ein Abfindungsanspruch ist nicht mehr durchsetzbar i.S. des </a:t>
            </a:r>
            <a:br>
              <a:rPr lang="de-DE" dirty="0">
                <a:latin typeface="Abadi" panose="020B0604020104020204" pitchFamily="34" charset="0"/>
              </a:rPr>
            </a:br>
            <a:r>
              <a:rPr lang="de-DE" dirty="0">
                <a:latin typeface="Abadi" panose="020B0604020104020204" pitchFamily="34" charset="0"/>
              </a:rPr>
              <a:t>§ 323 BGB, wenn der Abfindungsanspruch aus einem noch mit dem Schuldner geschlossenen Aufhebungsvertrag vor Ausübung des Rücktrittsrechts wegen der zwischen Vertragsschluss und Fälligkeit der Abfindung erfolgten Insolvenzeröffnung zu einer Insolvenzforderung geworden ist. </a:t>
            </a:r>
            <a:br>
              <a:rPr lang="de-DE" b="1" dirty="0">
                <a:latin typeface="Abadi" panose="020B0604020104020204" pitchFamily="34" charset="0"/>
              </a:rPr>
            </a:br>
            <a:endParaRPr lang="de-DE" b="1" dirty="0">
              <a:latin typeface="Abadi" panose="020B0604020104020204" pitchFamily="34" charset="0"/>
            </a:endParaRPr>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86</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34422794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Lösen vom Aufhebungsvertrag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0000" lnSpcReduction="20000"/>
          </a:bodyPr>
          <a:lstStyle/>
          <a:p>
            <a:endParaRPr lang="de-DE" dirty="0">
              <a:latin typeface="Abadi" panose="020B0604020104020204" pitchFamily="34" charset="0"/>
            </a:endParaRPr>
          </a:p>
          <a:p>
            <a:pPr>
              <a:lnSpc>
                <a:spcPct val="170000"/>
              </a:lnSpc>
            </a:pPr>
            <a:r>
              <a:rPr lang="de-DE" sz="3100" b="1" dirty="0">
                <a:latin typeface="Abadi" panose="020B0604020104020204" pitchFamily="34" charset="0"/>
              </a:rPr>
              <a:t>Anfechtung wegen Irrtums</a:t>
            </a:r>
            <a:br>
              <a:rPr lang="de-DE" sz="3100" b="1" dirty="0">
                <a:latin typeface="Abadi" panose="020B0604020104020204" pitchFamily="34" charset="0"/>
              </a:rPr>
            </a:br>
            <a:r>
              <a:rPr lang="de-DE" sz="3100" b="1" dirty="0">
                <a:latin typeface="Abadi" panose="020B0604020104020204" pitchFamily="34" charset="0"/>
              </a:rPr>
              <a:t>Ausgangspunkt „Jeder ist für sich selbst verantwortlich.“, BAG 24.02.2016 </a:t>
            </a:r>
            <a:r>
              <a:rPr lang="en-US" sz="3100" b="1" dirty="0">
                <a:latin typeface="Abadi" panose="020B0604020104020204" pitchFamily="34" charset="0"/>
              </a:rPr>
              <a:t>– </a:t>
            </a:r>
            <a:r>
              <a:rPr lang="de-DE" sz="3100" b="1" dirty="0">
                <a:latin typeface="Abadi" panose="020B0604020104020204" pitchFamily="34" charset="0"/>
              </a:rPr>
              <a:t>5 AZR 258/14, NZA 2016, 762, Rn. 52 </a:t>
            </a:r>
            <a:r>
              <a:rPr lang="de-DE" sz="3100" b="1" dirty="0" err="1">
                <a:latin typeface="Abadi" panose="020B0604020104020204" pitchFamily="34" charset="0"/>
              </a:rPr>
              <a:t>m.w.N</a:t>
            </a:r>
            <a:r>
              <a:rPr lang="de-DE" sz="3100" b="1" dirty="0">
                <a:latin typeface="Abadi" panose="020B0604020104020204" pitchFamily="34" charset="0"/>
              </a:rPr>
              <a:t>.:</a:t>
            </a:r>
          </a:p>
          <a:p>
            <a:pPr>
              <a:buFont typeface="Wingdings" panose="05000000000000000000" pitchFamily="2" charset="2"/>
              <a:buChar char="ü"/>
            </a:pPr>
            <a:r>
              <a:rPr lang="de-DE" sz="3100" i="1" dirty="0">
                <a:latin typeface="Abadi" panose="020B0604020104020204" pitchFamily="34" charset="0"/>
              </a:rPr>
              <a:t>„Grundsätzlich hat innerhalb eines Vertrags jede Partei für die Wahrnehmung ihrer Interessen selbst zu sorgen. Inwieweit der AG aufgrund der Rücksichtnahmepflicht </a:t>
            </a:r>
            <a:br>
              <a:rPr lang="de-DE" sz="3100" i="1" dirty="0">
                <a:latin typeface="Abadi" panose="020B0604020104020204" pitchFamily="34" charset="0"/>
              </a:rPr>
            </a:br>
            <a:r>
              <a:rPr lang="de-DE" sz="3100" i="1" dirty="0">
                <a:latin typeface="Abadi" panose="020B0604020104020204" pitchFamily="34" charset="0"/>
              </a:rPr>
              <a:t>(§ 241 II BGB) gehalten sein kann, dem AN zur Vermeidung von Rechtsnachteilen geeignete Hinweise zu geben, bedarf im Streitfall keiner Entscheidung.“</a:t>
            </a:r>
            <a:br>
              <a:rPr lang="de-DE" i="1" dirty="0">
                <a:latin typeface="Abadi" panose="020B0604020104020204" pitchFamily="34" charset="0"/>
              </a:rPr>
            </a:br>
            <a:endParaRPr lang="de-DE" i="1" dirty="0">
              <a:latin typeface="Abadi" panose="020B0604020104020204" pitchFamily="34" charset="0"/>
            </a:endParaRPr>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87</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354981079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Lösen vom Aufhebungsvertrag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0000" lnSpcReduction="20000"/>
          </a:bodyPr>
          <a:lstStyle/>
          <a:p>
            <a:endParaRPr lang="de-DE" dirty="0">
              <a:latin typeface="Abadi" panose="020B0604020104020204" pitchFamily="34" charset="0"/>
            </a:endParaRPr>
          </a:p>
          <a:p>
            <a:r>
              <a:rPr lang="de-DE" b="1" dirty="0">
                <a:latin typeface="Abadi" panose="020B0604020104020204" pitchFamily="34" charset="0"/>
              </a:rPr>
              <a:t>Anfechtung wegen Irrtums</a:t>
            </a:r>
          </a:p>
          <a:p>
            <a:r>
              <a:rPr lang="de-DE" dirty="0"/>
              <a:t>Anfechtungsfrist: unverzüglich, § 121 I BGB</a:t>
            </a:r>
          </a:p>
          <a:p>
            <a:r>
              <a:rPr lang="de-DE" dirty="0"/>
              <a:t>Anfechtungsgrund: Ein Irrtum gemäß § 119 BGB liegt vor, wenn dem AN bei Unterzeichnung nicht der genaue Inhalt des Aufhebungsvertrags bewusst war oder er seine Zustimmung gar nicht abgeben wollte (Erklärungsirrtum).</a:t>
            </a:r>
            <a:br>
              <a:rPr lang="de-DE" dirty="0"/>
            </a:br>
            <a:r>
              <a:rPr lang="de-DE" b="1" dirty="0"/>
              <a:t>Beispiel:</a:t>
            </a:r>
            <a:r>
              <a:rPr lang="de-DE" dirty="0"/>
              <a:t> Ein AN muss täglich Dokumente unterschreiben, um seine erbrachte Leistung zu quittieren. Nach einem anstrengenden Arbeitstag und ohne Lesebrille unterschreibt er – seinen Feierabend bereits im Kopf – wie sonst auch die anfallenden Unterlagen. Zwischen den Unterlagen befand sich allerdings auch ein Aufhebungsvertrag, den er blindlings, ohne Erklärungsbewusstsein unterschrieb.</a:t>
            </a:r>
          </a:p>
          <a:p>
            <a:r>
              <a:rPr lang="de-DE" b="1" dirty="0"/>
              <a:t>Faustformel:</a:t>
            </a:r>
            <a:r>
              <a:rPr lang="de-DE" dirty="0"/>
              <a:t> Der Erklärende weiß, was er sagt. Er weiß aber nicht, was er damit sagt (Irrtum über die Bedeutung und Tragweite der Erklärung).</a:t>
            </a: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88</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34712304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Lösen vom Aufhebungsvertrag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0000" lnSpcReduction="20000"/>
          </a:bodyPr>
          <a:lstStyle/>
          <a:p>
            <a:endParaRPr lang="de-DE" dirty="0">
              <a:latin typeface="Abadi" panose="020B0604020104020204" pitchFamily="34" charset="0"/>
            </a:endParaRPr>
          </a:p>
          <a:p>
            <a:r>
              <a:rPr lang="de-DE" b="1" dirty="0">
                <a:latin typeface="Abadi" panose="020B0604020104020204" pitchFamily="34" charset="0"/>
              </a:rPr>
              <a:t>Anfechtung wegen Irrtums – Beispiele, Fallgruppen</a:t>
            </a:r>
          </a:p>
          <a:p>
            <a:pPr>
              <a:buFont typeface="Wingdings" panose="05000000000000000000" pitchFamily="2" charset="2"/>
              <a:buChar char="ü"/>
            </a:pPr>
            <a:r>
              <a:rPr lang="de-DE" dirty="0">
                <a:latin typeface="Abadi" panose="020B0604020104020204" pitchFamily="34" charset="0"/>
              </a:rPr>
              <a:t>Die Anfechtung von Aufhebungsverträgen wegen Inhaltsirrtums wird vor allem erklärt, weil der AN geltend macht, sich in einem Irrtum über das Bestehen allgemeinen oder besonderen Kündigungsschutzes befunden zu haben oder er seine auf Aufhebung des Arbeitsverhältnisses gerichtete Willenserklärung in Unkenntnis der Umstände abgegeben habe, die diesen Kündigungsschutz begründen.</a:t>
            </a:r>
          </a:p>
          <a:p>
            <a:pPr>
              <a:buFont typeface="Wingdings" panose="05000000000000000000" pitchFamily="2" charset="2"/>
              <a:buChar char="ü"/>
            </a:pPr>
            <a:r>
              <a:rPr lang="de-DE" b="1" dirty="0">
                <a:latin typeface="Abadi" panose="020B0604020104020204" pitchFamily="34" charset="0"/>
              </a:rPr>
              <a:t>Beispiel 1:</a:t>
            </a:r>
            <a:r>
              <a:rPr lang="de-DE" dirty="0">
                <a:latin typeface="Abadi" panose="020B0604020104020204" pitchFamily="34" charset="0"/>
              </a:rPr>
              <a:t> Hat eine Schwangere bei Abschluss eines Aufhebungsvertrags keine Kenntnis von ihrer Schwangerschaft, so begründet dies kein Anfechtungsrecht wegen Irrtums über die inhaltliche Tragweite der abgegebenen Erklärung. Insoweit handelt es sich grundsätzlich um einen unbeachtlichen Rechtsfolgenirrtum, BAG 06.02.1992 – 2 AZR 408/91, AP Nr. 13 zu § 119 BGB.</a:t>
            </a: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89</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3607741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lstStyle/>
          <a:p>
            <a:pPr algn="ctr"/>
            <a:r>
              <a:rPr lang="de-DE" b="1" dirty="0">
                <a:latin typeface="Abadi" panose="020B0604020104020204" pitchFamily="34" charset="0"/>
              </a:rPr>
              <a:t>Rechtsanwaltshaftung</a:t>
            </a:r>
            <a:r>
              <a:rPr lang="de-DE" dirty="0"/>
              <a:t> </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a:bodyPr>
          <a:lstStyle/>
          <a:p>
            <a:r>
              <a:rPr lang="de-DE" b="1" dirty="0">
                <a:latin typeface="Abadi" panose="020B0604020104020204" pitchFamily="34" charset="0"/>
              </a:rPr>
              <a:t>Wann drängen sich einem RA Widersprüche auf?</a:t>
            </a:r>
          </a:p>
          <a:p>
            <a:r>
              <a:rPr lang="de-DE" b="1" dirty="0">
                <a:latin typeface="Abadi" panose="020B0604020104020204" pitchFamily="34" charset="0"/>
              </a:rPr>
              <a:t>Wann drängen sich einem RA Zweifel auf?</a:t>
            </a:r>
          </a:p>
          <a:p>
            <a:endParaRPr lang="de-DE" b="1" dirty="0">
              <a:latin typeface="Abadi" panose="020B0604020104020204" pitchFamily="34" charset="0"/>
            </a:endParaRPr>
          </a:p>
          <a:p>
            <a:pPr>
              <a:buFont typeface="Wingdings" panose="05000000000000000000" pitchFamily="2" charset="2"/>
              <a:buChar char="ü"/>
            </a:pPr>
            <a:r>
              <a:rPr lang="de-DE" dirty="0">
                <a:latin typeface="Abadi" panose="020B0604020104020204" pitchFamily="34" charset="0"/>
              </a:rPr>
              <a:t>Antwort: Oft oder fast immer, deshalb Aufhebungsvertrag = „gefahrgeneigte Arbeit“</a:t>
            </a:r>
            <a:br>
              <a:rPr lang="de-DE" dirty="0">
                <a:latin typeface="Abadi" panose="020B0604020104020204" pitchFamily="34" charset="0"/>
              </a:rPr>
            </a:br>
            <a:endParaRPr lang="de-DE" dirty="0">
              <a:latin typeface="Abadi" panose="020B0604020104020204" pitchFamily="34" charset="0"/>
            </a:endParaRPr>
          </a:p>
          <a:p>
            <a:pPr>
              <a:buFont typeface="Wingdings" panose="05000000000000000000" pitchFamily="2" charset="2"/>
              <a:buChar char="ü"/>
            </a:pPr>
            <a:r>
              <a:rPr lang="de-DE" dirty="0">
                <a:latin typeface="Abadi" panose="020B0604020104020204" pitchFamily="34" charset="0"/>
              </a:rPr>
              <a:t>BGH: Widersprüchen und/oder Zweifeln ist selbständig nachzugehen.</a:t>
            </a: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9</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235385594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Lösen vom Aufhebungsvertrag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85000" lnSpcReduction="20000"/>
          </a:bodyPr>
          <a:lstStyle/>
          <a:p>
            <a:endParaRPr lang="de-DE" dirty="0">
              <a:latin typeface="Abadi" panose="020B0604020104020204" pitchFamily="34" charset="0"/>
            </a:endParaRPr>
          </a:p>
          <a:p>
            <a:r>
              <a:rPr lang="de-DE" b="1" dirty="0">
                <a:latin typeface="Abadi" panose="020B0604020104020204" pitchFamily="34" charset="0"/>
              </a:rPr>
              <a:t>Anfechtung wegen Irrtums – Beispiele, Fallgruppen</a:t>
            </a:r>
          </a:p>
          <a:p>
            <a:pPr>
              <a:buFont typeface="Wingdings" panose="05000000000000000000" pitchFamily="2" charset="2"/>
              <a:buChar char="ü"/>
            </a:pPr>
            <a:r>
              <a:rPr lang="de-DE" b="1" dirty="0">
                <a:latin typeface="Abadi" panose="020B0604020104020204" pitchFamily="34" charset="0"/>
              </a:rPr>
              <a:t>Beispiel 2:</a:t>
            </a:r>
            <a:r>
              <a:rPr lang="de-DE" dirty="0">
                <a:latin typeface="Abadi" panose="020B0604020104020204" pitchFamily="34" charset="0"/>
              </a:rPr>
              <a:t> Ebenso kann eine Irrtumsanfechtung nach </a:t>
            </a:r>
            <a:br>
              <a:rPr lang="de-DE" dirty="0">
                <a:latin typeface="Abadi" panose="020B0604020104020204" pitchFamily="34" charset="0"/>
              </a:rPr>
            </a:br>
            <a:r>
              <a:rPr lang="de-DE" dirty="0">
                <a:latin typeface="Abadi" panose="020B0604020104020204" pitchFamily="34" charset="0"/>
              </a:rPr>
              <a:t>§ 119 BGB nicht darauf gestützt werden, dass in der Aufhebungsvereinbarung der Beendigungsgrund nicht genannt, sondern mit dem bloßen Hinweis auf eine – unzutreffende – Rechtsnorm schlagwortartig angedeutet wird, LAG Rheinland-Pfalz 07.03.2019 – 5 Sa 301/18.</a:t>
            </a:r>
          </a:p>
          <a:p>
            <a:pPr>
              <a:buFont typeface="Wingdings" panose="05000000000000000000" pitchFamily="2" charset="2"/>
              <a:buChar char="ü"/>
            </a:pPr>
            <a:r>
              <a:rPr lang="de-DE" b="1" dirty="0">
                <a:latin typeface="Abadi" panose="020B0604020104020204" pitchFamily="34" charset="0"/>
              </a:rPr>
              <a:t>Beispiel 3:</a:t>
            </a:r>
            <a:r>
              <a:rPr lang="de-DE" dirty="0">
                <a:latin typeface="Abadi" panose="020B0604020104020204" pitchFamily="34" charset="0"/>
              </a:rPr>
              <a:t> Dem AN steht </a:t>
            </a:r>
            <a:r>
              <a:rPr lang="de-DE" dirty="0" err="1">
                <a:latin typeface="Abadi" panose="020B0604020104020204" pitchFamily="34" charset="0"/>
              </a:rPr>
              <a:t>i.d</a:t>
            </a:r>
            <a:r>
              <a:rPr lang="de-DE" dirty="0">
                <a:latin typeface="Abadi" panose="020B0604020104020204" pitchFamily="34" charset="0"/>
              </a:rPr>
              <a:t>. Regel kein Anfechtungsrecht nach § 119 BGB zu, wenn er sich über die steuerrechtlichen und/oder sozialrechtlichen Folgen der abgeschlossenen Vereinbarung geirrt hat, BAG 10.03.1988 – 8 AZR 420/84, NZA 1988, 837.</a:t>
            </a: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90</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302951850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Lösen vom Aufhebungsvertrag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85000" lnSpcReduction="20000"/>
          </a:bodyPr>
          <a:lstStyle/>
          <a:p>
            <a:endParaRPr lang="de-DE" dirty="0">
              <a:latin typeface="Abadi" panose="020B0604020104020204" pitchFamily="34" charset="0"/>
            </a:endParaRPr>
          </a:p>
          <a:p>
            <a:r>
              <a:rPr lang="de-DE" b="1" dirty="0">
                <a:latin typeface="Abadi" panose="020B0604020104020204" pitchFamily="34" charset="0"/>
              </a:rPr>
              <a:t>Anfechtung wegen Irrtums – Beispiele, Fallgruppen</a:t>
            </a:r>
          </a:p>
          <a:p>
            <a:pPr>
              <a:buFont typeface="Wingdings" panose="05000000000000000000" pitchFamily="2" charset="2"/>
              <a:buChar char="ü"/>
            </a:pPr>
            <a:r>
              <a:rPr lang="de-DE" b="1" dirty="0">
                <a:latin typeface="Abadi" panose="020B0604020104020204" pitchFamily="34" charset="0"/>
              </a:rPr>
              <a:t>Beispiel 4:</a:t>
            </a:r>
            <a:r>
              <a:rPr lang="de-DE" dirty="0">
                <a:latin typeface="Abadi" panose="020B0604020104020204" pitchFamily="34" charset="0"/>
              </a:rPr>
              <a:t> Vorsicht: Bei Aufhebungsverträgen mit ausländischen AN kommt eine Anfechtung w/Erklärungsirrtums ggf. in Betracht.</a:t>
            </a:r>
          </a:p>
          <a:p>
            <a:pPr>
              <a:buFont typeface="Wingdings" panose="05000000000000000000" pitchFamily="2" charset="2"/>
              <a:buChar char="ü"/>
            </a:pPr>
            <a:r>
              <a:rPr lang="de-DE" dirty="0">
                <a:latin typeface="Abadi" panose="020B0604020104020204" pitchFamily="34" charset="0"/>
              </a:rPr>
              <a:t>Das Bundesarbeitsgericht (BAG) entschied zwar im Urteil vom 19.03.2014 – 5 AZR 252/12 (B), NZA 2014, 1076 dass Missverständnisse, die aufgrund einer Sprachbarriere entstanden sind, nicht vor den Konsequenzen eines Vertragsabschlusses schützen.</a:t>
            </a:r>
          </a:p>
          <a:p>
            <a:pPr>
              <a:buFont typeface="Wingdings" panose="05000000000000000000" pitchFamily="2" charset="2"/>
              <a:buChar char="ü"/>
            </a:pPr>
            <a:r>
              <a:rPr lang="de-DE" dirty="0">
                <a:latin typeface="Abadi" panose="020B0604020104020204" pitchFamily="34" charset="0"/>
              </a:rPr>
              <a:t>Ob diese Entscheidung angesichts des nunmehr propagierten „Gebot fairen Verhandelns“ noch Bestand hat, bleibt abzuwarten.</a:t>
            </a:r>
          </a:p>
          <a:p>
            <a:pPr marL="0" indent="0">
              <a:buNone/>
            </a:pPr>
            <a:endParaRPr lang="de-DE" dirty="0"/>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91</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403106005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Lösen vom Aufhebungsvertrag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0000" lnSpcReduction="20000"/>
          </a:bodyPr>
          <a:lstStyle/>
          <a:p>
            <a:endParaRPr lang="de-DE" dirty="0">
              <a:latin typeface="Abadi" panose="020B0604020104020204" pitchFamily="34" charset="0"/>
            </a:endParaRPr>
          </a:p>
          <a:p>
            <a:r>
              <a:rPr lang="de-DE" b="1" dirty="0">
                <a:latin typeface="Abadi" panose="020B0604020104020204" pitchFamily="34" charset="0"/>
              </a:rPr>
              <a:t>Anfechtung wegen Irrtums – Beispiele, Fallgruppen</a:t>
            </a:r>
          </a:p>
          <a:p>
            <a:pPr>
              <a:buFont typeface="Wingdings" panose="05000000000000000000" pitchFamily="2" charset="2"/>
              <a:buChar char="ü"/>
            </a:pPr>
            <a:r>
              <a:rPr lang="de-DE" b="1" dirty="0">
                <a:latin typeface="Abadi" panose="020B0604020104020204" pitchFamily="34" charset="0"/>
              </a:rPr>
              <a:t>Beispiel 4:</a:t>
            </a:r>
            <a:br>
              <a:rPr lang="de-DE" dirty="0">
                <a:latin typeface="Abadi" panose="020B0604020104020204" pitchFamily="34" charset="0"/>
              </a:rPr>
            </a:br>
            <a:r>
              <a:rPr lang="de-DE" dirty="0">
                <a:latin typeface="Abadi" panose="020B0604020104020204" pitchFamily="34" charset="0"/>
              </a:rPr>
              <a:t>Der AG macht gegenüber einem ausländischen AN ein schriftliches Aufhebungsvertragsangebot in deutscher Sprache. Dieser bringt dem AG </a:t>
            </a:r>
            <a:r>
              <a:rPr lang="de-DE" dirty="0" err="1">
                <a:latin typeface="Abadi" panose="020B0604020104020204" pitchFamily="34" charset="0"/>
              </a:rPr>
              <a:t>ggü</a:t>
            </a:r>
            <a:r>
              <a:rPr lang="de-DE" dirty="0">
                <a:latin typeface="Abadi" panose="020B0604020104020204" pitchFamily="34" charset="0"/>
              </a:rPr>
              <a:t>. durch Unterschrift sein Einverständnis zum Ausdruck.</a:t>
            </a:r>
            <a:br>
              <a:rPr lang="de-DE" dirty="0">
                <a:latin typeface="Abadi" panose="020B0604020104020204" pitchFamily="34" charset="0"/>
              </a:rPr>
            </a:br>
            <a:r>
              <a:rPr lang="de-DE" dirty="0">
                <a:latin typeface="Abadi" panose="020B0604020104020204" pitchFamily="34" charset="0"/>
              </a:rPr>
              <a:t>Im Streitfall ist der AG für diejenigen Umstände darlegungs- und beweispflichtig, aus denen sich ergibt, dass der ausländische AN jedenfalls den Wortlaut der Erklärung verstanden hat, der deutschen Sprache insoweit also ausreichend mächtig ist. Hier reicht es aus, wenn er darlegen und beweisen kann (insbesondere durch Benennung von Zeugen), dass die allgemeine Verständigung mit dem AN in deutscher Sprache bisher problemlos verlaufen ist. Kann der AG seiner Darlegungs- und Beweispflicht nicht nachkommen, ist hier wegen Fehlen eines wirksamen Zugangs des Angebots ein Aufhebungsvertrag erst gar nicht zustande gekommen.</a:t>
            </a:r>
          </a:p>
          <a:p>
            <a:pPr marL="0" indent="0">
              <a:buNone/>
            </a:pPr>
            <a:endParaRPr lang="de-DE" dirty="0"/>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92</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339562378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Lösen vom Aufhebungsvertrag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0000" lnSpcReduction="20000"/>
          </a:bodyPr>
          <a:lstStyle/>
          <a:p>
            <a:endParaRPr lang="de-DE" dirty="0">
              <a:latin typeface="Abadi" panose="020B0604020104020204" pitchFamily="34" charset="0"/>
            </a:endParaRPr>
          </a:p>
          <a:p>
            <a:r>
              <a:rPr lang="de-DE" b="1" dirty="0">
                <a:latin typeface="Abadi" panose="020B0604020104020204" pitchFamily="34" charset="0"/>
              </a:rPr>
              <a:t>Anfechtung wegen Irrtums – Beispiele, Fallgruppen</a:t>
            </a:r>
          </a:p>
          <a:p>
            <a:pPr>
              <a:buFont typeface="Wingdings" panose="05000000000000000000" pitchFamily="2" charset="2"/>
              <a:buChar char="ü"/>
            </a:pPr>
            <a:r>
              <a:rPr lang="de-DE" b="1" dirty="0">
                <a:latin typeface="Abadi" panose="020B0604020104020204" pitchFamily="34" charset="0"/>
              </a:rPr>
              <a:t>Beispiel 4:</a:t>
            </a:r>
            <a:br>
              <a:rPr lang="de-DE" dirty="0">
                <a:latin typeface="Abadi" panose="020B0604020104020204" pitchFamily="34" charset="0"/>
              </a:rPr>
            </a:br>
            <a:r>
              <a:rPr lang="de-DE" dirty="0">
                <a:latin typeface="Abadi" panose="020B0604020104020204" pitchFamily="34" charset="0"/>
              </a:rPr>
              <a:t>Der AG durfte aufgrund äußerer Umstände davon ausgehen, der ausländische AN habe das Angebot richtig verstanden. Will Letzterer den dann zunächst wirksam zustande gekommenen Aufhebungsvertrag durch eine Irrtumsanfechtung seiner Annahmeerklärung rückwirkend wieder zu Fall bringen, so muss jetzt der AN im Prozess darlegen und beweisen, dass er sich über den genauen Inhalt der abgegebenen Erklärung im Irrtum befunden hat.</a:t>
            </a:r>
            <a:br>
              <a:rPr lang="de-DE" dirty="0">
                <a:latin typeface="Abadi" panose="020B0604020104020204" pitchFamily="34" charset="0"/>
              </a:rPr>
            </a:br>
            <a:endParaRPr lang="de-DE" dirty="0">
              <a:latin typeface="Abadi" panose="020B0604020104020204" pitchFamily="34" charset="0"/>
            </a:endParaRPr>
          </a:p>
          <a:p>
            <a:r>
              <a:rPr lang="de-DE" b="1" dirty="0">
                <a:latin typeface="Abadi" panose="020B0604020104020204" pitchFamily="34" charset="0"/>
              </a:rPr>
              <a:t>Merke:</a:t>
            </a:r>
            <a:br>
              <a:rPr lang="de-DE" dirty="0">
                <a:latin typeface="Abadi" panose="020B0604020104020204" pitchFamily="34" charset="0"/>
              </a:rPr>
            </a:br>
            <a:r>
              <a:rPr lang="de-DE" dirty="0">
                <a:latin typeface="Abadi" panose="020B0604020104020204" pitchFamily="34" charset="0"/>
              </a:rPr>
              <a:t>Um den aufgezeigten Problemen auszuweichen, sollte bei Abschluss eines Aufhebungsvertrags mit einem ausländischen AN im Zweifel immer ein Dolmetscher hinzugezogen und gegebenenfalls auch die Rechtsfolgen eines solchen Vertrags erörtert werden.</a:t>
            </a:r>
          </a:p>
          <a:p>
            <a:pPr marL="0" indent="0">
              <a:buNone/>
            </a:pPr>
            <a:endParaRPr lang="de-DE" dirty="0"/>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93</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249985703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Lösen vom Aufhebungsvertrag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62500" lnSpcReduction="20000"/>
          </a:bodyPr>
          <a:lstStyle/>
          <a:p>
            <a:endParaRPr lang="de-DE" dirty="0">
              <a:latin typeface="Abadi" panose="020B0604020104020204" pitchFamily="34" charset="0"/>
            </a:endParaRPr>
          </a:p>
          <a:p>
            <a:r>
              <a:rPr lang="de-DE" b="1" dirty="0">
                <a:latin typeface="Abadi" panose="020B0604020104020204" pitchFamily="34" charset="0"/>
              </a:rPr>
              <a:t>Anfechtung wegen Täuschung</a:t>
            </a:r>
          </a:p>
          <a:p>
            <a:pPr>
              <a:buFont typeface="Wingdings" panose="05000000000000000000" pitchFamily="2" charset="2"/>
              <a:buChar char="ü"/>
            </a:pPr>
            <a:r>
              <a:rPr lang="de-DE" dirty="0">
                <a:latin typeface="Abadi" panose="020B0604020104020204" pitchFamily="34" charset="0"/>
              </a:rPr>
              <a:t>Anfechtungsfrist: Die Anfechtung einer nach § 123 anfechtbaren Willenserklärung kann gemäß § 124 I, II BGB nur binnen Jahresfrist erfolgen. Die Frist beginnt im Falle der arglistigen Täuschung mit dem Zeitpunkt, in welchem der Anfechtungsberechtigte die Täuschung entdeckt. </a:t>
            </a:r>
          </a:p>
          <a:p>
            <a:pPr>
              <a:buFont typeface="Wingdings" panose="05000000000000000000" pitchFamily="2" charset="2"/>
              <a:buChar char="ü"/>
            </a:pPr>
            <a:r>
              <a:rPr lang="de-DE" dirty="0">
                <a:latin typeface="Abadi" panose="020B0604020104020204" pitchFamily="34" charset="0"/>
              </a:rPr>
              <a:t>Anfechtungsgrund: Eine arglistige Täuschung i.S. von § 123 I Alt. 1 BGB setzt in objektiver Hinsicht voraus, dass der Täuschende durch Vorspiegelung oder Entstellung von Tatsachen beim Erklärungsgegner einen Irrtum erregt und ihn hierdurch zur Abgabe einer Willenserklärung veranlasst hat. Das subjektive Merkmal „Arglist“ i.S. von § 123 I Alt. 1 BGB liegt vor, wenn der Täuschende weiß oder billigend in Kauf nimmt, dass seine Behauptungen nicht der Wahrheit entsprechen oder mangels Offenbarung bestimmter Tatsachen irrige Vorstellungen beim Erklärungsgegner entstehen oder aufrechterhalten werden. Die Beweislast für das Vorliegen von Arglist trägt der Anfechtende; dass es sich hierbei um eine innere Tatsache handelt, steht dem nicht entgegen, vgl. BAG 11.07.2012 – 2 AZR 42/11, Rn. 22, NZA 2012, 1316 </a:t>
            </a:r>
            <a:r>
              <a:rPr lang="de-DE" dirty="0" err="1">
                <a:latin typeface="Abadi" panose="020B0604020104020204" pitchFamily="34" charset="0"/>
              </a:rPr>
              <a:t>m.w.N</a:t>
            </a:r>
            <a:r>
              <a:rPr lang="de-DE" dirty="0">
                <a:latin typeface="Abadi" panose="020B0604020104020204" pitchFamily="34" charset="0"/>
              </a:rPr>
              <a:t>.</a:t>
            </a:r>
            <a:br>
              <a:rPr lang="de-DE" b="1" dirty="0">
                <a:latin typeface="Abadi" panose="020B0604020104020204" pitchFamily="34" charset="0"/>
              </a:rPr>
            </a:br>
            <a:endParaRPr lang="de-DE" b="1" dirty="0">
              <a:latin typeface="Abadi" panose="020B0604020104020204" pitchFamily="34" charset="0"/>
            </a:endParaRPr>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94</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412316455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Lösen vom Aufhebungsvertrag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7500" lnSpcReduction="20000"/>
          </a:bodyPr>
          <a:lstStyle/>
          <a:p>
            <a:endParaRPr lang="de-DE" dirty="0">
              <a:latin typeface="Abadi" panose="020B0604020104020204" pitchFamily="34" charset="0"/>
            </a:endParaRPr>
          </a:p>
          <a:p>
            <a:r>
              <a:rPr lang="de-DE" b="1" dirty="0">
                <a:latin typeface="Abadi" panose="020B0604020104020204" pitchFamily="34" charset="0"/>
              </a:rPr>
              <a:t>Anfechtung wegen Täuschung</a:t>
            </a:r>
          </a:p>
          <a:p>
            <a:pPr>
              <a:buFont typeface="Wingdings" panose="05000000000000000000" pitchFamily="2" charset="2"/>
              <a:buChar char="ü"/>
            </a:pPr>
            <a:r>
              <a:rPr lang="de-DE" b="1" dirty="0">
                <a:latin typeface="Abadi" panose="020B0604020104020204" pitchFamily="34" charset="0"/>
              </a:rPr>
              <a:t>Beispiel - BAG 23.11.2006 – 8 AZR 349/06, NZA 2007, 866</a:t>
            </a:r>
            <a:br>
              <a:rPr lang="de-DE" dirty="0">
                <a:latin typeface="Abadi" panose="020B0604020104020204" pitchFamily="34" charset="0"/>
              </a:rPr>
            </a:br>
            <a:r>
              <a:rPr lang="de-DE" dirty="0">
                <a:latin typeface="Abadi" panose="020B0604020104020204" pitchFamily="34" charset="0"/>
              </a:rPr>
              <a:t>„Unwirksam ist ein Aufhebungsvertrag aber, wenn der AG den AN darüber täuscht, dass ein Betriebsübergang geplant ist, in dem er ihm wahrheitswidrig vorspiegelt, der Betrieb solle stillgelegt werden. Ein AN, der im Zusammenhang mit einem Betriebsübergang aus dem Arbeitsverhältnis auf Grund eines Aufhebungsvertrages ausgeschieden ist, hat keinen Einstellungs-(Fortsetzungs-)Anspruch gegen den Betriebsübernehmer, solange die Wirksamkeit des Aufhebungsvertrages nicht wegen Anfechtung, Wegfalls der Geschäftsgrundlage oder aus einem anderen Grunde beseitigt worden ist.“</a:t>
            </a:r>
          </a:p>
          <a:p>
            <a:pPr>
              <a:buFont typeface="Wingdings" panose="05000000000000000000" pitchFamily="2" charset="2"/>
              <a:buChar char="ü"/>
            </a:pPr>
            <a:r>
              <a:rPr lang="de-DE" b="1" dirty="0">
                <a:latin typeface="Abadi" panose="020B0604020104020204" pitchFamily="34" charset="0"/>
              </a:rPr>
              <a:t>Fazit:</a:t>
            </a:r>
            <a:r>
              <a:rPr lang="de-DE" dirty="0">
                <a:latin typeface="Abadi" panose="020B0604020104020204" pitchFamily="34" charset="0"/>
              </a:rPr>
              <a:t> Täuschung/Arglist </a:t>
            </a:r>
            <a:r>
              <a:rPr lang="de-DE" dirty="0" err="1">
                <a:latin typeface="Abadi" panose="020B0604020104020204" pitchFamily="34" charset="0"/>
              </a:rPr>
              <a:t>AusnahmeTB</a:t>
            </a:r>
            <a:r>
              <a:rPr lang="de-DE" dirty="0">
                <a:latin typeface="Abadi" panose="020B0604020104020204" pitchFamily="34" charset="0"/>
              </a:rPr>
              <a:t>, „</a:t>
            </a:r>
            <a:r>
              <a:rPr lang="de-DE" b="1" dirty="0">
                <a:latin typeface="Abadi" panose="020B0604020104020204" pitchFamily="34" charset="0"/>
              </a:rPr>
              <a:t>Lehrbuchfälle“</a:t>
            </a:r>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95</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360313599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Lösen vom Aufhebungsvertrag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7500" lnSpcReduction="20000"/>
          </a:bodyPr>
          <a:lstStyle/>
          <a:p>
            <a:endParaRPr lang="de-DE" dirty="0">
              <a:latin typeface="Abadi" panose="020B0604020104020204" pitchFamily="34" charset="0"/>
            </a:endParaRPr>
          </a:p>
          <a:p>
            <a:r>
              <a:rPr lang="de-DE" b="1" dirty="0">
                <a:latin typeface="Abadi" panose="020B0604020104020204" pitchFamily="34" charset="0"/>
              </a:rPr>
              <a:t>Anfechtung wegen widerrechtlicher Drohung</a:t>
            </a:r>
          </a:p>
          <a:p>
            <a:pPr>
              <a:buFont typeface="Wingdings" panose="05000000000000000000" pitchFamily="2" charset="2"/>
              <a:buChar char="ü"/>
            </a:pPr>
            <a:r>
              <a:rPr lang="de-DE" dirty="0">
                <a:latin typeface="Abadi" panose="020B0604020104020204" pitchFamily="34" charset="0"/>
              </a:rPr>
              <a:t>Anfechtungsfrist: Jahresfrist gemäß § 124 I BGB, Beginn mit der Entdeckung des Anfechtungsgrundes bzw. dem Ende der durch die Drohung hervorgerufenen Zwangslage.</a:t>
            </a:r>
          </a:p>
          <a:p>
            <a:pPr>
              <a:buFont typeface="Wingdings" panose="05000000000000000000" pitchFamily="2" charset="2"/>
              <a:buChar char="ü"/>
            </a:pPr>
            <a:r>
              <a:rPr lang="de-DE" dirty="0">
                <a:latin typeface="Abadi" panose="020B0604020104020204" pitchFamily="34" charset="0"/>
              </a:rPr>
              <a:t>Anfechtungsgrund:</a:t>
            </a:r>
            <a:br>
              <a:rPr lang="de-DE" dirty="0">
                <a:latin typeface="Abadi" panose="020B0604020104020204" pitchFamily="34" charset="0"/>
              </a:rPr>
            </a:br>
            <a:r>
              <a:rPr lang="de-DE" dirty="0">
                <a:latin typeface="Abadi" panose="020B0604020104020204" pitchFamily="34" charset="0"/>
              </a:rPr>
              <a:t>BAG 12.03.2015 – 6 AZR 82/14, NZA 2015, 676:</a:t>
            </a:r>
            <a:br>
              <a:rPr lang="de-DE" dirty="0">
                <a:latin typeface="Abadi" panose="020B0604020104020204" pitchFamily="34" charset="0"/>
              </a:rPr>
            </a:br>
            <a:r>
              <a:rPr lang="de-DE" dirty="0">
                <a:latin typeface="Abadi" panose="020B0604020104020204" pitchFamily="34" charset="0"/>
              </a:rPr>
              <a:t>„Ein formularmäßiger Klageverzicht in einem Aufhebungsvertrag, der zur Vermeidung einer vom AG angedrohten außerordentlichen Kündigung geschlossen wird, benachteiligt den AN unangemessen i.S. von § 307 I, II Nr. 1 BGB, wenn ein verständiger AG die angedrohte Kündigung nicht ernsthaft in Erwägung ziehen durfte, die </a:t>
            </a:r>
            <a:r>
              <a:rPr lang="de-DE" u="sng" dirty="0">
                <a:latin typeface="Abadi" panose="020B0604020104020204" pitchFamily="34" charset="0"/>
              </a:rPr>
              <a:t>Drohung</a:t>
            </a:r>
            <a:r>
              <a:rPr lang="de-DE" dirty="0">
                <a:latin typeface="Abadi" panose="020B0604020104020204" pitchFamily="34" charset="0"/>
              </a:rPr>
              <a:t> also </a:t>
            </a:r>
            <a:r>
              <a:rPr lang="de-DE" u="sng" dirty="0">
                <a:latin typeface="Abadi" panose="020B0604020104020204" pitchFamily="34" charset="0"/>
              </a:rPr>
              <a:t>widerrechtlich</a:t>
            </a:r>
            <a:r>
              <a:rPr lang="de-DE" dirty="0">
                <a:latin typeface="Abadi" panose="020B0604020104020204" pitchFamily="34" charset="0"/>
              </a:rPr>
              <a:t> i.S. des § 123 BGB ist.“</a:t>
            </a:r>
            <a:br>
              <a:rPr lang="de-DE" b="1" dirty="0">
                <a:latin typeface="Abadi" panose="020B0604020104020204" pitchFamily="34" charset="0"/>
              </a:rPr>
            </a:br>
            <a:endParaRPr lang="de-DE" b="1" dirty="0">
              <a:latin typeface="Abadi" panose="020B0604020104020204" pitchFamily="34" charset="0"/>
            </a:endParaRPr>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96</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234466289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Lösen vom Aufhebungsvertrag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0000" lnSpcReduction="20000"/>
          </a:bodyPr>
          <a:lstStyle/>
          <a:p>
            <a:endParaRPr lang="de-DE" dirty="0">
              <a:latin typeface="Abadi" panose="020B0604020104020204" pitchFamily="34" charset="0"/>
            </a:endParaRPr>
          </a:p>
          <a:p>
            <a:r>
              <a:rPr lang="de-DE" b="1" dirty="0">
                <a:latin typeface="Abadi" panose="020B0604020104020204" pitchFamily="34" charset="0"/>
              </a:rPr>
              <a:t>Anfechtung wegen widerrechtlicher Drohung</a:t>
            </a:r>
          </a:p>
          <a:p>
            <a:pPr>
              <a:buFont typeface="Wingdings" panose="05000000000000000000" pitchFamily="2" charset="2"/>
              <a:buChar char="ü"/>
            </a:pPr>
            <a:r>
              <a:rPr lang="de-DE" dirty="0">
                <a:latin typeface="Abadi" panose="020B0604020104020204" pitchFamily="34" charset="0"/>
              </a:rPr>
              <a:t>In dieser Fallkonstellationen haben wir es </a:t>
            </a:r>
            <a:r>
              <a:rPr lang="de-DE" dirty="0" err="1">
                <a:latin typeface="Abadi" panose="020B0604020104020204" pitchFamily="34" charset="0"/>
              </a:rPr>
              <a:t>i.d</a:t>
            </a:r>
            <a:r>
              <a:rPr lang="de-DE" dirty="0">
                <a:latin typeface="Abadi" panose="020B0604020104020204" pitchFamily="34" charset="0"/>
              </a:rPr>
              <a:t>. Regel mit einem „harten AG-Vorgehen“ zu tun. Meist wird im Zusammenhang mit dem Ausspruch einer außerordentlichen Kündigung (Verdacht und Tat) und hilfsweise ordentlichen Kündigung meist überfallartig, unter Androhung hoher Schadensersatzansprüche und Androhung strafrechtlicher Konsequenzen ein Aufhebungsvertrag als „letztes Angebot“ des AG zur sofortigen Unterzeichnung vorgelegt.</a:t>
            </a:r>
          </a:p>
          <a:p>
            <a:pPr>
              <a:buFont typeface="Wingdings" panose="05000000000000000000" pitchFamily="2" charset="2"/>
              <a:buChar char="ü"/>
            </a:pPr>
            <a:r>
              <a:rPr lang="de-DE" dirty="0">
                <a:latin typeface="Abadi" panose="020B0604020104020204" pitchFamily="34" charset="0"/>
              </a:rPr>
              <a:t>Die „Gretchenfrage“ in diesem Kontext ist: Durfte ein verständiger AG die Kündigung aus nachvollziehbaren Gründen ernsthaft in Erwägung ziehen? Die Antwort auf diese Frage öffnet erfahrungsgemäß einen großen, letztlich nicht rechtssicher prognostizierbaren Bewertungsspielraum über die Instanzen.</a:t>
            </a:r>
            <a:br>
              <a:rPr lang="de-DE" b="1" dirty="0">
                <a:latin typeface="Abadi" panose="020B0604020104020204" pitchFamily="34" charset="0"/>
              </a:rPr>
            </a:br>
            <a:endParaRPr lang="de-DE" b="1" dirty="0">
              <a:latin typeface="Abadi" panose="020B0604020104020204" pitchFamily="34" charset="0"/>
            </a:endParaRPr>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97</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226795851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Lösen vom Aufhebungsvertrag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lnSpcReduction="10000"/>
          </a:bodyPr>
          <a:lstStyle/>
          <a:p>
            <a:endParaRPr lang="de-DE" dirty="0">
              <a:latin typeface="Abadi" panose="020B0604020104020204" pitchFamily="34" charset="0"/>
            </a:endParaRPr>
          </a:p>
          <a:p>
            <a:r>
              <a:rPr lang="de-DE" b="1" dirty="0">
                <a:latin typeface="Abadi" panose="020B0604020104020204" pitchFamily="34" charset="0"/>
              </a:rPr>
              <a:t>Darlegungs- und Beweislast bei Anfechtung</a:t>
            </a:r>
          </a:p>
          <a:p>
            <a:pPr>
              <a:buFont typeface="Wingdings" panose="05000000000000000000" pitchFamily="2" charset="2"/>
              <a:buChar char="ü"/>
            </a:pPr>
            <a:r>
              <a:rPr lang="de-DE" b="1" dirty="0">
                <a:latin typeface="Abadi" panose="020B0604020104020204" pitchFamily="34" charset="0"/>
              </a:rPr>
              <a:t>BAG 19.11.2008 – 10 AZR 671/07, NZA 2009, 318</a:t>
            </a:r>
            <a:br>
              <a:rPr lang="de-DE" b="1" dirty="0">
                <a:latin typeface="Abadi" panose="020B0604020104020204" pitchFamily="34" charset="0"/>
              </a:rPr>
            </a:br>
            <a:r>
              <a:rPr lang="de-DE" dirty="0">
                <a:latin typeface="Abadi" panose="020B0604020104020204" pitchFamily="34" charset="0"/>
              </a:rPr>
              <a:t>Der Anfechtende muss nicht nur die Rechtzeitig-</a:t>
            </a:r>
            <a:r>
              <a:rPr lang="de-DE" dirty="0" err="1">
                <a:latin typeface="Abadi" panose="020B0604020104020204" pitchFamily="34" charset="0"/>
              </a:rPr>
              <a:t>keit</a:t>
            </a:r>
            <a:r>
              <a:rPr lang="de-DE" dirty="0">
                <a:latin typeface="Abadi" panose="020B0604020104020204" pitchFamily="34" charset="0"/>
              </a:rPr>
              <a:t> der Anfechtung (Frist), sondern auch den Anfechtungsgrund darlegen und beweisen, ggf. Parteieinvernahme/Parteibefragung von Amts wegen (bei 4-Augen-Gespräch).</a:t>
            </a:r>
            <a:br>
              <a:rPr lang="de-DE" b="1" dirty="0">
                <a:latin typeface="Abadi" panose="020B0604020104020204" pitchFamily="34" charset="0"/>
              </a:rPr>
            </a:br>
            <a:endParaRPr lang="de-DE" b="1" dirty="0">
              <a:latin typeface="Abadi" panose="020B0604020104020204" pitchFamily="34" charset="0"/>
            </a:endParaRPr>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98</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116341804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Lösen vom Aufhebungsvertrag</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85000" lnSpcReduction="20000"/>
          </a:bodyPr>
          <a:lstStyle/>
          <a:p>
            <a:endParaRPr lang="de-DE" dirty="0">
              <a:latin typeface="Abadi" panose="020B0604020104020204" pitchFamily="34" charset="0"/>
            </a:endParaRPr>
          </a:p>
          <a:p>
            <a:r>
              <a:rPr lang="de-DE" b="1" dirty="0">
                <a:latin typeface="Abadi" panose="020B0604020104020204" pitchFamily="34" charset="0"/>
              </a:rPr>
              <a:t>I.d.R. kein Nachschieben von Anfechtungsgründen</a:t>
            </a:r>
          </a:p>
          <a:p>
            <a:pPr>
              <a:buFont typeface="Wingdings" panose="05000000000000000000" pitchFamily="2" charset="2"/>
              <a:buChar char="ü"/>
            </a:pPr>
            <a:r>
              <a:rPr lang="de-DE" dirty="0">
                <a:latin typeface="Abadi" panose="020B0604020104020204" pitchFamily="34" charset="0"/>
              </a:rPr>
              <a:t>LAG Rheinland-Pfalz 07.03.2019 – 5 Sa 301/18:</a:t>
            </a:r>
            <a:br>
              <a:rPr lang="de-DE" dirty="0">
                <a:latin typeface="Abadi" panose="020B0604020104020204" pitchFamily="34" charset="0"/>
              </a:rPr>
            </a:br>
            <a:r>
              <a:rPr lang="de-DE" dirty="0">
                <a:latin typeface="Abadi" panose="020B0604020104020204" pitchFamily="34" charset="0"/>
              </a:rPr>
              <a:t>„Werden andere als die in der ursprünglichen Anfechtungserklärung genannten Gründe geltend gemacht, liegt eine neue Anfechtungserklärung vor, deren Rechtzeitigkeit nach dem Zeitpunkt ihrer Abgabe zu beurteilen ist (vgl. BGH 19.02.1993 – V </a:t>
            </a:r>
            <a:r>
              <a:rPr lang="de-DE" dirty="0" err="1">
                <a:latin typeface="Abadi" panose="020B0604020104020204" pitchFamily="34" charset="0"/>
              </a:rPr>
              <a:t>ZR</a:t>
            </a:r>
            <a:r>
              <a:rPr lang="de-DE" dirty="0">
                <a:latin typeface="Abadi" panose="020B0604020104020204" pitchFamily="34" charset="0"/>
              </a:rPr>
              <a:t> 249/91 – zu II 3 der Gründe, </a:t>
            </a:r>
            <a:r>
              <a:rPr lang="de-DE" dirty="0" err="1">
                <a:latin typeface="Abadi" panose="020B0604020104020204" pitchFamily="34" charset="0"/>
              </a:rPr>
              <a:t>m.w.N</a:t>
            </a:r>
            <a:r>
              <a:rPr lang="de-DE" dirty="0">
                <a:latin typeface="Abadi" panose="020B0604020104020204" pitchFamily="34" charset="0"/>
              </a:rPr>
              <a:t>.). (…)</a:t>
            </a:r>
            <a:br>
              <a:rPr lang="de-DE" dirty="0">
                <a:latin typeface="Abadi" panose="020B0604020104020204" pitchFamily="34" charset="0"/>
              </a:rPr>
            </a:br>
            <a:r>
              <a:rPr lang="de-DE" dirty="0">
                <a:latin typeface="Abadi" panose="020B0604020104020204" pitchFamily="34" charset="0"/>
              </a:rPr>
              <a:t>Das Nachschieben von Anfechtungsgründen zu einer bereits aus anderen Gründen erklärten Anfechtung ist unzulässig (BAG 07.11.2007 – 5 AZR 1007/06).“</a:t>
            </a:r>
            <a:br>
              <a:rPr lang="de-DE" b="1" dirty="0">
                <a:latin typeface="Abadi" panose="020B0604020104020204" pitchFamily="34" charset="0"/>
              </a:rPr>
            </a:br>
            <a:endParaRPr lang="de-DE" b="1" dirty="0">
              <a:latin typeface="Abadi" panose="020B0604020104020204" pitchFamily="34" charset="0"/>
            </a:endParaRPr>
          </a:p>
          <a:p>
            <a:pPr marL="0" indent="0">
              <a:buNone/>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p:txBody>
      </p:sp>
      <p:pic>
        <p:nvPicPr>
          <p:cNvPr id="6" name="Grafik 5">
            <a:extLst>
              <a:ext uri="{FF2B5EF4-FFF2-40B4-BE49-F238E27FC236}">
                <a16:creationId xmlns:a16="http://schemas.microsoft.com/office/drawing/2014/main" id="{9CDC06A5-8F44-4205-88BF-271C8D0F68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282" y="260488"/>
            <a:ext cx="1643063" cy="650081"/>
          </a:xfrm>
          <a:prstGeom prst="rect">
            <a:avLst/>
          </a:prstGeom>
        </p:spPr>
      </p:pic>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99</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spTree>
    <p:extLst>
      <p:ext uri="{BB962C8B-B14F-4D97-AF65-F5344CB8AC3E}">
        <p14:creationId xmlns:p14="http://schemas.microsoft.com/office/powerpoint/2010/main" val="2905351468"/>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10430</Words>
  <Application>Microsoft Office PowerPoint</Application>
  <PresentationFormat>Bildschirmpräsentation (4:3)</PresentationFormat>
  <Paragraphs>1464</Paragraphs>
  <Slides>174</Slides>
  <Notes>173</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174</vt:i4>
      </vt:variant>
    </vt:vector>
  </HeadingPairs>
  <TitlesOfParts>
    <vt:vector size="181" baseType="lpstr">
      <vt:lpstr>Abadi</vt:lpstr>
      <vt:lpstr>Arial</vt:lpstr>
      <vt:lpstr>Calibri</vt:lpstr>
      <vt:lpstr>Calibri Light</vt:lpstr>
      <vt:lpstr>Symbol</vt:lpstr>
      <vt:lpstr>Wingdings</vt:lpstr>
      <vt:lpstr>Office</vt:lpstr>
      <vt:lpstr>Aufhebungsverträge </vt:lpstr>
      <vt:lpstr>Aufhebungsverträge</vt:lpstr>
      <vt:lpstr>Aufhebungsverträge</vt:lpstr>
      <vt:lpstr>Aufhebungsverträge </vt:lpstr>
      <vt:lpstr>Aufhebungsverträge</vt:lpstr>
      <vt:lpstr>Rechtsanwaltshaftung – in eigener Sache </vt:lpstr>
      <vt:lpstr>Rechtsanwaltshaftung</vt:lpstr>
      <vt:lpstr>Rechtsanwaltshaftung </vt:lpstr>
      <vt:lpstr>Rechtsanwaltshaftung </vt:lpstr>
      <vt:lpstr>Rechtsanwaltshaftung </vt:lpstr>
      <vt:lpstr>Rechtsanwaltshaftung </vt:lpstr>
      <vt:lpstr>Rechtsanwaltshaftung </vt:lpstr>
      <vt:lpstr>Rechtsanwaltshaftung </vt:lpstr>
      <vt:lpstr>Rechtsanwaltshaftung </vt:lpstr>
      <vt:lpstr>Abgrenzung BeendigungsTB </vt:lpstr>
      <vt:lpstr>Abgrenzung BeendigungsTB </vt:lpstr>
      <vt:lpstr>Vor- und Nachteile</vt:lpstr>
      <vt:lpstr>Vor- und Nachteile</vt:lpstr>
      <vt:lpstr>Vor- und Nachteile</vt:lpstr>
      <vt:lpstr>Vor- und Nachteile</vt:lpstr>
      <vt:lpstr>Abwicklung und Abrechnung</vt:lpstr>
      <vt:lpstr>Abwicklung und Abrechnung</vt:lpstr>
      <vt:lpstr>Abwicklung und Abrechnung</vt:lpstr>
      <vt:lpstr>Abwicklung und Abrechnung</vt:lpstr>
      <vt:lpstr>Abfindung</vt:lpstr>
      <vt:lpstr>Abfindung</vt:lpstr>
      <vt:lpstr>Abfindung</vt:lpstr>
      <vt:lpstr>Abfindung</vt:lpstr>
      <vt:lpstr>Abfindung</vt:lpstr>
      <vt:lpstr>Abfindung</vt:lpstr>
      <vt:lpstr>Abfindung</vt:lpstr>
      <vt:lpstr>Abfindung</vt:lpstr>
      <vt:lpstr>Abfindung</vt:lpstr>
      <vt:lpstr>Abfindung</vt:lpstr>
      <vt:lpstr>Abfindung</vt:lpstr>
      <vt:lpstr>Abfindung</vt:lpstr>
      <vt:lpstr>Abfindung</vt:lpstr>
      <vt:lpstr>Abfindung</vt:lpstr>
      <vt:lpstr>Abfindung</vt:lpstr>
      <vt:lpstr>Abfindung</vt:lpstr>
      <vt:lpstr>Abfindung</vt:lpstr>
      <vt:lpstr>Abfindung</vt:lpstr>
      <vt:lpstr>Abfindung</vt:lpstr>
      <vt:lpstr>Abfindung</vt:lpstr>
      <vt:lpstr>Abfindung</vt:lpstr>
      <vt:lpstr>Abfindung</vt:lpstr>
      <vt:lpstr>Abfindung</vt:lpstr>
      <vt:lpstr>Abfindung</vt:lpstr>
      <vt:lpstr>AGB-Kontrolle</vt:lpstr>
      <vt:lpstr>AGB-Kontrolle</vt:lpstr>
      <vt:lpstr>AGB-Kontrolle</vt:lpstr>
      <vt:lpstr>AGB-Kontrolle</vt:lpstr>
      <vt:lpstr>AGB-Kontrolle</vt:lpstr>
      <vt:lpstr>AGB-Kontrolle</vt:lpstr>
      <vt:lpstr>AGB-Kontrolle</vt:lpstr>
      <vt:lpstr>AGB-Kontrolle</vt:lpstr>
      <vt:lpstr>AGB-Kontrolle</vt:lpstr>
      <vt:lpstr>AGB-Kontrolle</vt:lpstr>
      <vt:lpstr>AGB-Kontrolle</vt:lpstr>
      <vt:lpstr>AGB-Kontrolle</vt:lpstr>
      <vt:lpstr>AGB-Kontrolle</vt:lpstr>
      <vt:lpstr>AGB-Kontrolle</vt:lpstr>
      <vt:lpstr>AGB-Kontrolle</vt:lpstr>
      <vt:lpstr>AGB-Kontrolle</vt:lpstr>
      <vt:lpstr>AGB-Kontrolle</vt:lpstr>
      <vt:lpstr>AGB-Kontrolle</vt:lpstr>
      <vt:lpstr>AGB-Kontrolle</vt:lpstr>
      <vt:lpstr>AGB-Kontrolle</vt:lpstr>
      <vt:lpstr>AGB-Kontrolle</vt:lpstr>
      <vt:lpstr>AGB-Kontrolle</vt:lpstr>
      <vt:lpstr>AGB-Kontrolle</vt:lpstr>
      <vt:lpstr>AGB-Kontrolle</vt:lpstr>
      <vt:lpstr>AGG, Diskriminierung</vt:lpstr>
      <vt:lpstr>AGG, Diskriminierung</vt:lpstr>
      <vt:lpstr>AGG, Diskriminierung</vt:lpstr>
      <vt:lpstr>Datenschutz, E-Mail, Social Media</vt:lpstr>
      <vt:lpstr>Datenschutz, E-Mail, Social Media</vt:lpstr>
      <vt:lpstr>Datenschutz, E-Mail, Social Media</vt:lpstr>
      <vt:lpstr>Datenschutz, E-Mail, Social Media</vt:lpstr>
      <vt:lpstr>Datenschutz, E-Mail, Social Media</vt:lpstr>
      <vt:lpstr>Datenschutz, E-Mail, Social Media</vt:lpstr>
      <vt:lpstr>Datenschutz, E-Mail, Social Media</vt:lpstr>
      <vt:lpstr>Datenschutz, E-Mail, Social Media</vt:lpstr>
      <vt:lpstr>Lösen vom Aufhebungsvertrag</vt:lpstr>
      <vt:lpstr>Lösen vom Aufhebungsvertrag</vt:lpstr>
      <vt:lpstr>Lösen vom Aufhebungsvertrag</vt:lpstr>
      <vt:lpstr>Lösen vom Aufhebungsvertrag</vt:lpstr>
      <vt:lpstr>Lösen vom Aufhebungsvertrag</vt:lpstr>
      <vt:lpstr>Lösen vom Aufhebungsvertrag</vt:lpstr>
      <vt:lpstr>Lösen vom Aufhebungsvertrag</vt:lpstr>
      <vt:lpstr>Lösen vom Aufhebungsvertrag</vt:lpstr>
      <vt:lpstr>Lösen vom Aufhebungsvertrag</vt:lpstr>
      <vt:lpstr>Lösen vom Aufhebungsvertrag</vt:lpstr>
      <vt:lpstr>Lösen vom Aufhebungsvertrag</vt:lpstr>
      <vt:lpstr>Lösen vom Aufhebungsvertrag</vt:lpstr>
      <vt:lpstr>Lösen vom Aufhebungsvertrag</vt:lpstr>
      <vt:lpstr>Lösen vom Aufhebungsvertrag</vt:lpstr>
      <vt:lpstr>Lösen vom Aufhebungsvertrag</vt:lpstr>
      <vt:lpstr>Lösen vom Aufhebungsvertrag</vt:lpstr>
      <vt:lpstr>Lösen vom Aufhebungsvertrag</vt:lpstr>
      <vt:lpstr>Lösen vom Aufhebungsvertrag</vt:lpstr>
      <vt:lpstr>Lösen vom Aufhebungsvertrag</vt:lpstr>
      <vt:lpstr>Lösen vom Aufhebungsvertrag</vt:lpstr>
      <vt:lpstr>Lösen vom Aufhebungsvertrag</vt:lpstr>
      <vt:lpstr>Lösen vom Aufhebungsvertrag</vt:lpstr>
      <vt:lpstr>Lösen vom Aufhebungsvertrag</vt:lpstr>
      <vt:lpstr>Lösen vom Aufhebungsvertrag</vt:lpstr>
      <vt:lpstr>Freistellung</vt:lpstr>
      <vt:lpstr>Freistellung</vt:lpstr>
      <vt:lpstr>Freistellung</vt:lpstr>
      <vt:lpstr>Verschwiegenheitsklausel</vt:lpstr>
      <vt:lpstr>Verschwiegenheitsklausel</vt:lpstr>
      <vt:lpstr>Verschwiegenheitsklausel</vt:lpstr>
      <vt:lpstr>Verschwiegenheitsklausel</vt:lpstr>
      <vt:lpstr>Verschwiegenheitsklausel</vt:lpstr>
      <vt:lpstr>Verschwiegenheitsklausel</vt:lpstr>
      <vt:lpstr>Verschwiegenheitsklausel</vt:lpstr>
      <vt:lpstr>Verschwiegenheitsklausel</vt:lpstr>
      <vt:lpstr>Verschwiegenheitsklausel</vt:lpstr>
      <vt:lpstr>Verschwiegenheitsklausel</vt:lpstr>
      <vt:lpstr>Hinweispflichten</vt:lpstr>
      <vt:lpstr>Hinweispflichten</vt:lpstr>
      <vt:lpstr>Hinweispflichten</vt:lpstr>
      <vt:lpstr>Hinweispflichten</vt:lpstr>
      <vt:lpstr>Hinweispflichten</vt:lpstr>
      <vt:lpstr>Hinweispflichten</vt:lpstr>
      <vt:lpstr>Hinweispflichten</vt:lpstr>
      <vt:lpstr>Hinweispflichten</vt:lpstr>
      <vt:lpstr>Sprinter-/Turboklausel</vt:lpstr>
      <vt:lpstr>Sprinter-/Turboklausel</vt:lpstr>
      <vt:lpstr>Sprinter-/Turboklausel</vt:lpstr>
      <vt:lpstr>Sprinter-/Turboklausel</vt:lpstr>
      <vt:lpstr>Wohlverhalten/Sprachregelung</vt:lpstr>
      <vt:lpstr>Wohlverhalten/Sprachregelung</vt:lpstr>
      <vt:lpstr>Wohlverhalten/Sprachregelung</vt:lpstr>
      <vt:lpstr>Wohlverhalten/Sprachregelung</vt:lpstr>
      <vt:lpstr>Wohlverhalten/Sprachregelung</vt:lpstr>
      <vt:lpstr>Ruhende Arbeitsverhältnisse </vt:lpstr>
      <vt:lpstr>Ruhende Arbeitsverhältnisse </vt:lpstr>
      <vt:lpstr>Ruhende Arbeitsverhältnisse </vt:lpstr>
      <vt:lpstr>Ruhende Arbeitsverhältnisse </vt:lpstr>
      <vt:lpstr>Ruhende Arbeitsverhältnisse </vt:lpstr>
      <vt:lpstr>Ruhende Arbeitsverhältnisse </vt:lpstr>
      <vt:lpstr>Ruhende Arbeitsverhältnisse </vt:lpstr>
      <vt:lpstr>Ruhende Arbeitsverhältnisse </vt:lpstr>
      <vt:lpstr>Ruhende Arbeitsverhältnisse </vt:lpstr>
      <vt:lpstr>Ausgleichsklausel</vt:lpstr>
      <vt:lpstr>Ausgleichsklausel</vt:lpstr>
      <vt:lpstr>Ausgleichsklausel</vt:lpstr>
      <vt:lpstr>Ausgleichsklausel</vt:lpstr>
      <vt:lpstr>Ausgleichsklausel</vt:lpstr>
      <vt:lpstr>Ausgleichsklausel</vt:lpstr>
      <vt:lpstr>Rechtsschutzversicherung u.a.</vt:lpstr>
      <vt:lpstr>Rechtsschutzversicherung u.a.</vt:lpstr>
      <vt:lpstr>Sozialversicherung</vt:lpstr>
      <vt:lpstr>Sozialversicherung</vt:lpstr>
      <vt:lpstr>Sozialversicherung</vt:lpstr>
      <vt:lpstr>Sozialversicherung</vt:lpstr>
      <vt:lpstr>Sozialversicherung</vt:lpstr>
      <vt:lpstr>Sozialversicherung</vt:lpstr>
      <vt:lpstr>Sozialversicherung</vt:lpstr>
      <vt:lpstr>Sozialversicherung</vt:lpstr>
      <vt:lpstr>Sozialversicherung</vt:lpstr>
      <vt:lpstr>Sozialversicherung</vt:lpstr>
      <vt:lpstr>Sozialversicherung</vt:lpstr>
      <vt:lpstr>Sozialversicherung</vt:lpstr>
      <vt:lpstr>Sozialversicherung</vt:lpstr>
      <vt:lpstr>Sozialversicherung</vt:lpstr>
      <vt:lpstr>Sozialversicherung</vt:lpstr>
      <vt:lpstr>Kosten RA – Übernahme durch AG</vt:lpstr>
      <vt:lpstr>Kosten RA – Übernahme durch AG</vt:lpstr>
      <vt:lpstr>Kosten RA – Übernahme durch AG</vt:lpstr>
      <vt:lpstr>Kosten RA – Übernahme durch AG</vt:lpstr>
      <vt:lpstr>Kosten RA – Übernahme durch AG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Dokumentationspflichten</dc:title>
  <dc:creator>Joachim Holthausen</dc:creator>
  <cp:lastModifiedBy>Dr. Joachim Holthausen</cp:lastModifiedBy>
  <cp:revision>326</cp:revision>
  <cp:lastPrinted>2019-09-12T15:32:00Z</cp:lastPrinted>
  <dcterms:created xsi:type="dcterms:W3CDTF">2018-08-23T15:41:05Z</dcterms:created>
  <dcterms:modified xsi:type="dcterms:W3CDTF">2019-09-27T05:38:28Z</dcterms:modified>
</cp:coreProperties>
</file>