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6"/>
  </p:notesMasterIdLst>
  <p:sldIdLst>
    <p:sldId id="256" r:id="rId2"/>
    <p:sldId id="303" r:id="rId3"/>
    <p:sldId id="257" r:id="rId4"/>
    <p:sldId id="304" r:id="rId5"/>
    <p:sldId id="306" r:id="rId6"/>
    <p:sldId id="308" r:id="rId7"/>
    <p:sldId id="309" r:id="rId8"/>
    <p:sldId id="312" r:id="rId9"/>
    <p:sldId id="374" r:id="rId10"/>
    <p:sldId id="313" r:id="rId11"/>
    <p:sldId id="310" r:id="rId12"/>
    <p:sldId id="335" r:id="rId13"/>
    <p:sldId id="336" r:id="rId14"/>
    <p:sldId id="337" r:id="rId15"/>
    <p:sldId id="338" r:id="rId16"/>
    <p:sldId id="339" r:id="rId17"/>
    <p:sldId id="314" r:id="rId18"/>
    <p:sldId id="315" r:id="rId19"/>
    <p:sldId id="316" r:id="rId20"/>
    <p:sldId id="319" r:id="rId21"/>
    <p:sldId id="317" r:id="rId22"/>
    <p:sldId id="318" r:id="rId23"/>
    <p:sldId id="320" r:id="rId24"/>
    <p:sldId id="321" r:id="rId25"/>
    <p:sldId id="322" r:id="rId26"/>
    <p:sldId id="323" r:id="rId27"/>
    <p:sldId id="324" r:id="rId28"/>
    <p:sldId id="325" r:id="rId29"/>
    <p:sldId id="326" r:id="rId30"/>
    <p:sldId id="328" r:id="rId31"/>
    <p:sldId id="330" r:id="rId32"/>
    <p:sldId id="327" r:id="rId33"/>
    <p:sldId id="329" r:id="rId34"/>
    <p:sldId id="331" r:id="rId35"/>
    <p:sldId id="307" r:id="rId36"/>
    <p:sldId id="333" r:id="rId37"/>
    <p:sldId id="332" r:id="rId38"/>
    <p:sldId id="334" r:id="rId39"/>
    <p:sldId id="354" r:id="rId40"/>
    <p:sldId id="358" r:id="rId41"/>
    <p:sldId id="359" r:id="rId42"/>
    <p:sldId id="360" r:id="rId43"/>
    <p:sldId id="362" r:id="rId44"/>
    <p:sldId id="364" r:id="rId45"/>
    <p:sldId id="365" r:id="rId46"/>
    <p:sldId id="367" r:id="rId47"/>
    <p:sldId id="366" r:id="rId48"/>
    <p:sldId id="370" r:id="rId49"/>
    <p:sldId id="368" r:id="rId50"/>
    <p:sldId id="369" r:id="rId51"/>
    <p:sldId id="371" r:id="rId52"/>
    <p:sldId id="372" r:id="rId53"/>
    <p:sldId id="373" r:id="rId54"/>
    <p:sldId id="375" r:id="rId55"/>
    <p:sldId id="377" r:id="rId56"/>
    <p:sldId id="376" r:id="rId57"/>
    <p:sldId id="378" r:id="rId58"/>
    <p:sldId id="380" r:id="rId59"/>
    <p:sldId id="381" r:id="rId60"/>
    <p:sldId id="382" r:id="rId61"/>
    <p:sldId id="383" r:id="rId62"/>
    <p:sldId id="384" r:id="rId63"/>
    <p:sldId id="385" r:id="rId64"/>
    <p:sldId id="386" r:id="rId65"/>
    <p:sldId id="387" r:id="rId66"/>
    <p:sldId id="388" r:id="rId67"/>
    <p:sldId id="379" r:id="rId68"/>
    <p:sldId id="391" r:id="rId69"/>
    <p:sldId id="389" r:id="rId70"/>
    <p:sldId id="390" r:id="rId71"/>
    <p:sldId id="393" r:id="rId72"/>
    <p:sldId id="392" r:id="rId73"/>
    <p:sldId id="395" r:id="rId74"/>
    <p:sldId id="394" r:id="rId75"/>
    <p:sldId id="396" r:id="rId76"/>
    <p:sldId id="399" r:id="rId77"/>
    <p:sldId id="400" r:id="rId78"/>
    <p:sldId id="401" r:id="rId79"/>
    <p:sldId id="398" r:id="rId80"/>
    <p:sldId id="402" r:id="rId81"/>
    <p:sldId id="397" r:id="rId82"/>
    <p:sldId id="404" r:id="rId83"/>
    <p:sldId id="403" r:id="rId84"/>
    <p:sldId id="406" r:id="rId85"/>
    <p:sldId id="405" r:id="rId86"/>
    <p:sldId id="417" r:id="rId87"/>
    <p:sldId id="416" r:id="rId88"/>
    <p:sldId id="418" r:id="rId89"/>
    <p:sldId id="419" r:id="rId90"/>
    <p:sldId id="421" r:id="rId91"/>
    <p:sldId id="420" r:id="rId92"/>
    <p:sldId id="423" r:id="rId93"/>
    <p:sldId id="422" r:id="rId94"/>
    <p:sldId id="426" r:id="rId95"/>
    <p:sldId id="425" r:id="rId96"/>
    <p:sldId id="424" r:id="rId97"/>
    <p:sldId id="428" r:id="rId98"/>
    <p:sldId id="427" r:id="rId99"/>
    <p:sldId id="430" r:id="rId100"/>
    <p:sldId id="431" r:id="rId101"/>
    <p:sldId id="444" r:id="rId102"/>
    <p:sldId id="445" r:id="rId103"/>
    <p:sldId id="446" r:id="rId104"/>
    <p:sldId id="432" r:id="rId105"/>
    <p:sldId id="454" r:id="rId106"/>
    <p:sldId id="447" r:id="rId107"/>
    <p:sldId id="455" r:id="rId108"/>
    <p:sldId id="457" r:id="rId109"/>
    <p:sldId id="456" r:id="rId110"/>
    <p:sldId id="458" r:id="rId111"/>
    <p:sldId id="453" r:id="rId112"/>
    <p:sldId id="451" r:id="rId113"/>
    <p:sldId id="452" r:id="rId114"/>
    <p:sldId id="433" r:id="rId115"/>
    <p:sldId id="448" r:id="rId116"/>
    <p:sldId id="434" r:id="rId117"/>
    <p:sldId id="450" r:id="rId118"/>
    <p:sldId id="449" r:id="rId119"/>
    <p:sldId id="305" r:id="rId120"/>
    <p:sldId id="437" r:id="rId121"/>
    <p:sldId id="438" r:id="rId122"/>
    <p:sldId id="436" r:id="rId123"/>
    <p:sldId id="439" r:id="rId124"/>
    <p:sldId id="440" r:id="rId125"/>
    <p:sldId id="441" r:id="rId126"/>
    <p:sldId id="442" r:id="rId127"/>
    <p:sldId id="443" r:id="rId128"/>
    <p:sldId id="311" r:id="rId129"/>
    <p:sldId id="410" r:id="rId130"/>
    <p:sldId id="414" r:id="rId131"/>
    <p:sldId id="413" r:id="rId132"/>
    <p:sldId id="409" r:id="rId133"/>
    <p:sldId id="411" r:id="rId134"/>
    <p:sldId id="408" r:id="rId135"/>
    <p:sldId id="412" r:id="rId136"/>
    <p:sldId id="415" r:id="rId137"/>
    <p:sldId id="407" r:id="rId138"/>
    <p:sldId id="341" r:id="rId139"/>
    <p:sldId id="342" r:id="rId140"/>
    <p:sldId id="343" r:id="rId141"/>
    <p:sldId id="344" r:id="rId142"/>
    <p:sldId id="345" r:id="rId143"/>
    <p:sldId id="346" r:id="rId144"/>
    <p:sldId id="347" r:id="rId145"/>
    <p:sldId id="348" r:id="rId146"/>
    <p:sldId id="349" r:id="rId147"/>
    <p:sldId id="350" r:id="rId148"/>
    <p:sldId id="351" r:id="rId149"/>
    <p:sldId id="352" r:id="rId150"/>
    <p:sldId id="353" r:id="rId151"/>
    <p:sldId id="356" r:id="rId152"/>
    <p:sldId id="340" r:id="rId153"/>
    <p:sldId id="302" r:id="rId154"/>
    <p:sldId id="300" r:id="rId155"/>
  </p:sldIdLst>
  <p:sldSz cx="9144000" cy="6858000" type="screen4x3"/>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bschnitt" id="{EC472620-A34C-40AE-8413-BEC0CB2B7BD1}">
          <p14:sldIdLst>
            <p14:sldId id="256"/>
            <p14:sldId id="303"/>
            <p14:sldId id="257"/>
            <p14:sldId id="304"/>
            <p14:sldId id="306"/>
            <p14:sldId id="308"/>
            <p14:sldId id="309"/>
            <p14:sldId id="312"/>
            <p14:sldId id="374"/>
            <p14:sldId id="313"/>
            <p14:sldId id="310"/>
            <p14:sldId id="335"/>
            <p14:sldId id="336"/>
            <p14:sldId id="337"/>
            <p14:sldId id="338"/>
            <p14:sldId id="339"/>
            <p14:sldId id="314"/>
            <p14:sldId id="315"/>
            <p14:sldId id="316"/>
            <p14:sldId id="319"/>
            <p14:sldId id="317"/>
            <p14:sldId id="318"/>
            <p14:sldId id="320"/>
            <p14:sldId id="321"/>
            <p14:sldId id="322"/>
            <p14:sldId id="323"/>
            <p14:sldId id="324"/>
            <p14:sldId id="325"/>
            <p14:sldId id="326"/>
            <p14:sldId id="328"/>
            <p14:sldId id="330"/>
            <p14:sldId id="327"/>
            <p14:sldId id="329"/>
            <p14:sldId id="331"/>
            <p14:sldId id="307"/>
            <p14:sldId id="333"/>
            <p14:sldId id="332"/>
            <p14:sldId id="334"/>
            <p14:sldId id="354"/>
            <p14:sldId id="358"/>
            <p14:sldId id="359"/>
            <p14:sldId id="360"/>
            <p14:sldId id="362"/>
            <p14:sldId id="364"/>
            <p14:sldId id="365"/>
            <p14:sldId id="367"/>
            <p14:sldId id="366"/>
            <p14:sldId id="370"/>
            <p14:sldId id="368"/>
            <p14:sldId id="369"/>
            <p14:sldId id="371"/>
            <p14:sldId id="372"/>
            <p14:sldId id="373"/>
            <p14:sldId id="375"/>
            <p14:sldId id="377"/>
            <p14:sldId id="376"/>
            <p14:sldId id="378"/>
            <p14:sldId id="380"/>
            <p14:sldId id="381"/>
            <p14:sldId id="382"/>
            <p14:sldId id="383"/>
            <p14:sldId id="384"/>
            <p14:sldId id="385"/>
            <p14:sldId id="386"/>
            <p14:sldId id="387"/>
            <p14:sldId id="388"/>
            <p14:sldId id="379"/>
            <p14:sldId id="391"/>
            <p14:sldId id="389"/>
            <p14:sldId id="390"/>
            <p14:sldId id="393"/>
            <p14:sldId id="392"/>
            <p14:sldId id="395"/>
            <p14:sldId id="394"/>
            <p14:sldId id="396"/>
            <p14:sldId id="399"/>
            <p14:sldId id="400"/>
            <p14:sldId id="401"/>
            <p14:sldId id="398"/>
            <p14:sldId id="402"/>
            <p14:sldId id="397"/>
            <p14:sldId id="404"/>
            <p14:sldId id="403"/>
            <p14:sldId id="406"/>
            <p14:sldId id="405"/>
            <p14:sldId id="417"/>
            <p14:sldId id="416"/>
            <p14:sldId id="418"/>
            <p14:sldId id="419"/>
            <p14:sldId id="421"/>
            <p14:sldId id="420"/>
            <p14:sldId id="423"/>
            <p14:sldId id="422"/>
            <p14:sldId id="426"/>
            <p14:sldId id="425"/>
            <p14:sldId id="424"/>
            <p14:sldId id="428"/>
            <p14:sldId id="427"/>
            <p14:sldId id="430"/>
            <p14:sldId id="431"/>
            <p14:sldId id="444"/>
            <p14:sldId id="445"/>
            <p14:sldId id="446"/>
            <p14:sldId id="432"/>
            <p14:sldId id="454"/>
            <p14:sldId id="447"/>
            <p14:sldId id="455"/>
            <p14:sldId id="457"/>
            <p14:sldId id="456"/>
            <p14:sldId id="458"/>
            <p14:sldId id="453"/>
            <p14:sldId id="451"/>
            <p14:sldId id="452"/>
            <p14:sldId id="433"/>
            <p14:sldId id="448"/>
            <p14:sldId id="434"/>
            <p14:sldId id="450"/>
            <p14:sldId id="449"/>
            <p14:sldId id="305"/>
            <p14:sldId id="437"/>
            <p14:sldId id="438"/>
            <p14:sldId id="436"/>
            <p14:sldId id="439"/>
            <p14:sldId id="440"/>
            <p14:sldId id="441"/>
            <p14:sldId id="442"/>
            <p14:sldId id="443"/>
            <p14:sldId id="311"/>
            <p14:sldId id="410"/>
            <p14:sldId id="414"/>
            <p14:sldId id="413"/>
            <p14:sldId id="409"/>
            <p14:sldId id="411"/>
            <p14:sldId id="408"/>
            <p14:sldId id="412"/>
            <p14:sldId id="415"/>
            <p14:sldId id="407"/>
            <p14:sldId id="341"/>
            <p14:sldId id="342"/>
            <p14:sldId id="343"/>
            <p14:sldId id="344"/>
            <p14:sldId id="345"/>
            <p14:sldId id="346"/>
            <p14:sldId id="347"/>
            <p14:sldId id="348"/>
            <p14:sldId id="349"/>
            <p14:sldId id="350"/>
            <p14:sldId id="351"/>
            <p14:sldId id="352"/>
            <p14:sldId id="353"/>
            <p14:sldId id="356"/>
            <p14:sldId id="340"/>
            <p14:sldId id="302"/>
            <p14:sldId id="30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160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76A591CB-64A2-46FD-AB6B-5B591BA9A3F4}" type="datetimeFigureOut">
              <a:rPr lang="de-DE" smtClean="0"/>
              <a:t>24.09.2020</a:t>
            </a:fld>
            <a:endParaRPr lang="de-DE" dirty="0"/>
          </a:p>
        </p:txBody>
      </p:sp>
      <p:sp>
        <p:nvSpPr>
          <p:cNvPr id="4" name="Folienbildplatzhalter 3"/>
          <p:cNvSpPr>
            <a:spLocks noGrp="1" noRot="1" noChangeAspect="1"/>
          </p:cNvSpPr>
          <p:nvPr>
            <p:ph type="sldImg" idx="2"/>
          </p:nvPr>
        </p:nvSpPr>
        <p:spPr>
          <a:xfrm>
            <a:off x="1149350" y="1233488"/>
            <a:ext cx="4443413" cy="3332162"/>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74212" y="4751221"/>
            <a:ext cx="5393690" cy="3887361"/>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377319"/>
            <a:ext cx="2921582" cy="49534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18971" y="9377319"/>
            <a:ext cx="2921582" cy="495347"/>
          </a:xfrm>
          <a:prstGeom prst="rect">
            <a:avLst/>
          </a:prstGeom>
        </p:spPr>
        <p:txBody>
          <a:bodyPr vert="horz" lIns="91440" tIns="45720" rIns="91440" bIns="45720" rtlCol="0" anchor="b"/>
          <a:lstStyle>
            <a:lvl1pPr algn="r">
              <a:defRPr sz="1200"/>
            </a:lvl1pPr>
          </a:lstStyle>
          <a:p>
            <a:fld id="{3F75B1D6-D56D-46D9-A041-9BCD65596809}" type="slidenum">
              <a:rPr lang="de-DE" smtClean="0"/>
              <a:t>‹Nr.›</a:t>
            </a:fld>
            <a:endParaRPr lang="de-DE" dirty="0"/>
          </a:p>
        </p:txBody>
      </p:sp>
    </p:spTree>
    <p:extLst>
      <p:ext uri="{BB962C8B-B14F-4D97-AF65-F5344CB8AC3E}">
        <p14:creationId xmlns:p14="http://schemas.microsoft.com/office/powerpoint/2010/main" val="455236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endParaRPr lang="de-DE" dirty="0"/>
          </a:p>
        </p:txBody>
      </p:sp>
      <p:sp>
        <p:nvSpPr>
          <p:cNvPr id="5" name="Footer Placeholder 4"/>
          <p:cNvSpPr>
            <a:spLocks noGrp="1"/>
          </p:cNvSpPr>
          <p:nvPr>
            <p:ph type="ftr" sz="quarter" idx="11"/>
          </p:nvPr>
        </p:nvSpPr>
        <p:spPr/>
        <p:txBody>
          <a:bodyPr/>
          <a:lstStyle/>
          <a:p>
            <a:r>
              <a:rPr lang="de-DE" dirty="0"/>
              <a:t>Schulung BR H &amp; M Aachen </a:t>
            </a:r>
          </a:p>
        </p:txBody>
      </p:sp>
      <p:sp>
        <p:nvSpPr>
          <p:cNvPr id="6" name="Slide Number Placeholder 5"/>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427955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endParaRPr lang="de-DE" dirty="0"/>
          </a:p>
        </p:txBody>
      </p:sp>
      <p:sp>
        <p:nvSpPr>
          <p:cNvPr id="5" name="Footer Placeholder 4"/>
          <p:cNvSpPr>
            <a:spLocks noGrp="1"/>
          </p:cNvSpPr>
          <p:nvPr>
            <p:ph type="ftr" sz="quarter" idx="11"/>
          </p:nvPr>
        </p:nvSpPr>
        <p:spPr/>
        <p:txBody>
          <a:bodyPr/>
          <a:lstStyle/>
          <a:p>
            <a:r>
              <a:rPr lang="de-DE" dirty="0"/>
              <a:t>Schulung BR H &amp; M Aachen </a:t>
            </a:r>
          </a:p>
        </p:txBody>
      </p:sp>
      <p:sp>
        <p:nvSpPr>
          <p:cNvPr id="6" name="Slide Number Placeholder 5"/>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362996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endParaRPr lang="de-DE" dirty="0"/>
          </a:p>
        </p:txBody>
      </p:sp>
      <p:sp>
        <p:nvSpPr>
          <p:cNvPr id="5" name="Footer Placeholder 4"/>
          <p:cNvSpPr>
            <a:spLocks noGrp="1"/>
          </p:cNvSpPr>
          <p:nvPr>
            <p:ph type="ftr" sz="quarter" idx="11"/>
          </p:nvPr>
        </p:nvSpPr>
        <p:spPr/>
        <p:txBody>
          <a:bodyPr/>
          <a:lstStyle/>
          <a:p>
            <a:r>
              <a:rPr lang="de-DE" dirty="0"/>
              <a:t>Schulung BR H &amp; M Aachen </a:t>
            </a:r>
          </a:p>
        </p:txBody>
      </p:sp>
      <p:sp>
        <p:nvSpPr>
          <p:cNvPr id="6" name="Slide Number Placeholder 5"/>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157327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atin typeface="+mn-lt"/>
              </a:defRPr>
            </a:lvl1pPr>
          </a:lstStyle>
          <a:p>
            <a:r>
              <a:rPr lang="de-DE" dirty="0"/>
              <a:t>Sozialplan</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Date Placeholder 3"/>
          <p:cNvSpPr>
            <a:spLocks noGrp="1"/>
          </p:cNvSpPr>
          <p:nvPr>
            <p:ph type="dt" sz="half" idx="10"/>
          </p:nvPr>
        </p:nvSpPr>
        <p:spPr/>
        <p:txBody>
          <a:bodyPr/>
          <a:lstStyle>
            <a:lvl1pPr>
              <a:defRPr/>
            </a:lvl1pPr>
          </a:lstStyle>
          <a:p>
            <a:endParaRPr lang="de-DE" dirty="0"/>
          </a:p>
        </p:txBody>
      </p:sp>
      <p:sp>
        <p:nvSpPr>
          <p:cNvPr id="5" name="Footer Placeholder 4"/>
          <p:cNvSpPr>
            <a:spLocks noGrp="1"/>
          </p:cNvSpPr>
          <p:nvPr>
            <p:ph type="ftr" sz="quarter" idx="11"/>
          </p:nvPr>
        </p:nvSpPr>
        <p:spPr>
          <a:xfrm>
            <a:off x="3060000" y="6480000"/>
            <a:ext cx="2700000" cy="360000"/>
          </a:xfrm>
        </p:spPr>
        <p:txBody>
          <a:bodyPr/>
          <a:lstStyle>
            <a:lvl1pPr>
              <a:defRPr sz="1200">
                <a:solidFill>
                  <a:schemeClr val="tx1">
                    <a:lumMod val="65000"/>
                    <a:lumOff val="35000"/>
                  </a:schemeClr>
                </a:solidFill>
              </a:defRPr>
            </a:lvl1pPr>
          </a:lstStyle>
          <a:p>
            <a:r>
              <a:rPr lang="de-DE" dirty="0"/>
              <a:t>Schulung BR H &amp; M 337 Aachen</a:t>
            </a:r>
          </a:p>
          <a:p>
            <a:endParaRPr lang="de-DE"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702531E5-C764-4BF6-8449-F1B1BE6F040F}" type="slidenum">
              <a:rPr lang="de-DE" smtClean="0"/>
              <a:pPr/>
              <a:t>‹Nr.›</a:t>
            </a:fld>
            <a:endParaRPr lang="de-DE" dirty="0"/>
          </a:p>
        </p:txBody>
      </p:sp>
      <p:pic>
        <p:nvPicPr>
          <p:cNvPr id="8" name="Grafik 7" descr="Ein Bild, das Uhr, Zeichnung enthält.&#10;&#10;Automatisch generierte Beschreibung">
            <a:extLst>
              <a:ext uri="{FF2B5EF4-FFF2-40B4-BE49-F238E27FC236}">
                <a16:creationId xmlns:a16="http://schemas.microsoft.com/office/drawing/2014/main" id="{776627ED-77DB-49CE-A877-BBD980C735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2000" y="6008244"/>
            <a:ext cx="2143350" cy="803756"/>
          </a:xfrm>
          <a:prstGeom prst="rect">
            <a:avLst/>
          </a:prstGeom>
        </p:spPr>
      </p:pic>
    </p:spTree>
    <p:extLst>
      <p:ext uri="{BB962C8B-B14F-4D97-AF65-F5344CB8AC3E}">
        <p14:creationId xmlns:p14="http://schemas.microsoft.com/office/powerpoint/2010/main" val="1094327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endParaRPr lang="de-DE" dirty="0"/>
          </a:p>
        </p:txBody>
      </p:sp>
      <p:sp>
        <p:nvSpPr>
          <p:cNvPr id="5" name="Footer Placeholder 4"/>
          <p:cNvSpPr>
            <a:spLocks noGrp="1"/>
          </p:cNvSpPr>
          <p:nvPr>
            <p:ph type="ftr" sz="quarter" idx="11"/>
          </p:nvPr>
        </p:nvSpPr>
        <p:spPr/>
        <p:txBody>
          <a:bodyPr/>
          <a:lstStyle/>
          <a:p>
            <a:r>
              <a:rPr lang="de-DE" dirty="0"/>
              <a:t>Schulung BR H &amp; M Aachen </a:t>
            </a:r>
          </a:p>
        </p:txBody>
      </p:sp>
      <p:sp>
        <p:nvSpPr>
          <p:cNvPr id="6" name="Slide Number Placeholder 5"/>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3733521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endParaRPr lang="de-DE" dirty="0"/>
          </a:p>
        </p:txBody>
      </p:sp>
      <p:sp>
        <p:nvSpPr>
          <p:cNvPr id="6" name="Footer Placeholder 5"/>
          <p:cNvSpPr>
            <a:spLocks noGrp="1"/>
          </p:cNvSpPr>
          <p:nvPr>
            <p:ph type="ftr" sz="quarter" idx="11"/>
          </p:nvPr>
        </p:nvSpPr>
        <p:spPr/>
        <p:txBody>
          <a:bodyPr/>
          <a:lstStyle/>
          <a:p>
            <a:r>
              <a:rPr lang="de-DE" dirty="0"/>
              <a:t>Schulung BR H &amp; M Aachen </a:t>
            </a:r>
          </a:p>
        </p:txBody>
      </p:sp>
      <p:sp>
        <p:nvSpPr>
          <p:cNvPr id="7" name="Slide Number Placeholder 6"/>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142325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29842" y="2505075"/>
            <a:ext cx="3868340"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29151" y="2505075"/>
            <a:ext cx="3887391"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endParaRPr lang="de-DE" dirty="0"/>
          </a:p>
        </p:txBody>
      </p:sp>
      <p:sp>
        <p:nvSpPr>
          <p:cNvPr id="8" name="Footer Placeholder 7"/>
          <p:cNvSpPr>
            <a:spLocks noGrp="1"/>
          </p:cNvSpPr>
          <p:nvPr>
            <p:ph type="ftr" sz="quarter" idx="11"/>
          </p:nvPr>
        </p:nvSpPr>
        <p:spPr/>
        <p:txBody>
          <a:bodyPr/>
          <a:lstStyle/>
          <a:p>
            <a:r>
              <a:rPr lang="de-DE" dirty="0"/>
              <a:t>Schulung BR H &amp; M Aachen </a:t>
            </a:r>
          </a:p>
        </p:txBody>
      </p:sp>
      <p:sp>
        <p:nvSpPr>
          <p:cNvPr id="9" name="Slide Number Placeholder 8"/>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3517081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endParaRPr lang="de-DE" dirty="0"/>
          </a:p>
        </p:txBody>
      </p:sp>
      <p:sp>
        <p:nvSpPr>
          <p:cNvPr id="4" name="Footer Placeholder 3"/>
          <p:cNvSpPr>
            <a:spLocks noGrp="1"/>
          </p:cNvSpPr>
          <p:nvPr>
            <p:ph type="ftr" sz="quarter" idx="11"/>
          </p:nvPr>
        </p:nvSpPr>
        <p:spPr/>
        <p:txBody>
          <a:bodyPr/>
          <a:lstStyle/>
          <a:p>
            <a:r>
              <a:rPr lang="de-DE" dirty="0"/>
              <a:t>Schulung BR H &amp; M Aachen </a:t>
            </a:r>
          </a:p>
        </p:txBody>
      </p:sp>
      <p:sp>
        <p:nvSpPr>
          <p:cNvPr id="5" name="Slide Number Placeholder 4"/>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342527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de-DE" dirty="0"/>
          </a:p>
        </p:txBody>
      </p:sp>
      <p:sp>
        <p:nvSpPr>
          <p:cNvPr id="3" name="Footer Placeholder 2"/>
          <p:cNvSpPr>
            <a:spLocks noGrp="1"/>
          </p:cNvSpPr>
          <p:nvPr>
            <p:ph type="ftr" sz="quarter" idx="11"/>
          </p:nvPr>
        </p:nvSpPr>
        <p:spPr/>
        <p:txBody>
          <a:bodyPr/>
          <a:lstStyle/>
          <a:p>
            <a:r>
              <a:rPr lang="de-DE" dirty="0"/>
              <a:t>Schulung BR H &amp; M Aachen </a:t>
            </a:r>
          </a:p>
        </p:txBody>
      </p:sp>
      <p:sp>
        <p:nvSpPr>
          <p:cNvPr id="4" name="Slide Number Placeholder 3"/>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1298761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endParaRPr lang="de-DE" dirty="0"/>
          </a:p>
        </p:txBody>
      </p:sp>
      <p:sp>
        <p:nvSpPr>
          <p:cNvPr id="6" name="Footer Placeholder 5"/>
          <p:cNvSpPr>
            <a:spLocks noGrp="1"/>
          </p:cNvSpPr>
          <p:nvPr>
            <p:ph type="ftr" sz="quarter" idx="11"/>
          </p:nvPr>
        </p:nvSpPr>
        <p:spPr/>
        <p:txBody>
          <a:bodyPr/>
          <a:lstStyle/>
          <a:p>
            <a:r>
              <a:rPr lang="de-DE" dirty="0"/>
              <a:t>Schulung BR H &amp; M Aachen </a:t>
            </a:r>
          </a:p>
        </p:txBody>
      </p:sp>
      <p:sp>
        <p:nvSpPr>
          <p:cNvPr id="7" name="Slide Number Placeholder 6"/>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3177030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dirty="0"/>
              <a:t>Bild durch Klicken auf Symbol hinzufügen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endParaRPr lang="de-DE" dirty="0"/>
          </a:p>
        </p:txBody>
      </p:sp>
      <p:sp>
        <p:nvSpPr>
          <p:cNvPr id="6" name="Footer Placeholder 5"/>
          <p:cNvSpPr>
            <a:spLocks noGrp="1"/>
          </p:cNvSpPr>
          <p:nvPr>
            <p:ph type="ftr" sz="quarter" idx="11"/>
          </p:nvPr>
        </p:nvSpPr>
        <p:spPr/>
        <p:txBody>
          <a:bodyPr/>
          <a:lstStyle/>
          <a:p>
            <a:r>
              <a:rPr lang="de-DE" dirty="0"/>
              <a:t>Schulung BR H &amp; M Aachen </a:t>
            </a:r>
          </a:p>
        </p:txBody>
      </p:sp>
      <p:sp>
        <p:nvSpPr>
          <p:cNvPr id="7" name="Slide Number Placeholder 6"/>
          <p:cNvSpPr>
            <a:spLocks noGrp="1"/>
          </p:cNvSpPr>
          <p:nvPr>
            <p:ph type="sldNum" sz="quarter" idx="12"/>
          </p:nvPr>
        </p:nvSpPr>
        <p:spPr/>
        <p:txBody>
          <a:bodyPr/>
          <a:lstStyle/>
          <a:p>
            <a:fld id="{702531E5-C764-4BF6-8449-F1B1BE6F040F}" type="slidenum">
              <a:rPr lang="de-DE" smtClean="0"/>
              <a:t>‹Nr.›</a:t>
            </a:fld>
            <a:endParaRPr lang="de-DE" dirty="0"/>
          </a:p>
        </p:txBody>
      </p:sp>
    </p:spTree>
    <p:extLst>
      <p:ext uri="{BB962C8B-B14F-4D97-AF65-F5344CB8AC3E}">
        <p14:creationId xmlns:p14="http://schemas.microsoft.com/office/powerpoint/2010/main" val="2942036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de-DE" dirty="0"/>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dirty="0"/>
              <a:t>Schulung BR H &amp; M Aachen </a:t>
            </a:r>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531E5-C764-4BF6-8449-F1B1BE6F040F}" type="slidenum">
              <a:rPr lang="de-DE" smtClean="0"/>
              <a:t>‹Nr.›</a:t>
            </a:fld>
            <a:endParaRPr lang="de-DE" dirty="0"/>
          </a:p>
        </p:txBody>
      </p:sp>
    </p:spTree>
    <p:extLst>
      <p:ext uri="{BB962C8B-B14F-4D97-AF65-F5344CB8AC3E}">
        <p14:creationId xmlns:p14="http://schemas.microsoft.com/office/powerpoint/2010/main" val="19684499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3" Type="http://schemas.openxmlformats.org/officeDocument/2006/relationships/hyperlink" Target="https://beck-online.beck.de/?typ=reference&amp;y=100&amp;g=TZBFG&amp;p=14&amp;x=2" TargetMode="External"/><Relationship Id="rId2" Type="http://schemas.openxmlformats.org/officeDocument/2006/relationships/hyperlink" Target="https://beck-online.beck.de/?typ=reference&amp;y=100&amp;g=TZBFG&amp;p=14" TargetMode="Externa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3" Type="http://schemas.openxmlformats.org/officeDocument/2006/relationships/hyperlink" Target="http://beck-online.beck.de/Default.aspx?typ=reference&amp;y=100&amp;G=WissZeitVG&amp;P=2&amp;X=2" TargetMode="External"/><Relationship Id="rId2" Type="http://schemas.openxmlformats.org/officeDocument/2006/relationships/hyperlink" Target="http://beck-online.beck.de/Default.aspx?typ=reference&amp;y=100&amp;G=WissZeitVG&amp;P=2" TargetMode="Externa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581BB0-E6A5-47C6-A49E-D8F7E1CD0519}"/>
              </a:ext>
            </a:extLst>
          </p:cNvPr>
          <p:cNvSpPr>
            <a:spLocks noGrp="1"/>
          </p:cNvSpPr>
          <p:nvPr>
            <p:ph type="ctrTitle"/>
          </p:nvPr>
        </p:nvSpPr>
        <p:spPr>
          <a:xfrm>
            <a:off x="720000" y="1080002"/>
            <a:ext cx="7812000" cy="2431435"/>
          </a:xfrm>
        </p:spPr>
        <p:txBody>
          <a:bodyPr anchor="t" anchorCtr="0">
            <a:spAutoFit/>
          </a:bodyPr>
          <a:lstStyle/>
          <a:p>
            <a:pPr>
              <a:lnSpc>
                <a:spcPct val="100000"/>
              </a:lnSpc>
            </a:pPr>
            <a:r>
              <a:rPr lang="de-DE" sz="3200" b="1" u="sng" dirty="0">
                <a:solidFill>
                  <a:prstClr val="black"/>
                </a:solidFill>
                <a:latin typeface="+mn-lt"/>
              </a:rPr>
              <a:t>6. Teach-In</a:t>
            </a:r>
            <a:br>
              <a:rPr lang="de-DE" sz="3200" b="1" u="sng" dirty="0">
                <a:solidFill>
                  <a:prstClr val="black"/>
                </a:solidFill>
                <a:latin typeface="+mn-lt"/>
              </a:rPr>
            </a:br>
            <a:r>
              <a:rPr lang="de-DE" sz="3200" b="1" u="sng" dirty="0">
                <a:solidFill>
                  <a:prstClr val="black"/>
                </a:solidFill>
                <a:latin typeface="+mn-lt"/>
              </a:rPr>
              <a:t>Jenaer Anwaltverein </a:t>
            </a:r>
            <a:br>
              <a:rPr lang="de-DE" sz="3200" b="1" u="sng" dirty="0">
                <a:solidFill>
                  <a:prstClr val="black"/>
                </a:solidFill>
                <a:latin typeface="+mn-lt"/>
              </a:rPr>
            </a:br>
            <a:r>
              <a:rPr lang="de-DE" sz="3200" b="1" u="sng" dirty="0">
                <a:solidFill>
                  <a:prstClr val="black"/>
                </a:solidFill>
                <a:latin typeface="+mn-lt"/>
              </a:rPr>
              <a:t>Befristung von Arbeitsverhältnissen</a:t>
            </a:r>
            <a:br>
              <a:rPr lang="de-DE" sz="3200" b="1" dirty="0">
                <a:solidFill>
                  <a:prstClr val="black"/>
                </a:solidFill>
                <a:latin typeface="+mn-lt"/>
              </a:rPr>
            </a:br>
            <a:br>
              <a:rPr lang="de-DE" sz="2800" b="1" u="sng" dirty="0">
                <a:solidFill>
                  <a:prstClr val="black"/>
                </a:solidFill>
                <a:latin typeface="+mn-lt"/>
              </a:rPr>
            </a:br>
            <a:endParaRPr lang="de-DE" sz="2800" u="sng" dirty="0">
              <a:latin typeface="+mn-lt"/>
            </a:endParaRPr>
          </a:p>
        </p:txBody>
      </p:sp>
      <p:sp>
        <p:nvSpPr>
          <p:cNvPr id="3" name="Untertitel 2">
            <a:extLst>
              <a:ext uri="{FF2B5EF4-FFF2-40B4-BE49-F238E27FC236}">
                <a16:creationId xmlns:a16="http://schemas.microsoft.com/office/drawing/2014/main" id="{D31D5108-29B0-462A-99D0-2FC162E075A2}"/>
              </a:ext>
            </a:extLst>
          </p:cNvPr>
          <p:cNvSpPr>
            <a:spLocks noGrp="1"/>
          </p:cNvSpPr>
          <p:nvPr>
            <p:ph type="subTitle" idx="1"/>
          </p:nvPr>
        </p:nvSpPr>
        <p:spPr>
          <a:xfrm>
            <a:off x="1080000" y="3420002"/>
            <a:ext cx="6840000" cy="1806648"/>
          </a:xfrm>
        </p:spPr>
        <p:txBody>
          <a:bodyPr>
            <a:spAutoFit/>
          </a:bodyPr>
          <a:lstStyle/>
          <a:p>
            <a:r>
              <a:rPr lang="de-DE" dirty="0">
                <a:latin typeface="Calibri" panose="020F0502020204030204" pitchFamily="34" charset="0"/>
                <a:cs typeface="Calibri" panose="020F0502020204030204" pitchFamily="34" charset="0"/>
              </a:rPr>
              <a:t>©Rechtsanwalt Dr. Joachim Holthausen</a:t>
            </a:r>
          </a:p>
          <a:p>
            <a:r>
              <a:rPr lang="de-DE" dirty="0">
                <a:latin typeface="Calibri" panose="020F0502020204030204" pitchFamily="34" charset="0"/>
                <a:cs typeface="Calibri" panose="020F0502020204030204" pitchFamily="34" charset="0"/>
              </a:rPr>
              <a:t>Fachanwalt für Arbeitsrecht</a:t>
            </a:r>
          </a:p>
          <a:p>
            <a:endParaRPr lang="de-DE" dirty="0">
              <a:latin typeface="Calibri" panose="020F0502020204030204" pitchFamily="34" charset="0"/>
              <a:cs typeface="Calibri" panose="020F0502020204030204" pitchFamily="34" charset="0"/>
            </a:endParaRPr>
          </a:p>
          <a:p>
            <a:endParaRPr lang="de-DE" dirty="0"/>
          </a:p>
        </p:txBody>
      </p:sp>
      <p:pic>
        <p:nvPicPr>
          <p:cNvPr id="1026" name="Picture 2" descr="image004">
            <a:extLst>
              <a:ext uri="{FF2B5EF4-FFF2-40B4-BE49-F238E27FC236}">
                <a16:creationId xmlns:a16="http://schemas.microsoft.com/office/drawing/2014/main" id="{8E825C66-F540-4340-9FF2-EB5B62BF9B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8000" y="5184000"/>
            <a:ext cx="2520000" cy="94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10100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Erscheinungsformen befristeter Arbeitsverträge: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Befristung mit Sachgrund, § 14 I TzBfG</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Befristung ohne Sachgrund § 14 II, IIa und III TzBfG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 14 IIa TzBfG erweitert für Neugründungen die sachgrundlose Befristungsmöglichkeit/-dauer (4 Jahre), Anlehnung an § 112a BetrVG</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Koalitionsvertrag sah Änderungen im Befristungsrecht bei der sachgrundlosen Befristung vor, die bisher nicht umgesetzt worden sind. Geplant war/ist:</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Höchstdauer sachgrundlose Befristungen 18 Monate</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Einmalige statt dreimalige Verlängerung während der Befristungshöchstdauer</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Quote für sachgrundlose Befristungen (Bewertung: unausgegoren, Widersprüche, praktisch nicht umsetzbar, Schwellenwerte verfassungsrechtlich angreifbar, Rechtsunsicherheit)</a:t>
            </a:r>
          </a:p>
          <a:p>
            <a:pPr>
              <a:lnSpc>
                <a:spcPct val="120000"/>
              </a:lnSpc>
              <a:spcBef>
                <a:spcPts val="0"/>
              </a:spcBef>
              <a:buFont typeface="Wingdings" panose="05000000000000000000" pitchFamily="2" charset="2"/>
              <a:buChar char="Ø"/>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52582690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Zweckbefristung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algn="just">
              <a:lnSpc>
                <a:spcPct val="13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Geht es um eine Zweckbefristung, muss sich die Prognose auf die Erreichung des Zwecks richten</a:t>
            </a:r>
          </a:p>
          <a:p>
            <a:pPr algn="just">
              <a:lnSpc>
                <a:spcPct val="13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Da der zulässige Zweck im Sinne des TzBfG ein Ereignis ist, dessen Eintritt die Parteien hinsichtlich des „Ob“ als sicher ansehen, dessen „Wann“ aber noch nicht feststeht, fordert etwa eine auf § 14 I 2 Nr. 1 TzBfG gestützte Zweckbefristung eine hinreichende Prognosedichte dahingehend, dass der in den ArbV aufgenommene Vertragszweck nicht nur möglicherweise oder wahrscheinlich erreicht wird, sondern dass im Rahmen des Vorhersehbaren sicher angenommen werden kann, dass er eintreten wird</a:t>
            </a:r>
          </a:p>
          <a:p>
            <a:pPr algn="just">
              <a:lnSpc>
                <a:spcPct val="13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 Prognose muss sich auf einen arbeitsorganisatorischen Ablauf richten, der hinreichend bestimmt ist und an dessen Ende der Wegfall des Bedarfs für die Tätigkeit des AN steht (SW: Prognosedichte)</a:t>
            </a:r>
          </a:p>
          <a:p>
            <a:pPr algn="just">
              <a:lnSpc>
                <a:spcPct val="13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Es reicht nicht aus, dass sich lediglich unbestimmt abzeichnet, aufgrund welcher Abläufe eine Tätigkeit des AN in der Zukunft entbehrlich sein könnte. An die Zuverlässigkeit der Prognose sind umso höhere Anforderungen zu stellen, je weiter die vereinbarte Zweckerreichung in der Zukunft liegt</a:t>
            </a:r>
          </a:p>
          <a:p>
            <a:pPr marL="0" indent="0">
              <a:lnSpc>
                <a:spcPct val="130000"/>
              </a:lnSpc>
              <a:spcBef>
                <a:spcPts val="600"/>
              </a:spcBef>
              <a:buNone/>
            </a:pPr>
            <a:r>
              <a:rPr lang="de-DE" sz="1800" dirty="0">
                <a:effectLst/>
                <a:ea typeface="Calibri" panose="020F0502020204030204" pitchFamily="34" charset="0"/>
              </a:rPr>
              <a:t>Vgl. BAG 21.03.2017 – 7 AZR 222/15</a:t>
            </a: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97185651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a:bodyPr>
          <a:lstStyle/>
          <a:p>
            <a:pPr marL="0" indent="0" algn="just">
              <a:lnSpc>
                <a:spcPct val="130000"/>
              </a:lnSpc>
              <a:spcBef>
                <a:spcPts val="600"/>
              </a:spcBef>
              <a:buNone/>
            </a:pPr>
            <a:r>
              <a:rPr lang="de-DE" sz="1800" b="1" dirty="0">
                <a:cs typeface="Times New Roman" panose="02020603050405020304" pitchFamily="18" charset="0"/>
              </a:rPr>
              <a:t>Grunderkenntnis kein Zitiergebot bei sachgrundloser Befristung</a:t>
            </a:r>
          </a:p>
          <a:p>
            <a:pPr algn="just">
              <a:lnSpc>
                <a:spcPct val="130000"/>
              </a:lnSpc>
              <a:spcBef>
                <a:spcPts val="600"/>
              </a:spcBef>
              <a:buFont typeface="Wingdings" panose="05000000000000000000" pitchFamily="2" charset="2"/>
              <a:buChar char="Ø"/>
            </a:pPr>
            <a:r>
              <a:rPr lang="de-DE" sz="1800" dirty="0">
                <a:cs typeface="Times New Roman" panose="02020603050405020304" pitchFamily="18" charset="0"/>
              </a:rPr>
              <a:t>Die Anwendbarkeit des § 14 II TzBfG setzt keine Vereinbarung der Parteien voraus, die Befristung auf diesen Rechtfertigungstatbestand stützen zu wollen. Die Vorschrift enthält kein Zitiergebot</a:t>
            </a:r>
          </a:p>
          <a:p>
            <a:pPr algn="just">
              <a:lnSpc>
                <a:spcPct val="130000"/>
              </a:lnSpc>
              <a:spcBef>
                <a:spcPts val="600"/>
              </a:spcBef>
              <a:buFont typeface="Wingdings" panose="05000000000000000000" pitchFamily="2" charset="2"/>
              <a:buChar char="Ø"/>
            </a:pPr>
            <a:r>
              <a:rPr lang="de-DE" sz="1800" dirty="0">
                <a:cs typeface="Times New Roman" panose="02020603050405020304" pitchFamily="18" charset="0"/>
              </a:rPr>
              <a:t>Der Rechtfertigungsgrund für die Befristung muss bei Vertragsschluss objektiv vorliegen</a:t>
            </a:r>
          </a:p>
          <a:p>
            <a:pPr algn="just">
              <a:lnSpc>
                <a:spcPct val="130000"/>
              </a:lnSpc>
              <a:spcBef>
                <a:spcPts val="600"/>
              </a:spcBef>
              <a:buFont typeface="Wingdings" panose="05000000000000000000" pitchFamily="2" charset="2"/>
              <a:buChar char="Ø"/>
            </a:pPr>
            <a:r>
              <a:rPr lang="de-DE" sz="1800" dirty="0">
                <a:cs typeface="Times New Roman" panose="02020603050405020304" pitchFamily="18" charset="0"/>
              </a:rPr>
              <a:t>Ebenso wie sich der ArbG bei einer Sachgrundbefristung zu deren Rechtfertigung auch auf einen anderen als den im ArbV genannten Sachgrund berufen oder er sich auf einen Sachgrund stützen kann, wenn im ArbV § 14 II TzBfG als Rechtfertigungsgrund für die Befristung genannt ist, kann er die Befristung mit § 14 II TzBfG begründen, wenn im ArbV ein Sachgrund für die Befristung angegeben ist</a:t>
            </a:r>
          </a:p>
          <a:p>
            <a:pPr marL="0" indent="0">
              <a:lnSpc>
                <a:spcPct val="130000"/>
              </a:lnSpc>
              <a:spcBef>
                <a:spcPts val="600"/>
              </a:spcBef>
              <a:buNone/>
            </a:pPr>
            <a:r>
              <a:rPr lang="de-DE" sz="1800" dirty="0">
                <a:cs typeface="Times New Roman" panose="02020603050405020304" pitchFamily="18" charset="0"/>
              </a:rPr>
              <a:t>Vgl. BAG 12.08.2009 – 7 AZR 270/08</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17912944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Die ArbV-Parteien können die Möglichkeit zur sachgrundlosen Befristung vertraglich ausschließen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Eine derartige Abbedingung der Befristungsmöglichkeit nach § 14 II TzBfG kann ausdrücklich oder konkludent erfolgen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Ein konkludenter Ausschluss der Anwendbarkeit von § 14 II TzBfG liegt etwa vor, wenn der AN die Erklärungen des ArbG so verstehen darf, dass die Befristung ausschließlich auf einen bestimmten Sachgrund gestützt werden und nur von seinem Bestehen abhängen soll</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Dabei sind die Umstände des Einzelfalls entscheidend. Die Benennung eines Sachgrunds kann dafür ein wesentliches Indiz sein. Allein reicht sie allerdings nicht aus, um anzunehmen, die sachgrundlose Befristung nach § 14 II TzBfG solle damit ausgeschlossen sein. Vielmehr müssen im Einzelfall noch zusätzliche Umstände hinzutreten</a:t>
            </a:r>
          </a:p>
          <a:p>
            <a:pPr marL="0" indent="0">
              <a:lnSpc>
                <a:spcPct val="140000"/>
              </a:lnSpc>
              <a:spcBef>
                <a:spcPts val="600"/>
              </a:spcBef>
              <a:buNone/>
            </a:pPr>
            <a:r>
              <a:rPr lang="de-DE" sz="1800" dirty="0">
                <a:effectLst/>
                <a:ea typeface="Calibri" panose="020F0502020204030204" pitchFamily="34" charset="0"/>
              </a:rPr>
              <a:t>Vgl. BAG 12.08.2009 – 7 AZR 270/08</a:t>
            </a: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201006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lgn="just">
              <a:lnSpc>
                <a:spcPct val="120000"/>
              </a:lnSpc>
              <a:spcBef>
                <a:spcPts val="600"/>
              </a:spcBef>
              <a:buNone/>
            </a:pPr>
            <a:r>
              <a:rPr lang="de-DE" sz="1800" b="1" dirty="0">
                <a:effectLst/>
                <a:ea typeface="Calibri" panose="020F0502020204030204" pitchFamily="34" charset="0"/>
                <a:cs typeface="Times New Roman" panose="02020603050405020304" pitchFamily="18" charset="0"/>
              </a:rPr>
              <a:t>Kollektivrechtliche Ebene der Befristung</a:t>
            </a:r>
          </a:p>
          <a:p>
            <a:pPr algn="just">
              <a:lnSpc>
                <a:spcPct val="120000"/>
              </a:lnSpc>
              <a:spcBef>
                <a:spcPts val="600"/>
              </a:spcBef>
            </a:pPr>
            <a:r>
              <a:rPr lang="de-DE" sz="1800" dirty="0">
                <a:cs typeface="Times New Roman" panose="02020603050405020304" pitchFamily="18" charset="0"/>
              </a:rPr>
              <a:t>Die Unterrichtungspflicht des ArbG nach § 99 I 1 und 2 BetrVG umfasst vor einer beabsichtigten nicht dauerhaften Einstellung eines AN nicht die Rechtfertigungsgründe für den Abschluss des befristeten ArbV</a:t>
            </a:r>
          </a:p>
          <a:p>
            <a:pPr algn="just">
              <a:lnSpc>
                <a:spcPct val="120000"/>
              </a:lnSpc>
              <a:spcBef>
                <a:spcPts val="600"/>
              </a:spcBef>
            </a:pPr>
            <a:r>
              <a:rPr lang="de-DE" sz="1800" dirty="0">
                <a:cs typeface="Times New Roman" panose="02020603050405020304" pitchFamily="18" charset="0"/>
              </a:rPr>
              <a:t>Auch der allgemeine Auskunftsanspruch des Betriebsrats nach § 80 II 1 HS 1 BetrVG umfasst nicht die Auskünfte, ob befristete ArbV ohne oder mit Sachgrund geschlossen worden sind und gegebenenfalls welcher sachliche Grund ihnen zu Grunde liegt. Diese Informationen haben keinen hinreichenden Bezug zu einer betriebsverfassungsrechtlichen Aufgabe des Betriebsrats</a:t>
            </a:r>
          </a:p>
          <a:p>
            <a:pPr algn="just">
              <a:lnSpc>
                <a:spcPct val="120000"/>
              </a:lnSpc>
              <a:spcBef>
                <a:spcPts val="600"/>
              </a:spcBef>
            </a:pPr>
            <a:r>
              <a:rPr lang="de-DE" sz="1800" dirty="0">
                <a:cs typeface="Times New Roman" panose="02020603050405020304" pitchFamily="18" charset="0"/>
              </a:rPr>
              <a:t>Die in § 80 I Nr. 1 BetrVG geregelte betriebsverfassungsrechtliche Überwachungsaufgabe ist auf die „Durchführung“ unter anderem von Gesetzen gerichtet. „Durchzuführen“ sind Ver- und Gebote. Weder das TzBfG noch das </a:t>
            </a:r>
            <a:r>
              <a:rPr lang="de-DE" sz="1800" dirty="0" err="1">
                <a:cs typeface="Times New Roman" panose="02020603050405020304" pitchFamily="18" charset="0"/>
              </a:rPr>
              <a:t>WissZeitVG</a:t>
            </a:r>
            <a:r>
              <a:rPr lang="de-DE" sz="1800" dirty="0">
                <a:cs typeface="Times New Roman" panose="02020603050405020304" pitchFamily="18" charset="0"/>
              </a:rPr>
              <a:t> verbieten rechtsunwirksame Befristungsverein-</a:t>
            </a:r>
            <a:r>
              <a:rPr lang="de-DE" sz="1800" dirty="0" err="1">
                <a:cs typeface="Times New Roman" panose="02020603050405020304" pitchFamily="18" charset="0"/>
              </a:rPr>
              <a:t>barungen</a:t>
            </a:r>
            <a:r>
              <a:rPr lang="de-DE" sz="1800" dirty="0">
                <a:cs typeface="Times New Roman" panose="02020603050405020304" pitchFamily="18" charset="0"/>
              </a:rPr>
              <a:t>. Rechtsfolge einer rechtsunwirksamen Befristung ist vielmehr nach § 16 1 HS 1 TzBfG, dass der befristete ArbV als auf unbestimmte Zeit geschlossen gilt</a:t>
            </a:r>
          </a:p>
          <a:p>
            <a:pPr algn="just">
              <a:lnSpc>
                <a:spcPct val="120000"/>
              </a:lnSpc>
              <a:spcBef>
                <a:spcPts val="600"/>
              </a:spcBef>
            </a:pPr>
            <a:r>
              <a:rPr lang="de-DE" sz="1800" dirty="0">
                <a:cs typeface="Times New Roman" panose="02020603050405020304" pitchFamily="18" charset="0"/>
              </a:rPr>
              <a:t>Die in § 92 I 1 BetrVG geregelte Unterrichtungspflicht des ArbG über die Personalplanung begründet keine Informationsrechte des Betriebsrats über die Sachgründe einer Befristungsabrede</a:t>
            </a:r>
            <a:endParaRPr lang="de-DE" sz="1800" dirty="0">
              <a:effectLst/>
              <a:ea typeface="Calibri" panose="020F0502020204030204" pitchFamily="34" charset="0"/>
              <a:cs typeface="Times New Roman" panose="02020603050405020304" pitchFamily="18" charset="0"/>
            </a:endParaRPr>
          </a:p>
          <a:p>
            <a:pPr marL="0" indent="0">
              <a:lnSpc>
                <a:spcPct val="120000"/>
              </a:lnSpc>
              <a:spcBef>
                <a:spcPts val="600"/>
              </a:spcBef>
              <a:buNone/>
            </a:pPr>
            <a:r>
              <a:rPr lang="de-DE" sz="1800" dirty="0">
                <a:effectLst/>
                <a:ea typeface="Calibri" panose="020F0502020204030204" pitchFamily="34" charset="0"/>
              </a:rPr>
              <a:t>Vgl. BAG 27.10.2010 – 7 ABR 86/09</a:t>
            </a: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19870834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lgn="just">
              <a:lnSpc>
                <a:spcPct val="150000"/>
              </a:lnSpc>
              <a:spcAft>
                <a:spcPts val="800"/>
              </a:spcAft>
              <a:buNone/>
            </a:pPr>
            <a:r>
              <a:rPr lang="de-DE" sz="1800" b="1" dirty="0">
                <a:effectLst/>
                <a:ea typeface="Calibri" panose="020F0502020204030204" pitchFamily="34" charset="0"/>
                <a:cs typeface="Times New Roman" panose="02020603050405020304" pitchFamily="18" charset="0"/>
              </a:rPr>
              <a:t>„Der Klassiker“ – Was meint „zuvor“ in Bezug auf ein Vorbeschäftigungsverbot nach § 14 II 2 TzBfG?</a:t>
            </a:r>
          </a:p>
          <a:p>
            <a:pPr algn="just">
              <a:lnSpc>
                <a:spcPct val="150000"/>
              </a:lnSpc>
              <a:spcBef>
                <a:spcPts val="600"/>
              </a:spcBef>
              <a:buFont typeface="Wingdings" panose="05000000000000000000" pitchFamily="2" charset="2"/>
              <a:buChar char="Ø"/>
            </a:pPr>
            <a:r>
              <a:rPr lang="de-DE" sz="1500" dirty="0">
                <a:cs typeface="Times New Roman" panose="02020603050405020304" pitchFamily="18" charset="0"/>
              </a:rPr>
              <a:t>Eine sachgrundlose Befristung ist nach § 14 II 2 TzBfG nicht zulässig, wenn mit demselben ArbG „bereits zuvor“ ein befristetes oder unbefristetes ArbV bestanden hat</a:t>
            </a:r>
          </a:p>
          <a:p>
            <a:pPr algn="just">
              <a:lnSpc>
                <a:spcPct val="150000"/>
              </a:lnSpc>
              <a:spcBef>
                <a:spcPts val="600"/>
              </a:spcBef>
              <a:buFont typeface="Wingdings" panose="05000000000000000000" pitchFamily="2" charset="2"/>
              <a:buChar char="Ø"/>
            </a:pPr>
            <a:r>
              <a:rPr lang="de-DE" sz="1500" dirty="0">
                <a:cs typeface="Times New Roman" panose="02020603050405020304" pitchFamily="18" charset="0"/>
              </a:rPr>
              <a:t>Ob damit ein unbegrenztes Vorbeschäftigungsverbot normiert ist, war bis 2018 streitig. Der Siebte Senat hatte das Vorbeschäftigungsverbot im Wege vermeintlich „verfassungskonformer Auslegung“ auf drei Jahre begrenzt</a:t>
            </a:r>
          </a:p>
          <a:p>
            <a:pPr marL="0" indent="0">
              <a:lnSpc>
                <a:spcPct val="150000"/>
              </a:lnSpc>
              <a:spcBef>
                <a:spcPts val="600"/>
              </a:spcBef>
              <a:buNone/>
            </a:pPr>
            <a:r>
              <a:rPr lang="de-DE" sz="1500" dirty="0">
                <a:cs typeface="Times New Roman" panose="02020603050405020304" pitchFamily="18" charset="0"/>
              </a:rPr>
              <a:t>Vgl. BAG 06.04.2011 – 7 AZR 716/09; vgl. Lembke/Tegel, NZA 2019, 1029; Benkert, NJW-Spezial 2019, 690</a:t>
            </a:r>
          </a:p>
          <a:p>
            <a:pPr algn="just">
              <a:lnSpc>
                <a:spcPct val="150000"/>
              </a:lnSpc>
              <a:spcAft>
                <a:spcPts val="800"/>
              </a:spcAft>
              <a:buFont typeface="Wingdings" panose="05000000000000000000" pitchFamily="2" charset="2"/>
              <a:buChar char="Ø"/>
            </a:pPr>
            <a:r>
              <a:rPr lang="de-DE" sz="1500" dirty="0">
                <a:cs typeface="Times New Roman" panose="02020603050405020304" pitchFamily="18" charset="0"/>
              </a:rPr>
              <a:t>In Widerspruch zu dieser höchstrichterlichen Rechtsprechung urteilten die Instanzgerichte mit Blick auf den klaren Wortlaut des Gesetzes (Stichworte: Wortakrobatik, vgl. Höpfner, NZA 2011, 893 oder semantische Bemühungen, LAG Baden-Württemberg 26.09.2013 – 6 Sa 28/13) nach wie vor, das Anschlussverbot des § 14 II 2 TzBfG bestehe zeitlich uneingeschränkt</a:t>
            </a:r>
          </a:p>
          <a:p>
            <a:pPr marL="0" indent="0">
              <a:lnSpc>
                <a:spcPct val="170000"/>
              </a:lnSpc>
              <a:buNone/>
            </a:pPr>
            <a:r>
              <a:rPr lang="de-DE" sz="1500" dirty="0">
                <a:cs typeface="Times New Roman" panose="02020603050405020304" pitchFamily="18" charset="0"/>
              </a:rPr>
              <a:t>Vgl. BAG 13.05.2004 – 2 AZR 426/03; LAG Mecklenburg-Vorpommern 17.10.2017 – 5 Sa 256/16; Hessisches LAG 11.07.2017 – 8 Sa 1578/16; LAG Niedersachsen 23.05.2017 – 9 Sa 1154/16</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3150281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47500" lnSpcReduction="20000"/>
          </a:bodyPr>
          <a:lstStyle/>
          <a:p>
            <a:pPr marL="0" indent="0" algn="just">
              <a:lnSpc>
                <a:spcPct val="150000"/>
              </a:lnSpc>
              <a:spcAft>
                <a:spcPts val="800"/>
              </a:spcAft>
              <a:buNone/>
            </a:pPr>
            <a:r>
              <a:rPr lang="de-DE" sz="2300" b="1" dirty="0">
                <a:effectLst/>
                <a:ea typeface="Calibri" panose="020F0502020204030204" pitchFamily="34" charset="0"/>
                <a:cs typeface="Times New Roman" panose="02020603050405020304" pitchFamily="18" charset="0"/>
              </a:rPr>
              <a:t>„Der Klassiker“ – Was meint „zuvor“ in Bezug auf ein Vorbeschäftigungsverbot nach § 14 II 2 TzBfG? Auch das BAG kann irren!</a:t>
            </a:r>
          </a:p>
          <a:p>
            <a:pPr algn="just">
              <a:lnSpc>
                <a:spcPct val="170000"/>
              </a:lnSpc>
              <a:spcBef>
                <a:spcPts val="600"/>
              </a:spcBef>
              <a:buFont typeface="Wingdings" panose="05000000000000000000" pitchFamily="2" charset="2"/>
              <a:buChar char="Ø"/>
            </a:pPr>
            <a:r>
              <a:rPr lang="de-DE" sz="2300" dirty="0">
                <a:solidFill>
                  <a:srgbClr val="000000"/>
                </a:solidFill>
                <a:effectLst/>
                <a:ea typeface="Calibri" panose="020F0502020204030204" pitchFamily="34" charset="0"/>
                <a:cs typeface="Times New Roman" panose="02020603050405020304" pitchFamily="18" charset="0"/>
              </a:rPr>
              <a:t>Der Erste Senat des BVerfG lehnt die Rechtsprechung des Siebten Senats des BAG „zur dreijährigen Karenzfrist im Anwendungsbereich des § 14 II 2 TzBfG“ als verfassungswidrig ab und stellt fest:</a:t>
            </a:r>
            <a:endParaRPr lang="de-DE" sz="2300" dirty="0">
              <a:effectLst/>
              <a:ea typeface="Calibri" panose="020F0502020204030204" pitchFamily="34" charset="0"/>
              <a:cs typeface="Times New Roman" panose="02020603050405020304" pitchFamily="18" charset="0"/>
            </a:endParaRPr>
          </a:p>
          <a:p>
            <a:pPr marL="444500" algn="just">
              <a:lnSpc>
                <a:spcPct val="170000"/>
              </a:lnSpc>
              <a:spcBef>
                <a:spcPts val="600"/>
              </a:spcBef>
              <a:buFont typeface="Symbol" panose="05050102010706020507" pitchFamily="18" charset="2"/>
              <a:buChar char="-"/>
            </a:pPr>
            <a:r>
              <a:rPr lang="de-DE" sz="2300" i="1" dirty="0">
                <a:solidFill>
                  <a:srgbClr val="000000"/>
                </a:solidFill>
                <a:effectLst/>
                <a:ea typeface="Calibri" panose="020F0502020204030204" pitchFamily="34" charset="0"/>
                <a:cs typeface="Times New Roman" panose="02020603050405020304" pitchFamily="18" charset="0"/>
              </a:rPr>
              <a:t>„1. Die gesetzliche Beschränkung befristeter Beschäftigungsformen und die Sicherung der unbefristeten Dauerbeschäftigung als Regelbeschäftigungsform trägt der sich aus </a:t>
            </a:r>
            <a:r>
              <a:rPr lang="de-DE" sz="2300" i="1" u="none" strike="noStrike" dirty="0">
                <a:solidFill>
                  <a:srgbClr val="000000"/>
                </a:solidFill>
                <a:effectLst/>
                <a:ea typeface="Calibri" panose="020F0502020204030204" pitchFamily="34" charset="0"/>
                <a:cs typeface="Times New Roman" panose="02020603050405020304" pitchFamily="18" charset="0"/>
              </a:rPr>
              <a:t>Art. 12 Abs. 1 GG</a:t>
            </a:r>
            <a:r>
              <a:rPr lang="de-DE" sz="2300" i="1" dirty="0">
                <a:solidFill>
                  <a:srgbClr val="000000"/>
                </a:solidFill>
                <a:effectLst/>
                <a:ea typeface="Calibri" panose="020F0502020204030204" pitchFamily="34" charset="0"/>
                <a:cs typeface="Times New Roman" panose="02020603050405020304" pitchFamily="18" charset="0"/>
              </a:rPr>
              <a:t> ergebenden Pflicht des Staates zum Schutz der strukturell unterlegenen AN und dem Sozialstaatsprinzip der </a:t>
            </a:r>
            <a:r>
              <a:rPr lang="de-DE" sz="2300" i="1" u="none" strike="noStrike" dirty="0">
                <a:solidFill>
                  <a:srgbClr val="000000"/>
                </a:solidFill>
                <a:effectLst/>
                <a:ea typeface="Calibri" panose="020F0502020204030204" pitchFamily="34" charset="0"/>
                <a:cs typeface="Times New Roman" panose="02020603050405020304" pitchFamily="18" charset="0"/>
              </a:rPr>
              <a:t>Art. 20</a:t>
            </a:r>
            <a:r>
              <a:rPr lang="de-DE" sz="2300" i="1" dirty="0">
                <a:solidFill>
                  <a:srgbClr val="000000"/>
                </a:solidFill>
                <a:effectLst/>
                <a:ea typeface="Calibri" panose="020F0502020204030204" pitchFamily="34" charset="0"/>
                <a:cs typeface="Times New Roman" panose="02020603050405020304" pitchFamily="18" charset="0"/>
              </a:rPr>
              <a:t> Abs. 1, </a:t>
            </a:r>
            <a:r>
              <a:rPr lang="de-DE" sz="2300" i="1" u="none" strike="noStrike" dirty="0">
                <a:solidFill>
                  <a:srgbClr val="000000"/>
                </a:solidFill>
                <a:effectLst/>
                <a:ea typeface="Calibri" panose="020F0502020204030204" pitchFamily="34" charset="0"/>
                <a:cs typeface="Times New Roman" panose="02020603050405020304" pitchFamily="18" charset="0"/>
              </a:rPr>
              <a:t>Art. 28 Abs. 1 GG</a:t>
            </a:r>
            <a:r>
              <a:rPr lang="de-DE" sz="2300" i="1" dirty="0">
                <a:solidFill>
                  <a:srgbClr val="000000"/>
                </a:solidFill>
                <a:effectLst/>
                <a:ea typeface="Calibri" panose="020F0502020204030204" pitchFamily="34" charset="0"/>
                <a:cs typeface="Times New Roman" panose="02020603050405020304" pitchFamily="18" charset="0"/>
              </a:rPr>
              <a:t> Rechnung.</a:t>
            </a:r>
            <a:endParaRPr lang="de-DE" sz="2300" i="1" dirty="0">
              <a:effectLst/>
              <a:ea typeface="Calibri" panose="020F0502020204030204" pitchFamily="34" charset="0"/>
              <a:cs typeface="Times New Roman" panose="02020603050405020304" pitchFamily="18" charset="0"/>
            </a:endParaRPr>
          </a:p>
          <a:p>
            <a:pPr marL="444500" algn="just">
              <a:lnSpc>
                <a:spcPct val="170000"/>
              </a:lnSpc>
              <a:spcBef>
                <a:spcPts val="600"/>
              </a:spcBef>
              <a:buFont typeface="Symbol" panose="05050102010706020507" pitchFamily="18" charset="2"/>
              <a:buChar char="-"/>
            </a:pPr>
            <a:r>
              <a:rPr lang="de-DE" sz="2300" i="1" dirty="0">
                <a:solidFill>
                  <a:srgbClr val="000000"/>
                </a:solidFill>
                <a:effectLst/>
                <a:ea typeface="Calibri" panose="020F0502020204030204" pitchFamily="34" charset="0"/>
                <a:cs typeface="Times New Roman" panose="02020603050405020304" pitchFamily="18" charset="0"/>
              </a:rPr>
              <a:t>2. Die mit einer Beschränkung der sachgrundlosen Befristung auf die erstmalige Beschäftigung bei dem jeweiligen ArbG einhergehende Beeinträchtigung der individuellen Berufsfreiheit ist insoweit gerechtfertigt, als es ihrer für den Schutz vor der Gefahr der Kettenbefristung in Ausnutzung einer strukturellen Unterlegenheit und zur Sicherung des unbefristeten ArbV als Regelfall bedarf.</a:t>
            </a:r>
            <a:endParaRPr lang="de-DE" sz="2300" i="1" dirty="0">
              <a:effectLst/>
              <a:ea typeface="Calibri" panose="020F0502020204030204" pitchFamily="34" charset="0"/>
              <a:cs typeface="Times New Roman" panose="02020603050405020304" pitchFamily="18" charset="0"/>
            </a:endParaRPr>
          </a:p>
          <a:p>
            <a:pPr marL="444500" algn="just">
              <a:lnSpc>
                <a:spcPct val="170000"/>
              </a:lnSpc>
              <a:spcBef>
                <a:spcPts val="600"/>
              </a:spcBef>
              <a:buFont typeface="Symbol" panose="05050102010706020507" pitchFamily="18" charset="2"/>
              <a:buChar char="-"/>
            </a:pPr>
            <a:r>
              <a:rPr lang="de-DE" sz="2300" b="1" i="1" dirty="0">
                <a:solidFill>
                  <a:srgbClr val="000000"/>
                </a:solidFill>
                <a:effectLst/>
                <a:ea typeface="Calibri" panose="020F0502020204030204" pitchFamily="34" charset="0"/>
                <a:cs typeface="Times New Roman" panose="02020603050405020304" pitchFamily="18" charset="0"/>
              </a:rPr>
              <a:t>3. Richterliche Rechtsfortbildung darf den klar erkennbaren Willen des Gesetzgebers nicht übergehen und durch ein eigenes Regelungsmodell ersetzen.</a:t>
            </a:r>
            <a:r>
              <a:rPr lang="de-DE" sz="2300" i="1" dirty="0">
                <a:solidFill>
                  <a:srgbClr val="000000"/>
                </a:solidFill>
                <a:effectLst/>
                <a:ea typeface="Calibri" panose="020F0502020204030204" pitchFamily="34" charset="0"/>
                <a:cs typeface="Times New Roman" panose="02020603050405020304" pitchFamily="18" charset="0"/>
              </a:rPr>
              <a:t>“</a:t>
            </a:r>
          </a:p>
          <a:p>
            <a:pPr marL="215900" indent="0" algn="just">
              <a:lnSpc>
                <a:spcPct val="170000"/>
              </a:lnSpc>
              <a:spcBef>
                <a:spcPts val="600"/>
              </a:spcBef>
              <a:buNone/>
            </a:pPr>
            <a:r>
              <a:rPr lang="de-DE" sz="2300" dirty="0">
                <a:solidFill>
                  <a:srgbClr val="000000"/>
                </a:solidFill>
                <a:ea typeface="Calibri" panose="020F0502020204030204" pitchFamily="34" charset="0"/>
                <a:cs typeface="Times New Roman" panose="02020603050405020304" pitchFamily="18" charset="0"/>
              </a:rPr>
              <a:t>Vgl. </a:t>
            </a:r>
            <a:r>
              <a:rPr lang="de-DE" sz="2300" dirty="0">
                <a:solidFill>
                  <a:srgbClr val="000000"/>
                </a:solidFill>
                <a:effectLst/>
                <a:ea typeface="Calibri" panose="020F0502020204030204" pitchFamily="34" charset="0"/>
              </a:rPr>
              <a:t>BVerfG 06.06.2018 – 1 BvL //14, 1 BvR 1375/14; vgl. Bayreuther, NZA 2018, 905</a:t>
            </a:r>
            <a:endParaRPr lang="de-DE" sz="2300" dirty="0">
              <a:effectLst/>
              <a:ea typeface="Calibri" panose="020F0502020204030204" pitchFamily="34" charset="0"/>
              <a:cs typeface="Times New Roman" panose="02020603050405020304" pitchFamily="18" charset="0"/>
            </a:endParaRPr>
          </a:p>
          <a:p>
            <a:pPr algn="just">
              <a:lnSpc>
                <a:spcPct val="150000"/>
              </a:lnSpc>
              <a:spcAft>
                <a:spcPts val="800"/>
              </a:spcAft>
              <a:buFont typeface="Wingdings" panose="05000000000000000000" pitchFamily="2" charset="2"/>
              <a:buChar char="Ø"/>
            </a:pPr>
            <a:endParaRPr lang="de-DE" sz="1800" b="1" dirty="0">
              <a:effectLst/>
              <a:ea typeface="Calibri" panose="020F0502020204030204" pitchFamily="34" charset="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0641659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lgn="just">
              <a:lnSpc>
                <a:spcPct val="140000"/>
              </a:lnSpc>
              <a:spcBef>
                <a:spcPts val="600"/>
              </a:spcBef>
              <a:buNone/>
            </a:pPr>
            <a:r>
              <a:rPr lang="de-DE" sz="1800" b="1" dirty="0"/>
              <a:t>Ausnahmen vom Vorbeschäftigungsverbot nach § 14 II 2 TzBfG</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Im Wege verfassungskonformer Auslegung erkennt der Erste Senat des BVerfG nur wenige Ausnahmefälle an, in denen das Vorbeschäftigungsverbot einer sachgrundlosen Befristung nicht entgegensteht </a:t>
            </a:r>
            <a:endParaRPr lang="de-DE" sz="1800" dirty="0">
              <a:effectLst/>
              <a:ea typeface="Calibri" panose="020F0502020204030204" pitchFamily="34" charset="0"/>
              <a:cs typeface="Times New Roman" panose="02020603050405020304" pitchFamily="18" charset="0"/>
            </a:endParaRPr>
          </a:p>
          <a:p>
            <a:pPr marL="444500" indent="-261938" algn="just">
              <a:lnSpc>
                <a:spcPct val="140000"/>
              </a:lnSpc>
              <a:spcBef>
                <a:spcPts val="600"/>
              </a:spcBef>
              <a:buFont typeface="Symbol" panose="05050102010706020507" pitchFamily="18" charset="2"/>
              <a:buChar char="-"/>
            </a:pPr>
            <a:r>
              <a:rPr lang="de-DE" sz="1800" i="1" dirty="0">
                <a:solidFill>
                  <a:srgbClr val="000000"/>
                </a:solidFill>
                <a:effectLst/>
                <a:ea typeface="Calibri" panose="020F0502020204030204" pitchFamily="34" charset="0"/>
                <a:cs typeface="Times New Roman" panose="02020603050405020304" pitchFamily="18" charset="0"/>
              </a:rPr>
              <a:t>„Jedoch ist ein Verbot der sachgrundlosen Befristung bei nochmaliger Einstellung bei demselben ArbG unzumutbar, soweit eine Gefahr der Kettenbefristung in Ausnutzung der strukturellen Unterlegenheit der Beschäftigten nicht besteht und das Verbot der sachgrundlosen Befristung nicht erforderlich ist, um das unbefristete ArbV als Regelbeschäftigungsform zu erhalten. Der mit </a:t>
            </a:r>
            <a:r>
              <a:rPr lang="de-DE" sz="1800" i="1"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i="1" dirty="0">
                <a:solidFill>
                  <a:srgbClr val="000000"/>
                </a:solidFill>
                <a:effectLst/>
                <a:ea typeface="Calibri" panose="020F0502020204030204" pitchFamily="34" charset="0"/>
                <a:cs typeface="Times New Roman" panose="02020603050405020304" pitchFamily="18" charset="0"/>
              </a:rPr>
              <a:t> verfolgte Schutzzweck kann in diesen Fällen das Verbot einer sachgrundlos befristeten Wiedereinstellung nicht rechtfertigen, soweit das legitime Interesse der Arbeitssuchenden an einer auch nur befristeten Beschäftigung und das ebenfalls legitime Flexibilisierungsinteresse der ArbG entgegensteht.</a:t>
            </a:r>
            <a:endParaRPr lang="de-DE" sz="1800" i="1" dirty="0">
              <a:effectLst/>
              <a:ea typeface="Calibri" panose="020F0502020204030204" pitchFamily="34" charset="0"/>
              <a:cs typeface="Times New Roman" panose="02020603050405020304" pitchFamily="18" charset="0"/>
            </a:endParaRPr>
          </a:p>
          <a:p>
            <a:pPr marL="444500" indent="-261938" algn="just">
              <a:lnSpc>
                <a:spcPct val="140000"/>
              </a:lnSpc>
              <a:spcBef>
                <a:spcPts val="600"/>
              </a:spcBef>
              <a:buFont typeface="Symbol" panose="05050102010706020507" pitchFamily="18" charset="2"/>
              <a:buChar char="-"/>
            </a:pPr>
            <a:r>
              <a:rPr lang="de-DE" sz="1800" i="1" dirty="0">
                <a:solidFill>
                  <a:srgbClr val="000000"/>
                </a:solidFill>
                <a:effectLst/>
                <a:ea typeface="Calibri" panose="020F0502020204030204" pitchFamily="34" charset="0"/>
                <a:cs typeface="Times New Roman" panose="02020603050405020304" pitchFamily="18" charset="0"/>
              </a:rPr>
              <a:t>Das sich sonst in der Auslegung des Arbeitsgerichts aus </a:t>
            </a:r>
            <a:r>
              <a:rPr lang="de-DE" sz="1800" i="1"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i="1" dirty="0">
                <a:solidFill>
                  <a:srgbClr val="000000"/>
                </a:solidFill>
                <a:effectLst/>
                <a:ea typeface="Calibri" panose="020F0502020204030204" pitchFamily="34" charset="0"/>
                <a:cs typeface="Times New Roman" panose="02020603050405020304" pitchFamily="18" charset="0"/>
              </a:rPr>
              <a:t> ergebende Verbot der sachgrundlosen Befristung des ArbV kann insbesondere unzumutbar sein, wenn eine Vorbeschäftigung sehr lang zurückliegt, ganz anders geartet war oder von sehr kurzer Dauer gewesen ist</a:t>
            </a:r>
          </a:p>
          <a:p>
            <a:pPr marL="444500" indent="-261938" algn="just">
              <a:lnSpc>
                <a:spcPct val="140000"/>
              </a:lnSpc>
              <a:spcBef>
                <a:spcPts val="600"/>
              </a:spcBef>
              <a:buFont typeface="Symbol" panose="05050102010706020507" pitchFamily="18" charset="2"/>
              <a:buChar char="-"/>
            </a:pPr>
            <a:r>
              <a:rPr lang="de-DE" sz="1800" i="1" dirty="0">
                <a:solidFill>
                  <a:srgbClr val="000000"/>
                </a:solidFill>
                <a:effectLst/>
                <a:ea typeface="Calibri" panose="020F0502020204030204" pitchFamily="34" charset="0"/>
                <a:cs typeface="Times New Roman" panose="02020603050405020304" pitchFamily="18" charset="0"/>
              </a:rPr>
              <a:t>So liegt es etwa bei geringfügigen Nebenbeschäftigungen während der Schul- und Studien- oder Familienzeit, bei Werkstudierenden und studentischen Mitarbeiterinnen und Mitarbeitern im Rahmen ihrer Berufsqualifizierung oder bei einer erzwungenen oder freiwilligen Unterbrechung der Erwerbsbiographie, die mit einer beruflichen Neuorientierung oder einer Aus- und Weiterbildung einhergeht</a:t>
            </a:r>
          </a:p>
          <a:p>
            <a:pPr marL="444500" indent="-261938" algn="just">
              <a:lnSpc>
                <a:spcPct val="140000"/>
              </a:lnSpc>
              <a:spcBef>
                <a:spcPts val="600"/>
              </a:spcBef>
              <a:buFont typeface="Symbol" panose="05050102010706020507" pitchFamily="18" charset="2"/>
              <a:buChar char="-"/>
            </a:pPr>
            <a:r>
              <a:rPr lang="de-DE" sz="1800" i="1" dirty="0">
                <a:solidFill>
                  <a:srgbClr val="000000"/>
                </a:solidFill>
                <a:effectLst/>
                <a:ea typeface="Calibri" panose="020F0502020204030204" pitchFamily="34" charset="0"/>
                <a:cs typeface="Times New Roman" panose="02020603050405020304" pitchFamily="18" charset="0"/>
              </a:rPr>
              <a:t> Die Fachgerichte können und müssen in derartigen Fällen durch verfassungskonforme Auslegung den Anwendungsbereich von </a:t>
            </a:r>
            <a:r>
              <a:rPr lang="de-DE" sz="1800" i="1" u="none" strike="noStrike" dirty="0">
                <a:solidFill>
                  <a:srgbClr val="000000"/>
                </a:solidFill>
                <a:effectLst/>
                <a:ea typeface="Calibri" panose="020F0502020204030204" pitchFamily="34" charset="0"/>
                <a:cs typeface="Times New Roman" panose="02020603050405020304" pitchFamily="18" charset="0"/>
              </a:rPr>
              <a:t>§ 14 Abs. 2 Satz 2 TzBfG</a:t>
            </a:r>
            <a:r>
              <a:rPr lang="de-DE" sz="1800" i="1" dirty="0">
                <a:solidFill>
                  <a:srgbClr val="000000"/>
                </a:solidFill>
                <a:effectLst/>
                <a:ea typeface="Calibri" panose="020F0502020204030204" pitchFamily="34" charset="0"/>
                <a:cs typeface="Times New Roman" panose="02020603050405020304" pitchFamily="18" charset="0"/>
              </a:rPr>
              <a:t> einschränken.“</a:t>
            </a:r>
            <a:endParaRPr lang="de-DE" sz="1800" i="1" dirty="0">
              <a:effectLst/>
              <a:ea typeface="Calibri" panose="020F0502020204030204" pitchFamily="34" charset="0"/>
              <a:cs typeface="Times New Roman" panose="02020603050405020304" pitchFamily="18" charset="0"/>
            </a:endParaRPr>
          </a:p>
          <a:p>
            <a:pPr marL="0" indent="0">
              <a:lnSpc>
                <a:spcPct val="140000"/>
              </a:lnSpc>
              <a:spcBef>
                <a:spcPts val="600"/>
              </a:spcBef>
              <a:buNone/>
            </a:pPr>
            <a:r>
              <a:rPr lang="de-DE" sz="1800" dirty="0">
                <a:solidFill>
                  <a:srgbClr val="000000"/>
                </a:solidFill>
                <a:effectLst/>
                <a:ea typeface="Calibri" panose="020F0502020204030204" pitchFamily="34" charset="0"/>
              </a:rPr>
              <a:t>Vgl. BVerfG 06.06.2018 – 1 BvL 7/14, 1 BvR 1375/14</a:t>
            </a:r>
            <a:endParaRPr lang="de-DE" sz="1800" dirty="0"/>
          </a:p>
          <a:p>
            <a:pPr algn="just">
              <a:lnSpc>
                <a:spcPct val="130000"/>
              </a:lnSpc>
              <a:spcBef>
                <a:spcPts val="600"/>
              </a:spcBef>
              <a:buFont typeface="Wingdings" panose="05000000000000000000" pitchFamily="2" charset="2"/>
              <a:buChar char="Ø"/>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9431310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lgn="just">
              <a:lnSpc>
                <a:spcPct val="140000"/>
              </a:lnSpc>
              <a:spcBef>
                <a:spcPts val="600"/>
              </a:spcBef>
              <a:buNone/>
            </a:pPr>
            <a:r>
              <a:rPr lang="de-DE" sz="1800" b="1" dirty="0"/>
              <a:t>Ausnahmen vom Vorbeschäftigungsverbot nach § 14 II 2 TzBfG</a:t>
            </a:r>
          </a:p>
          <a:p>
            <a:pPr algn="just">
              <a:lnSpc>
                <a:spcPct val="150000"/>
              </a:lnSpc>
              <a:spcAft>
                <a:spcPts val="800"/>
              </a:spcAft>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Nach Ablauf von 22 Jahren seit der Beendigung eines ArbV kann bei der erneuten Einstellung des AN bei demselben ArbG in der Regel eine Befristung ohne Sachgrund vereinbart werden. In einem solchen Fall ist es geboten,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in verfassungskonformer Auslegung der Vorschrift nicht anzuwenden, soweit nicht besondere Umstände vorliegen, die die Anwendung des Verbots dennoch gebieten könnten. Das BVerfG verlangt eine verfassungskonforme Auslegung des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Das darin normierte Verbot der sachgrundlosen Befristung im Falle einer Vorbeschäftigung bei demselben ArbG gilt also nicht unbeschränkt. Die Anwendung der Norm ist in verfassungskonformer Auslegung in den Fällen auszuschließen, in denen das Verbot für die Beteiligten unzumutbar wäre. Ein Verbot der sachgrundlosen Befristung bei nochmaliger Einstellung bei demselben ArbG ist unzumutbar, soweit eine Gefahr der Kettenbefristung in Ausnutzung der strukturellen Unterlegenheit der Beschäftigten nicht besteht und das Verbot der sachgrundlosen Befristung nicht erforderlich ist, um das unbefristete ArbV als Regelbeschäftigungsform zu erhalten. Das kann insbesondere dann der Fall sein, wenn eine Vorbeschäftigung sehr lang zurückliegt, ganz anders geartet war oder von sehr kurzer Dauer gewesen ist. Hierzu bedarf es einer Würdigung des Einzelfalls</a:t>
            </a:r>
            <a:endParaRPr lang="de-DE" sz="1800" dirty="0">
              <a:effectLst/>
              <a:ea typeface="Calibri" panose="020F0502020204030204" pitchFamily="34" charset="0"/>
              <a:cs typeface="Times New Roman" panose="02020603050405020304" pitchFamily="18" charset="0"/>
            </a:endParaRPr>
          </a:p>
          <a:p>
            <a:pPr marL="0" indent="0">
              <a:buNone/>
            </a:pPr>
            <a:r>
              <a:rPr lang="de-DE" sz="1800" dirty="0">
                <a:solidFill>
                  <a:srgbClr val="000000"/>
                </a:solidFill>
                <a:effectLst/>
                <a:ea typeface="Calibri" panose="020F0502020204030204" pitchFamily="34" charset="0"/>
              </a:rPr>
              <a:t>Vgl. BAG 21.08.2019 – 7 AZR 452/17</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2013219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lgn="just">
              <a:lnSpc>
                <a:spcPct val="140000"/>
              </a:lnSpc>
              <a:spcBef>
                <a:spcPts val="600"/>
              </a:spcBef>
              <a:buNone/>
            </a:pPr>
            <a:r>
              <a:rPr lang="de-DE" sz="1800" b="1" dirty="0"/>
              <a:t>Ausnahmen vom Vorbeschäftigungsverbot nach § 14 II 2 TzBfG</a:t>
            </a:r>
          </a:p>
          <a:p>
            <a:pPr algn="just">
              <a:lnSpc>
                <a:spcPct val="13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Für die Annahme einer “ganz anderen Tätigkeit“ ist regelmäßig erforderlich, dass die im neuen ArbV geschuldete Tätigkeit Kenntnisse oder Fähigkeiten erfordert, die sich wesentlich von denjenigen unterscheiden, die für die Vorbeschäftigung erforderlich waren</a:t>
            </a:r>
            <a:endParaRPr lang="de-DE" sz="1800" dirty="0">
              <a:effectLst/>
              <a:ea typeface="Calibri" panose="020F0502020204030204" pitchFamily="34" charset="0"/>
              <a:cs typeface="Times New Roman" panose="02020603050405020304" pitchFamily="18" charset="0"/>
            </a:endParaRPr>
          </a:p>
          <a:p>
            <a:pPr marL="0" indent="0" algn="just">
              <a:lnSpc>
                <a:spcPct val="130000"/>
              </a:lnSpc>
              <a:spcBef>
                <a:spcPts val="600"/>
              </a:spcBef>
              <a:buNone/>
            </a:pPr>
            <a:r>
              <a:rPr lang="de-DE" sz="1800" dirty="0">
                <a:solidFill>
                  <a:srgbClr val="000000"/>
                </a:solidFill>
                <a:effectLst/>
                <a:ea typeface="Calibri" panose="020F0502020204030204" pitchFamily="34" charset="0"/>
                <a:cs typeface="Times New Roman" panose="02020603050405020304" pitchFamily="18" charset="0"/>
              </a:rPr>
              <a:t>Vgl. BAG 12.06.2019 – 7 AZR 477/17</a:t>
            </a:r>
            <a:endParaRPr lang="de-DE" sz="1800" dirty="0">
              <a:effectLst/>
              <a:ea typeface="Calibri" panose="020F0502020204030204" pitchFamily="34" charset="0"/>
              <a:cs typeface="Times New Roman" panose="02020603050405020304" pitchFamily="18" charset="0"/>
            </a:endParaRPr>
          </a:p>
          <a:p>
            <a:pPr algn="just">
              <a:lnSpc>
                <a:spcPct val="13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Wann eine Vorbeschäftigung “sehr lang“ zurückliegt, “ganz anders geartet“ oder “von sehr kurzer“ Dauer war, ist unter Berücksichtigung des Grundes für die verfassungskonforme Auslegung, den Anwendungsbereich von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auf Fälle, in denen das Verbot der sachgrundlosen Befristung unzumutbar wäre, einzuschränken, sowie unter Berücksichtigung der vom BVerfG genannten Beispielsfälle zu beurteilen. Liegt ein vorangegangenes ArbV zirka 15 Jahre zurück, ist dies kein sehr langer Zeitraum in diesem Sinne</a:t>
            </a:r>
            <a:endParaRPr lang="de-DE" sz="1800" dirty="0">
              <a:effectLst/>
              <a:ea typeface="Calibri" panose="020F0502020204030204" pitchFamily="34" charset="0"/>
              <a:cs typeface="Times New Roman" panose="02020603050405020304" pitchFamily="18" charset="0"/>
            </a:endParaRPr>
          </a:p>
          <a:p>
            <a:pPr marL="0" indent="0">
              <a:lnSpc>
                <a:spcPct val="130000"/>
              </a:lnSpc>
              <a:spcBef>
                <a:spcPts val="600"/>
              </a:spcBef>
              <a:buNone/>
            </a:pPr>
            <a:r>
              <a:rPr lang="de-DE" sz="1800" dirty="0">
                <a:solidFill>
                  <a:srgbClr val="000000"/>
                </a:solidFill>
                <a:effectLst/>
                <a:ea typeface="Calibri" panose="020F0502020204030204" pitchFamily="34" charset="0"/>
              </a:rPr>
              <a:t>Vgl. BAG 17.04.2019 – 7 AZR 323/17</a:t>
            </a:r>
          </a:p>
          <a:p>
            <a:pPr marL="0" indent="0">
              <a:lnSpc>
                <a:spcPct val="130000"/>
              </a:lnSpc>
              <a:spcBef>
                <a:spcPts val="600"/>
              </a:spcBef>
              <a:buNone/>
            </a:pPr>
            <a:r>
              <a:rPr lang="de-DE" sz="1800" b="1" dirty="0">
                <a:solidFill>
                  <a:srgbClr val="000000"/>
                </a:solidFill>
              </a:rPr>
              <a:t>Merken: Sehr lang, meint „sehr lang“ = 22 Jahre, 15 Jahre ist „nicht sehr lang“!</a:t>
            </a:r>
            <a:endParaRPr lang="de-DE" sz="1800" b="1" dirty="0"/>
          </a:p>
          <a:p>
            <a:pPr marL="0" indent="0">
              <a:lnSpc>
                <a:spcPct val="130000"/>
              </a:lnSpc>
              <a:spcBef>
                <a:spcPts val="600"/>
              </a:spcBef>
              <a:buNone/>
            </a:pP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39728705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lgn="just">
              <a:lnSpc>
                <a:spcPct val="140000"/>
              </a:lnSpc>
              <a:spcBef>
                <a:spcPts val="600"/>
              </a:spcBef>
              <a:buNone/>
            </a:pPr>
            <a:r>
              <a:rPr lang="de-DE" sz="1800" b="1" dirty="0"/>
              <a:t>Ausnahmen vom Vorbeschäftigungsverbot nach § 14 II 2 TzBfG</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Liegt das Vorbeschäftigungsverhältnis zirka acht Jahre und neun Monate zurück kann nicht angenommen werden, dass es sich um eine “sehr lang“ zurückliegende Vorbeschäftigung im Sinne der Rechtsprechung des BVerfG handelt</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Eine Vorbeschäftigung ist nicht “von sehr kurzer“ Dauer im Sinne der Rechtsprechung des BVerfG, wenn die Laufzeit des ArbV zwei Jahre und zehn Monate betrug</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Es verstößt nicht grundsätzlich gegen Treu und Glauben, wenn eine Partei ein unter ihrer Beteiligung zustande gekommenes Rechtsgeschäft angreift. Widersprüchliches Verhalten ist erst dann rechtsmissbräuchlich, wenn dadurch für den anderen Teil ein Vertrauenstatbestand geschaffen worden ist oder wenn andere besondere Umstände die Rechtsausübung als treuwidrig erscheinen lassen. Allein die etwaige Kenntnis des AN davon, dass die </a:t>
            </a:r>
            <a:r>
              <a:rPr lang="de-DE" sz="1800" dirty="0" err="1">
                <a:solidFill>
                  <a:srgbClr val="000000"/>
                </a:solidFill>
                <a:effectLst/>
                <a:ea typeface="Calibri" panose="020F0502020204030204" pitchFamily="34" charset="0"/>
                <a:cs typeface="Times New Roman" panose="02020603050405020304" pitchFamily="18" charset="0"/>
              </a:rPr>
              <a:t>ArbGin</a:t>
            </a:r>
            <a:r>
              <a:rPr lang="de-DE" sz="1800" dirty="0">
                <a:solidFill>
                  <a:srgbClr val="000000"/>
                </a:solidFill>
                <a:effectLst/>
                <a:ea typeface="Calibri" panose="020F0502020204030204" pitchFamily="34" charset="0"/>
                <a:cs typeface="Times New Roman" panose="02020603050405020304" pitchFamily="18" charset="0"/>
              </a:rPr>
              <a:t> ausschließlich einen befristeten ArbV abschließen wollte, begründet kein schützenswertes Vertrauen der </a:t>
            </a:r>
            <a:r>
              <a:rPr lang="de-DE" sz="1800" dirty="0" err="1">
                <a:solidFill>
                  <a:srgbClr val="000000"/>
                </a:solidFill>
                <a:effectLst/>
                <a:ea typeface="Calibri" panose="020F0502020204030204" pitchFamily="34" charset="0"/>
                <a:cs typeface="Times New Roman" panose="02020603050405020304" pitchFamily="18" charset="0"/>
              </a:rPr>
              <a:t>ArbGin</a:t>
            </a:r>
            <a:r>
              <a:rPr lang="de-DE" sz="1800" dirty="0">
                <a:solidFill>
                  <a:srgbClr val="000000"/>
                </a:solidFill>
                <a:effectLst/>
                <a:ea typeface="Calibri" panose="020F0502020204030204" pitchFamily="34" charset="0"/>
                <a:cs typeface="Times New Roman" panose="02020603050405020304" pitchFamily="18" charset="0"/>
              </a:rPr>
              <a:t> darauf, der AN werde die Wirksamkeit der Befristungsvereinbarung nicht zur gerichtlichen Überprüfung stellen</a:t>
            </a:r>
            <a:endParaRPr lang="de-DE" sz="1800" dirty="0">
              <a:effectLst/>
              <a:ea typeface="Calibri" panose="020F0502020204030204" pitchFamily="34" charset="0"/>
              <a:cs typeface="Times New Roman" panose="02020603050405020304" pitchFamily="18" charset="0"/>
            </a:endParaRPr>
          </a:p>
          <a:p>
            <a:pPr marL="0" indent="0" algn="just">
              <a:lnSpc>
                <a:spcPct val="140000"/>
              </a:lnSpc>
              <a:spcBef>
                <a:spcPts val="600"/>
              </a:spcBef>
              <a:buNone/>
            </a:pPr>
            <a:r>
              <a:rPr lang="de-DE" sz="1800" dirty="0">
                <a:solidFill>
                  <a:srgbClr val="000000"/>
                </a:solidFill>
                <a:cs typeface="Times New Roman" panose="02020603050405020304" pitchFamily="18" charset="0"/>
              </a:rPr>
              <a:t>Vgl. BAG 20.03.2019 – 7 AZR 409/16; BAG 23.01.2019 – 7 AZR 733/16; BAG 23.01.2019 – 7 AZR 13/17</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109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153252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einzelner Arbeitsbedingungen: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buNone/>
            </a:pPr>
            <a:r>
              <a:rPr lang="de-DE" sz="2000" b="1" dirty="0"/>
              <a:t>Sonderfall – die „Befristung“ einzelner Arbeitsbedingungen</a:t>
            </a:r>
          </a:p>
          <a:p>
            <a:pPr>
              <a:lnSpc>
                <a:spcPct val="130000"/>
              </a:lnSpc>
              <a:buFont typeface="Wingdings" panose="05000000000000000000" pitchFamily="2" charset="2"/>
              <a:buChar char="Ø"/>
            </a:pPr>
            <a:r>
              <a:rPr lang="de-DE" sz="2000" dirty="0"/>
              <a:t>Die Inhaltskontrolle nach § 307 BGB (AGB-Kontrolle) wird hinsichtlich der Kontrolle der Befristung einzelner Arbeitsbedingungen nicht durch die für die Befristung von </a:t>
            </a:r>
            <a:r>
              <a:rPr lang="de-DE" sz="2000" dirty="0" err="1"/>
              <a:t>ArbV</a:t>
            </a:r>
            <a:r>
              <a:rPr lang="de-DE" sz="2000" dirty="0"/>
              <a:t> geltenden Bestimmungen in §§ 14 ff. TzBfG verdrängt </a:t>
            </a:r>
          </a:p>
          <a:p>
            <a:pPr>
              <a:lnSpc>
                <a:spcPct val="130000"/>
              </a:lnSpc>
              <a:buFont typeface="Wingdings" panose="05000000000000000000" pitchFamily="2" charset="2"/>
              <a:buChar char="Ø"/>
            </a:pPr>
            <a:r>
              <a:rPr lang="de-DE" sz="2000" dirty="0"/>
              <a:t>Die Befristung einzelner Vertragsbedingungen unterliegt der Vertragsinhaltskontrolle nach § 307 I BGB (keine Befristung im eigentlichen Sinne)</a:t>
            </a:r>
          </a:p>
          <a:p>
            <a:pPr marL="0" indent="0">
              <a:lnSpc>
                <a:spcPct val="130000"/>
              </a:lnSpc>
              <a:buNone/>
            </a:pPr>
            <a:r>
              <a:rPr lang="de-DE" sz="2000" dirty="0"/>
              <a:t>Vgl. BAG 25.04.2018 – 7 AZR 520/16 </a:t>
            </a:r>
          </a:p>
          <a:p>
            <a:pPr>
              <a:lnSpc>
                <a:spcPct val="130000"/>
              </a:lnSpc>
              <a:buFont typeface="Wingdings" panose="05000000000000000000" pitchFamily="2" charset="2"/>
              <a:buChar char="Ø"/>
            </a:pPr>
            <a:r>
              <a:rPr lang="de-DE" sz="2000" dirty="0"/>
              <a:t>Die Vorschriften des TzBfG sind auf die Befristung einzelner Arbeitsbedingungen nicht – auch nicht entsprechend – anwendbar</a:t>
            </a:r>
          </a:p>
          <a:p>
            <a:pPr marL="0" indent="0">
              <a:lnSpc>
                <a:spcPct val="130000"/>
              </a:lnSpc>
              <a:buNone/>
            </a:pPr>
            <a:r>
              <a:rPr lang="de-DE" sz="2000" dirty="0"/>
              <a:t>Vgl. BAG 25.04.2018 – 7 AZR 520/16; BAG 23.03.2016 – 7 AZR 828/13</a:t>
            </a:r>
          </a:p>
          <a:p>
            <a:pPr marL="0" indent="0">
              <a:lnSpc>
                <a:spcPct val="130000"/>
              </a:lnSpc>
              <a:buNone/>
            </a:pPr>
            <a:endParaRPr lang="de-DE" sz="2000" dirty="0"/>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96573277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lgn="just">
              <a:lnSpc>
                <a:spcPct val="140000"/>
              </a:lnSpc>
              <a:spcBef>
                <a:spcPts val="600"/>
              </a:spcBef>
              <a:buNone/>
            </a:pPr>
            <a:r>
              <a:rPr lang="de-DE" sz="1800" b="1" dirty="0"/>
              <a:t>Reaktionsmöglichkeiten ArbG in Bezug auf das Vorbeschäftigungsverbot</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Es ist dem ArbG nicht zuzumuten, die erforderlichen Daten über das vorangegangene ArbV langfristig zu speichern (vgl. auch Speicher- und Löschfristen nach der DS-GVO)</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Verfügt er nicht selbst über die notwendigen Daten, steht ihm vor dem Abschluss des sachgrundlos befristeten ArbV ein Fragerecht hinsichtlich einer Vorbeschäftigung zu</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Täuscht der Bewerber den ArbG über eine Vorbeschäftigung, kann dieser den wegen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unwirksam sachgrundlos befristeten ArbV anfechten</a:t>
            </a:r>
            <a:endParaRPr lang="de-DE" sz="1800" dirty="0">
              <a:effectLst/>
              <a:ea typeface="Calibri" panose="020F0502020204030204" pitchFamily="34" charset="0"/>
              <a:cs typeface="Times New Roman" panose="02020603050405020304" pitchFamily="18" charset="0"/>
            </a:endParaRPr>
          </a:p>
          <a:p>
            <a:pPr marL="0" indent="0">
              <a:lnSpc>
                <a:spcPct val="140000"/>
              </a:lnSpc>
              <a:spcBef>
                <a:spcPts val="600"/>
              </a:spcBef>
              <a:buNone/>
            </a:pPr>
            <a:r>
              <a:rPr lang="de-DE" sz="1800" dirty="0">
                <a:solidFill>
                  <a:srgbClr val="000000"/>
                </a:solidFill>
                <a:effectLst/>
                <a:ea typeface="Calibri" panose="020F0502020204030204" pitchFamily="34" charset="0"/>
              </a:rPr>
              <a:t>Vgl. BAG 12.06.2019 – 7 AZR 477/17</a:t>
            </a:r>
          </a:p>
          <a:p>
            <a:pPr marL="0" indent="0">
              <a:lnSpc>
                <a:spcPct val="140000"/>
              </a:lnSpc>
              <a:spcBef>
                <a:spcPts val="600"/>
              </a:spcBef>
              <a:buNone/>
            </a:pPr>
            <a:r>
              <a:rPr lang="de-DE" sz="1800" b="1" dirty="0">
                <a:solidFill>
                  <a:srgbClr val="000000"/>
                </a:solidFill>
              </a:rPr>
              <a:t>Sesamstraßenprinzip: Wer nicht fragt, bleibt dumm und hat den Schaden</a:t>
            </a:r>
            <a:endParaRPr lang="de-DE" sz="1800" b="1" dirty="0"/>
          </a:p>
          <a:p>
            <a:pPr algn="just">
              <a:lnSpc>
                <a:spcPct val="150000"/>
              </a:lnSpc>
              <a:spcAft>
                <a:spcPts val="800"/>
              </a:spcAft>
            </a:pP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99172447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Verbot Anschlussbeschäftigung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Für die Frage, ob das in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normierte Vorbeschäftigungsverbot verletzt ist, kommt es nicht darauf an, ob ein ArbV in Vollzug gesetzt worden ist und ob die ArbV-Parteien tatsächlich zusammen gearbeitet haben. Entscheidend ist vielmehr, ob zwischen den Parteien bereits zuvor ein ArbV bestanden hat</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Das Verbot in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erfasst vorherige ArbV, die bereits beendet sind, sowie laufende ArbV mit Ausnahme der in </a:t>
            </a:r>
            <a:r>
              <a:rPr lang="de-DE" sz="1800" u="none" strike="noStrike" dirty="0">
                <a:solidFill>
                  <a:srgbClr val="000000"/>
                </a:solidFill>
                <a:effectLst/>
                <a:ea typeface="Calibri" panose="020F0502020204030204" pitchFamily="34" charset="0"/>
                <a:cs typeface="Times New Roman" panose="02020603050405020304" pitchFamily="18" charset="0"/>
              </a:rPr>
              <a:t>§ 14 II 1 TzBfG</a:t>
            </a:r>
            <a:r>
              <a:rPr lang="de-DE" sz="1800" dirty="0">
                <a:solidFill>
                  <a:srgbClr val="000000"/>
                </a:solidFill>
                <a:effectLst/>
                <a:ea typeface="Calibri" panose="020F0502020204030204" pitchFamily="34" charset="0"/>
                <a:cs typeface="Times New Roman" panose="02020603050405020304" pitchFamily="18" charset="0"/>
              </a:rPr>
              <a:t> vorgesehenen Vertragsverlängerungen</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Ein ArbV entsteht in dem Zeitpunkt, von dem ab die ArbV-Parteien ihre wechselseitigen Rechte und Pflichten begründen wollen. Das ist im Regelfall der Zeitpunkt des arbeitsvertraglich vereinbarten Arbeitsbeginns. Eine Vertragsverlängerung ist nach § 14 II 1 TzBfG nur dann zulässig, wenn der dem Verlängerungsvertrag zugrunde liegende Ausgangsvertrag nicht gegen das Verbot des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verstoßen hat</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Die sachgrundlose Befristung soll nur bei einer Neueinstellung und bei einer Verlängerung eines anlässlich einer Neueinstellung abgeschlossenen befristeten ArbV, nicht aber bei einer nachträglichen Befristung eines unbefristeten ArbV zulässig sein</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Die nachträgliche Befristung eines ArbV bedarf wegen </a:t>
            </a:r>
            <a:r>
              <a:rPr lang="de-DE" sz="1800" u="none" strike="noStrike" dirty="0">
                <a:solidFill>
                  <a:srgbClr val="000000"/>
                </a:solidFill>
                <a:effectLst/>
                <a:ea typeface="Calibri" panose="020F0502020204030204" pitchFamily="34" charset="0"/>
                <a:cs typeface="Times New Roman" panose="02020603050405020304" pitchFamily="18" charset="0"/>
              </a:rPr>
              <a:t>§ 14 II 2 TzBfG</a:t>
            </a:r>
            <a:r>
              <a:rPr lang="de-DE" sz="1800" dirty="0">
                <a:solidFill>
                  <a:srgbClr val="000000"/>
                </a:solidFill>
                <a:effectLst/>
                <a:ea typeface="Calibri" panose="020F0502020204030204" pitchFamily="34" charset="0"/>
                <a:cs typeface="Times New Roman" panose="02020603050405020304" pitchFamily="18" charset="0"/>
              </a:rPr>
              <a:t> eines sachlichen Grundes. Das gilt auch dann, wenn das ArbV erst kurze Zeit bestanden hat</a:t>
            </a:r>
            <a:endParaRPr lang="de-DE" sz="1800" dirty="0">
              <a:effectLst/>
              <a:ea typeface="Calibri" panose="020F0502020204030204" pitchFamily="34" charset="0"/>
              <a:cs typeface="Times New Roman" panose="02020603050405020304" pitchFamily="18" charset="0"/>
            </a:endParaRPr>
          </a:p>
          <a:p>
            <a:pPr marL="0" indent="0">
              <a:lnSpc>
                <a:spcPct val="140000"/>
              </a:lnSpc>
              <a:spcBef>
                <a:spcPts val="600"/>
              </a:spcBef>
              <a:buNone/>
            </a:pPr>
            <a:r>
              <a:rPr lang="de-DE" sz="1800" dirty="0">
                <a:solidFill>
                  <a:srgbClr val="000000"/>
                </a:solidFill>
                <a:effectLst/>
                <a:ea typeface="Calibri" panose="020F0502020204030204" pitchFamily="34" charset="0"/>
              </a:rPr>
              <a:t>Vgl. BAG 12.06.2019 – 7 AZR 548/17</a:t>
            </a: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7317313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37484"/>
            <a:ext cx="7920000" cy="397032"/>
          </a:xfrm>
          <a:effectLst/>
        </p:spPr>
        <p:txBody>
          <a:bodyPr>
            <a:spAutoFit/>
          </a:bodyPr>
          <a:lstStyle/>
          <a:p>
            <a:r>
              <a:rPr lang="de-DE" sz="2200" b="1" u="sng" dirty="0"/>
              <a:t>Sachgrundlose Befristung – 2 Jahre, dreimalige Verlängerung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algn="just">
              <a:lnSpc>
                <a:spcPct val="15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Nach § 14 II 1 TzBfG ist die kalendermäßige Befristung eines ArbV ohne Vorliegen eines sachlichen Grundes ist bis zur Dauer von zwei Jahren zulässig. Bis zu dieser Gesamtdauer von zwei Jahren ist auch die höchstens dreimalige Verlängerung eines kalendermäßig befristeten ArbV zulässig</a:t>
            </a:r>
            <a:endParaRPr lang="de-DE" sz="1800" dirty="0">
              <a:effectLst/>
              <a:ea typeface="Calibri" panose="020F0502020204030204" pitchFamily="34" charset="0"/>
              <a:cs typeface="Times New Roman" panose="02020603050405020304" pitchFamily="18" charset="0"/>
            </a:endParaRPr>
          </a:p>
          <a:p>
            <a:pPr marL="0" indent="0" algn="just">
              <a:lnSpc>
                <a:spcPct val="150000"/>
              </a:lnSpc>
              <a:spcBef>
                <a:spcPts val="600"/>
              </a:spcBef>
              <a:buNone/>
            </a:pPr>
            <a:r>
              <a:rPr lang="de-DE" sz="1800" dirty="0">
                <a:solidFill>
                  <a:srgbClr val="000000"/>
                </a:solidFill>
                <a:effectLst/>
                <a:ea typeface="Calibri" panose="020F0502020204030204" pitchFamily="34" charset="0"/>
                <a:cs typeface="Times New Roman" panose="02020603050405020304" pitchFamily="18" charset="0"/>
              </a:rPr>
              <a:t>Vgl. zu Dauer und Verlängerung </a:t>
            </a:r>
            <a:r>
              <a:rPr lang="de-DE" sz="1800" i="1" dirty="0">
                <a:solidFill>
                  <a:srgbClr val="000000"/>
                </a:solidFill>
                <a:effectLst/>
                <a:ea typeface="Calibri" panose="020F0502020204030204" pitchFamily="34" charset="0"/>
                <a:cs typeface="Times New Roman" panose="02020603050405020304" pitchFamily="18" charset="0"/>
              </a:rPr>
              <a:t>Bauer</a:t>
            </a:r>
            <a:r>
              <a:rPr lang="de-DE" sz="1800" dirty="0">
                <a:solidFill>
                  <a:srgbClr val="000000"/>
                </a:solidFill>
                <a:effectLst/>
                <a:ea typeface="Calibri" panose="020F0502020204030204" pitchFamily="34" charset="0"/>
                <a:cs typeface="Times New Roman" panose="02020603050405020304" pitchFamily="18" charset="0"/>
              </a:rPr>
              <a:t>, NZA 2011, 241; zur sachgrundlosen Verlängerung einer Sachgrundbefristung </a:t>
            </a:r>
            <a:r>
              <a:rPr lang="de-DE" sz="1800" i="1" dirty="0" err="1">
                <a:solidFill>
                  <a:srgbClr val="000000"/>
                </a:solidFill>
                <a:effectLst/>
                <a:ea typeface="Calibri" panose="020F0502020204030204" pitchFamily="34" charset="0"/>
                <a:cs typeface="Times New Roman" panose="02020603050405020304" pitchFamily="18" charset="0"/>
              </a:rPr>
              <a:t>Hrach</a:t>
            </a:r>
            <a:r>
              <a:rPr lang="de-DE" sz="1800" dirty="0">
                <a:solidFill>
                  <a:srgbClr val="000000"/>
                </a:solidFill>
                <a:effectLst/>
                <a:ea typeface="Calibri" panose="020F0502020204030204" pitchFamily="34" charset="0"/>
                <a:cs typeface="Times New Roman" panose="02020603050405020304" pitchFamily="18" charset="0"/>
              </a:rPr>
              <a:t>, NZA 2019, 436</a:t>
            </a:r>
            <a:endParaRPr lang="de-DE" sz="1800" dirty="0">
              <a:effectLst/>
              <a:ea typeface="Calibri" panose="020F0502020204030204" pitchFamily="34" charset="0"/>
              <a:cs typeface="Times New Roman" panose="02020603050405020304" pitchFamily="18" charset="0"/>
            </a:endParaRPr>
          </a:p>
          <a:p>
            <a:pPr algn="just">
              <a:lnSpc>
                <a:spcPct val="150000"/>
              </a:lnSpc>
              <a:spcAft>
                <a:spcPts val="800"/>
              </a:spcAft>
              <a:buFont typeface="Wingdings" panose="05000000000000000000" pitchFamily="2" charset="2"/>
              <a:buChar char="Ø"/>
            </a:pPr>
            <a:r>
              <a:rPr lang="de-DE" sz="1800" dirty="0">
                <a:solidFill>
                  <a:srgbClr val="000000"/>
                </a:solidFill>
                <a:cs typeface="Times New Roman" panose="02020603050405020304" pitchFamily="18" charset="0"/>
              </a:rPr>
              <a:t>Immer wieder wird übersehen, dass die Verlängerung vor Ablauf der zu verlängernden Befristung vereinbart werden muss. Für eine rechtzeitige Unterzeichnung reicht es nicht aus, wenn nur der ArbG vor Ablauf der zu verlängernden Befristung die Verlängerungsvereinbarung unterzeichnet, der vom AN gegengezeichnete ArbV aber noch aussteht. Darüber hinaus darf bei der Verlängerung der bisherige Vertragsinhalt nicht geändert werden. Andernfalls soll es sich um den Neuabschluss eines Zeitvertrags handeln, der nach § 14 II 2 TzBfG nicht zulässig ist</a:t>
            </a:r>
          </a:p>
          <a:p>
            <a:pPr marL="0" indent="0">
              <a:buNone/>
            </a:pPr>
            <a:r>
              <a:rPr lang="de-DE" sz="1800" dirty="0">
                <a:solidFill>
                  <a:srgbClr val="000000"/>
                </a:solidFill>
                <a:cs typeface="Times New Roman" panose="02020603050405020304" pitchFamily="18" charset="0"/>
              </a:rPr>
              <a:t>Vgl. Bauer, NZA 2011, 241; BAG 26.7.2000 – 7 AZR 546/99</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26506562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37484"/>
            <a:ext cx="7920000" cy="397032"/>
          </a:xfrm>
          <a:effectLst/>
        </p:spPr>
        <p:txBody>
          <a:bodyPr>
            <a:spAutoFit/>
          </a:bodyPr>
          <a:lstStyle/>
          <a:p>
            <a:r>
              <a:rPr lang="de-DE" sz="2200" b="1" u="sng" dirty="0"/>
              <a:t>Sachgrundlose Befristung – 2 Jahre, dreimalige Verlängerung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lgn="just">
              <a:lnSpc>
                <a:spcPct val="140000"/>
              </a:lnSpc>
              <a:spcBef>
                <a:spcPts val="600"/>
              </a:spcBef>
              <a:buNone/>
            </a:pPr>
            <a:r>
              <a:rPr lang="de-DE" sz="1800" b="1" dirty="0"/>
              <a:t>Beispiel: Was kann bei § 14 II TzBfG schiefgehen?</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Einigen sich die Vertragsparteien darüber, dass der AN zu einer im betrieblichen Interesse erforderlichen und angeordneten Schulung, die am frühen Morgen des Tages beginnen soll, der zunächst als Vertragsbeginn vorgesehen war, bereits am Vortag anreist, weil der Schulungsort so weit vom Dienstort entfernt liegt, dass anderenfalls eine rechtzeitige Anreise nicht möglich oder unzumutbar wäre, handelt es sich bei der Fahrtzeit für die dienstlich erforderliche Anreise um Arbeitszeit im arbeitsvertragsrechtlichen Sinne. Der AN erbringt damit bereits die versprochenen Dienste i.S. von </a:t>
            </a:r>
            <a:r>
              <a:rPr lang="de-DE" sz="1800" u="none" strike="noStrike" dirty="0">
                <a:solidFill>
                  <a:srgbClr val="000000"/>
                </a:solidFill>
                <a:effectLst/>
                <a:ea typeface="Calibri" panose="020F0502020204030204" pitchFamily="34" charset="0"/>
                <a:cs typeface="Times New Roman" panose="02020603050405020304" pitchFamily="18" charset="0"/>
              </a:rPr>
              <a:t>§ 611 I BGB</a:t>
            </a:r>
            <a:r>
              <a:rPr lang="de-DE" sz="1800" dirty="0">
                <a:solidFill>
                  <a:srgbClr val="000000"/>
                </a:solidFill>
                <a:effectLst/>
                <a:ea typeface="Calibri" panose="020F0502020204030204" pitchFamily="34" charset="0"/>
                <a:cs typeface="Times New Roman" panose="02020603050405020304" pitchFamily="18" charset="0"/>
              </a:rPr>
              <a:t> (a.F.)</a:t>
            </a:r>
          </a:p>
          <a:p>
            <a:pPr algn="just">
              <a:lnSpc>
                <a:spcPct val="14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Vertragsrechtliche Arbeitszeit ohne ArbV gibt es nicht. Die Einigung über vertragsrechtliche Arbeitszeit am Vortag des ursprünglich vorgesehenen Vertragsbeginns führt zur einvernehmlichen Vorverlegung des Beginns des ArbV auf den Tag der Dienstreise. Auch wenn im schriftlichen ArbV abweichend als Vertragsbeginn erst der Tag des Schulungsbeginns genannt wird, liegt darin lediglich eine falsa demonstratio. Aufgrund der Übereinkunft hinsichtlich der am Vortag stattfindenden Dienstreise haben die Parteien den Vertragsbeginn einvernehmlich auf dieses Datum vorverlegt. Die Vorverlegung des Vertragsbeginns unterliegt nicht dem Schriftformgebot des § 14 IV TzBfG</a:t>
            </a:r>
          </a:p>
          <a:p>
            <a:pPr algn="just">
              <a:lnSpc>
                <a:spcPct val="14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Beginnt das ArbV dementsprechend am 04.09.2016, überschreitet eine bis 04.09.2018 vereinbarte Befristung den für sachgrundlose Befristungen nach § 14 II 1 TzBfG maximal zulässigen Zeitraum von zwei Jahren um einen Tag</a:t>
            </a:r>
          </a:p>
          <a:p>
            <a:pPr algn="just">
              <a:lnSpc>
                <a:spcPct val="14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Rechtsfolge ist die Unwirksamkeit der Befristungsabrede und das Zustandekommen eines unbefristeten ArbV. Rügt der Kläger die Überschreitung der Zweijahresfrist des § 14 II 1 TzBfG erstmalig im Berufungsverfahren, ist er gleichwohl mit seiner Rüge nicht präkludiert, wenn das Arbeitsgericht erstinstanzlich den erforderlichen Hinweis nach § 17 2 TzBfG i.V. mit § 6 KSchG nicht erteilt hat</a:t>
            </a:r>
          </a:p>
          <a:p>
            <a:pPr marL="0" indent="0" algn="just">
              <a:lnSpc>
                <a:spcPct val="140000"/>
              </a:lnSpc>
              <a:spcBef>
                <a:spcPts val="600"/>
              </a:spcBef>
              <a:buNone/>
            </a:pPr>
            <a:r>
              <a:rPr lang="de-DE" sz="1800" dirty="0">
                <a:solidFill>
                  <a:srgbClr val="000000"/>
                </a:solidFill>
                <a:effectLst/>
                <a:ea typeface="Calibri" panose="020F0502020204030204" pitchFamily="34" charset="0"/>
                <a:cs typeface="Times New Roman" panose="02020603050405020304" pitchFamily="18" charset="0"/>
              </a:rPr>
              <a:t>Vgl. LAG Düsseldorf 09.04.2019 – 3 Sa 1126/18</a:t>
            </a:r>
            <a:endParaRPr lang="de-DE" sz="1800" dirty="0">
              <a:effectLst/>
              <a:ea typeface="Calibri" panose="020F0502020204030204" pitchFamily="34" charset="0"/>
              <a:cs typeface="Times New Roman" panose="02020603050405020304" pitchFamily="18" charset="0"/>
            </a:endParaRPr>
          </a:p>
          <a:p>
            <a:pPr algn="just">
              <a:lnSpc>
                <a:spcPct val="150000"/>
              </a:lnSpc>
              <a:spcAft>
                <a:spcPts val="800"/>
              </a:spcAft>
              <a:buFont typeface="Wingdings" panose="05000000000000000000" pitchFamily="2" charset="2"/>
              <a:buChar char="Ø"/>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01506481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Tarifvertragliche Regelungen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gn="just">
              <a:lnSpc>
                <a:spcPct val="15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 </a:t>
            </a:r>
            <a:r>
              <a:rPr lang="de-DE" sz="1800" u="none" strike="noStrike" dirty="0">
                <a:solidFill>
                  <a:srgbClr val="000000"/>
                </a:solidFill>
                <a:effectLst/>
                <a:ea typeface="Calibri" panose="020F0502020204030204" pitchFamily="34" charset="0"/>
                <a:cs typeface="Times New Roman" panose="02020603050405020304" pitchFamily="18" charset="0"/>
              </a:rPr>
              <a:t>14</a:t>
            </a:r>
            <a:r>
              <a:rPr lang="de-DE" sz="1800" dirty="0">
                <a:solidFill>
                  <a:srgbClr val="000000"/>
                </a:solidFill>
                <a:effectLst/>
                <a:ea typeface="Calibri" panose="020F0502020204030204" pitchFamily="34" charset="0"/>
                <a:cs typeface="Times New Roman" panose="02020603050405020304" pitchFamily="18" charset="0"/>
              </a:rPr>
              <a:t> </a:t>
            </a:r>
            <a:r>
              <a:rPr lang="de-DE" sz="1800" u="none" strike="noStrike" dirty="0">
                <a:solidFill>
                  <a:srgbClr val="000000"/>
                </a:solidFill>
                <a:effectLst/>
                <a:ea typeface="Calibri" panose="020F0502020204030204" pitchFamily="34" charset="0"/>
                <a:cs typeface="Times New Roman" panose="02020603050405020304" pitchFamily="18" charset="0"/>
              </a:rPr>
              <a:t>II</a:t>
            </a:r>
            <a:r>
              <a:rPr lang="de-DE" sz="1800" dirty="0">
                <a:solidFill>
                  <a:srgbClr val="000000"/>
                </a:solidFill>
                <a:effectLst/>
                <a:ea typeface="Calibri" panose="020F0502020204030204" pitchFamily="34" charset="0"/>
                <a:cs typeface="Times New Roman" panose="02020603050405020304" pitchFamily="18" charset="0"/>
              </a:rPr>
              <a:t> 3 TzBfG eröffnet den Tarifvertragsparteien die Möglichkeit, die Anzahl der Verlänge­rungen oder die Höchstdauer der Befristung oder beide Umstände abweichend von § </a:t>
            </a:r>
            <a:r>
              <a:rPr lang="de-DE" sz="1800" u="none" strike="noStrike" dirty="0">
                <a:solidFill>
                  <a:srgbClr val="000000"/>
                </a:solidFill>
                <a:effectLst/>
                <a:ea typeface="Calibri" panose="020F0502020204030204" pitchFamily="34" charset="0"/>
                <a:cs typeface="Times New Roman" panose="02020603050405020304" pitchFamily="18" charset="0"/>
              </a:rPr>
              <a:t>14</a:t>
            </a:r>
            <a:r>
              <a:rPr lang="de-DE" sz="1800" dirty="0">
                <a:solidFill>
                  <a:srgbClr val="000000"/>
                </a:solidFill>
                <a:effectLst/>
                <a:ea typeface="Calibri" panose="020F0502020204030204" pitchFamily="34" charset="0"/>
                <a:cs typeface="Times New Roman" panose="02020603050405020304" pitchFamily="18" charset="0"/>
              </a:rPr>
              <a:t> </a:t>
            </a:r>
            <a:r>
              <a:rPr lang="de-DE" sz="1800" u="none" strike="noStrike" dirty="0">
                <a:solidFill>
                  <a:srgbClr val="000000"/>
                </a:solidFill>
                <a:effectLst/>
                <a:ea typeface="Calibri" panose="020F0502020204030204" pitchFamily="34" charset="0"/>
                <a:cs typeface="Times New Roman" panose="02020603050405020304" pitchFamily="18" charset="0"/>
              </a:rPr>
              <a:t>I</a:t>
            </a:r>
            <a:r>
              <a:rPr lang="de-DE" sz="1800" dirty="0">
                <a:solidFill>
                  <a:srgbClr val="000000"/>
                </a:solidFill>
                <a:effectLst/>
                <a:ea typeface="Calibri" panose="020F0502020204030204" pitchFamily="34" charset="0"/>
                <a:cs typeface="Times New Roman" panose="02020603050405020304" pitchFamily="18" charset="0"/>
              </a:rPr>
              <a:t>I 1 TzBfG festzulegen. Aber auch insoweit gelten Grenzen, die vom Siebten Senat gezogen werden</a:t>
            </a:r>
            <a:endParaRPr lang="de-DE" sz="1800" dirty="0">
              <a:effectLst/>
              <a:ea typeface="Calibri" panose="020F0502020204030204" pitchFamily="34" charset="0"/>
              <a:cs typeface="Times New Roman" panose="02020603050405020304" pitchFamily="18" charset="0"/>
            </a:endParaRPr>
          </a:p>
          <a:p>
            <a:pPr marL="0" indent="0" algn="just">
              <a:lnSpc>
                <a:spcPct val="150000"/>
              </a:lnSpc>
              <a:spcBef>
                <a:spcPts val="600"/>
              </a:spcBef>
              <a:buNone/>
            </a:pPr>
            <a:r>
              <a:rPr lang="de-DE" sz="1800" dirty="0">
                <a:solidFill>
                  <a:srgbClr val="000000"/>
                </a:solidFill>
                <a:effectLst/>
                <a:ea typeface="Calibri" panose="020F0502020204030204" pitchFamily="34" charset="0"/>
                <a:cs typeface="Times New Roman" panose="02020603050405020304" pitchFamily="18" charset="0"/>
              </a:rPr>
              <a:t>Vgl. </a:t>
            </a:r>
            <a:r>
              <a:rPr lang="de-DE" sz="1800" dirty="0" err="1">
                <a:solidFill>
                  <a:srgbClr val="000000"/>
                </a:solidFill>
                <a:effectLst/>
                <a:ea typeface="Calibri" panose="020F0502020204030204" pitchFamily="34" charset="0"/>
                <a:cs typeface="Times New Roman" panose="02020603050405020304" pitchFamily="18" charset="0"/>
              </a:rPr>
              <a:t>Löwisch</a:t>
            </a:r>
            <a:r>
              <a:rPr lang="de-DE" sz="1800" dirty="0">
                <a:solidFill>
                  <a:srgbClr val="000000"/>
                </a:solidFill>
                <a:effectLst/>
                <a:ea typeface="Calibri" panose="020F0502020204030204" pitchFamily="34" charset="0"/>
                <a:cs typeface="Times New Roman" panose="02020603050405020304" pitchFamily="18" charset="0"/>
              </a:rPr>
              <a:t>, BB 2020, 1140</a:t>
            </a:r>
          </a:p>
          <a:p>
            <a:pPr algn="just">
              <a:lnSpc>
                <a:spcPct val="150000"/>
              </a:lnSpc>
              <a:spcAft>
                <a:spcPts val="800"/>
              </a:spcAft>
              <a:buFont typeface="Wingdings" panose="05000000000000000000" pitchFamily="2" charset="2"/>
              <a:buChar char="Ø"/>
            </a:pPr>
            <a:r>
              <a:rPr lang="de-DE" sz="1800" dirty="0">
                <a:solidFill>
                  <a:srgbClr val="000000"/>
                </a:solidFill>
                <a:cs typeface="Times New Roman" panose="02020603050405020304" pitchFamily="18" charset="0"/>
              </a:rPr>
              <a:t>Der systematische Gesamtzusammenhang sowie Sinn und Zweck des TzBfG, aber auch verfassungs- und unionsrechtliche Gründe gebieten eine immanente Beschränkung der Regelungsbefugnis der Tarifvertrags-parteien</a:t>
            </a:r>
          </a:p>
          <a:p>
            <a:pPr marL="0" indent="0" algn="just">
              <a:lnSpc>
                <a:spcPct val="150000"/>
              </a:lnSpc>
              <a:spcAft>
                <a:spcPts val="800"/>
              </a:spcAft>
              <a:buNone/>
            </a:pPr>
            <a:r>
              <a:rPr lang="de-DE" sz="1800" dirty="0">
                <a:solidFill>
                  <a:srgbClr val="000000"/>
                </a:solidFill>
                <a:cs typeface="Times New Roman" panose="02020603050405020304" pitchFamily="18" charset="0"/>
              </a:rPr>
              <a:t>Vgl. Bader/</a:t>
            </a:r>
            <a:r>
              <a:rPr lang="de-DE" sz="1800" dirty="0" err="1">
                <a:solidFill>
                  <a:srgbClr val="000000"/>
                </a:solidFill>
                <a:cs typeface="Times New Roman" panose="02020603050405020304" pitchFamily="18" charset="0"/>
              </a:rPr>
              <a:t>Jörchel</a:t>
            </a:r>
            <a:r>
              <a:rPr lang="de-DE" sz="1800" dirty="0">
                <a:solidFill>
                  <a:srgbClr val="000000"/>
                </a:solidFill>
                <a:cs typeface="Times New Roman" panose="02020603050405020304" pitchFamily="18" charset="0"/>
              </a:rPr>
              <a:t>, NZA 2016, 1105 (1109); BAG 17.04.2019 – 7 AZR 410/17</a:t>
            </a:r>
          </a:p>
          <a:p>
            <a:pPr algn="just">
              <a:lnSpc>
                <a:spcPct val="150000"/>
              </a:lnSpc>
              <a:spcBef>
                <a:spcPts val="600"/>
              </a:spcBef>
              <a:buFont typeface="Wingdings" panose="05000000000000000000" pitchFamily="2" charset="2"/>
              <a:buChar char="Ø"/>
            </a:pPr>
            <a:endParaRPr lang="de-DE" sz="1800" dirty="0">
              <a:effectLst/>
              <a:ea typeface="Calibri" panose="020F0502020204030204" pitchFamily="34" charset="0"/>
              <a:cs typeface="Times New Roman" panose="02020603050405020304" pitchFamily="18" charset="0"/>
            </a:endParaRPr>
          </a:p>
          <a:p>
            <a:pPr algn="just">
              <a:lnSpc>
                <a:spcPct val="130000"/>
              </a:lnSpc>
              <a:spcBef>
                <a:spcPts val="600"/>
              </a:spcBef>
              <a:buFont typeface="Wingdings" panose="05000000000000000000" pitchFamily="2" charset="2"/>
              <a:buChar char="Ø"/>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3295457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Tarifvertragliche Regelungen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algn="just">
              <a:lnSpc>
                <a:spcPct val="150000"/>
              </a:lnSpc>
              <a:spcAft>
                <a:spcPts val="800"/>
              </a:spcAft>
              <a:buFont typeface="Wingdings" panose="05000000000000000000" pitchFamily="2" charset="2"/>
              <a:buChar char="Ø"/>
            </a:pPr>
            <a:r>
              <a:rPr lang="de-DE" sz="1900" dirty="0">
                <a:solidFill>
                  <a:srgbClr val="000000"/>
                </a:solidFill>
                <a:effectLst/>
                <a:ea typeface="Calibri" panose="020F0502020204030204" pitchFamily="34" charset="0"/>
                <a:cs typeface="Times New Roman" panose="02020603050405020304" pitchFamily="18" charset="0"/>
              </a:rPr>
              <a:t>Ein Tarifvertrag, der die sachgrundlose Befristung von ArbV bis zu einer Gesamtdauer von fünf Jahren bei fünfmaliger Verlängerungsmöglichkeit zulässt, hält sich nach Ansicht des Siebten Senats im Rahmen des verfassungs- und unionsrechtlich zulässigen Gestaltungsrahmens nach </a:t>
            </a:r>
            <a:r>
              <a:rPr lang="de-DE" sz="1900" u="none" strike="noStrike" dirty="0">
                <a:solidFill>
                  <a:srgbClr val="000000"/>
                </a:solidFill>
                <a:effectLst/>
                <a:ea typeface="Calibri" panose="020F0502020204030204" pitchFamily="34" charset="0"/>
                <a:cs typeface="Times New Roman" panose="02020603050405020304" pitchFamily="18" charset="0"/>
              </a:rPr>
              <a:t>§ 14 II 3 TzBfG</a:t>
            </a:r>
            <a:endParaRPr lang="de-DE" sz="1900" dirty="0">
              <a:effectLst/>
              <a:ea typeface="Calibri" panose="020F0502020204030204" pitchFamily="34" charset="0"/>
              <a:cs typeface="Times New Roman" panose="02020603050405020304" pitchFamily="18" charset="0"/>
            </a:endParaRPr>
          </a:p>
          <a:p>
            <a:pPr marL="0" indent="0" algn="just">
              <a:lnSpc>
                <a:spcPct val="150000"/>
              </a:lnSpc>
              <a:spcBef>
                <a:spcPts val="600"/>
              </a:spcBef>
              <a:buNone/>
            </a:pPr>
            <a:r>
              <a:rPr lang="de-DE" sz="1900" dirty="0">
                <a:solidFill>
                  <a:srgbClr val="000000"/>
                </a:solidFill>
                <a:cs typeface="Times New Roman" panose="02020603050405020304" pitchFamily="18" charset="0"/>
              </a:rPr>
              <a:t>Vgl. BAG 14.06.2017 – 7 AZR 627/15 „Sachgrundlose Zeitbefristung 42 Monate bei viermaliger Verlängerung“; BAG 26.10.2016 – 7 AZR 140/15</a:t>
            </a:r>
          </a:p>
          <a:p>
            <a:pPr algn="just">
              <a:lnSpc>
                <a:spcPct val="150000"/>
              </a:lnSpc>
              <a:spcBef>
                <a:spcPts val="600"/>
              </a:spcBef>
              <a:buFont typeface="Wingdings" panose="05000000000000000000" pitchFamily="2" charset="2"/>
              <a:buChar char="Ø"/>
            </a:pPr>
            <a:r>
              <a:rPr lang="de-DE" sz="1900" dirty="0">
                <a:solidFill>
                  <a:srgbClr val="000000"/>
                </a:solidFill>
                <a:cs typeface="Times New Roman" panose="02020603050405020304" pitchFamily="18" charset="0"/>
              </a:rPr>
              <a:t>Der Siebte Senat sieht die Grenze der tariflichen Regelungsbefugnis unter Berück­sichtigung der Gesamtkonzeption von § 14 TzBfG und der unionsrechtlichen Vorgaben in der Richtlinie 1999/70/EG sowie zur Gewährleistung eines Mindestbestandsschutzes für die betroffenen AN und unter Beachtung der den Tarifvertragsparteien zustehenden Tarifautonomie als erreicht an bei der Festlegung der Dauer eines sachgrundlos befristeten ArbV auf maximal sechs Jahre und der höchstens neunmaligen Verlängerung bis zu dieser Gesamtdauer</a:t>
            </a:r>
          </a:p>
          <a:p>
            <a:pPr algn="just">
              <a:lnSpc>
                <a:spcPct val="150000"/>
              </a:lnSpc>
              <a:spcBef>
                <a:spcPts val="600"/>
              </a:spcBef>
              <a:buFont typeface="Wingdings" panose="05000000000000000000" pitchFamily="2" charset="2"/>
              <a:buChar char="Ø"/>
            </a:pPr>
            <a:r>
              <a:rPr lang="de-DE" sz="1900" dirty="0">
                <a:solidFill>
                  <a:srgbClr val="000000"/>
                </a:solidFill>
                <a:cs typeface="Times New Roman" panose="02020603050405020304" pitchFamily="18" charset="0"/>
              </a:rPr>
              <a:t>Diese Gestaltungsgrenze trägt den Anforderungen der Richtlinie 1999/70/EG und der inkorporierten Rahmenvereinbarung Rechnung. Sie orientiert sich an den Grundsätzen des institutionellen Rechtsmissbrauchs bei der Sachgrundbefristung, die aus den für die sachgrundlose Befristung maßgeblichen gesetzlichen Werten des § 14 II 1 TzBfG abgeleitet sind</a:t>
            </a:r>
          </a:p>
          <a:p>
            <a:pPr marL="0" indent="0" algn="just">
              <a:lnSpc>
                <a:spcPct val="150000"/>
              </a:lnSpc>
              <a:spcBef>
                <a:spcPts val="600"/>
              </a:spcBef>
              <a:buNone/>
            </a:pPr>
            <a:r>
              <a:rPr lang="de-DE" sz="1900" dirty="0">
                <a:solidFill>
                  <a:srgbClr val="000000"/>
                </a:solidFill>
                <a:cs typeface="Times New Roman" panose="02020603050405020304" pitchFamily="18" charset="0"/>
              </a:rPr>
              <a:t>Vgl. EuGH 26.11.2014 – C-22/13 u.a. “Mascolo”; EuGH 26.01.2012 – C-586/10 “Kücük“; BAG 26.10.2016 – 7 AZR 140/15</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03185799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Tarifvertragliche Regelungen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lgn="just">
              <a:lnSpc>
                <a:spcPct val="150000"/>
              </a:lnSpc>
              <a:spcAft>
                <a:spcPts val="800"/>
              </a:spcAft>
              <a:buNone/>
            </a:pPr>
            <a:r>
              <a:rPr lang="de-DE" sz="1800" b="1" dirty="0">
                <a:solidFill>
                  <a:srgbClr val="000000"/>
                </a:solidFill>
                <a:effectLst/>
                <a:ea typeface="Calibri" panose="020F0502020204030204" pitchFamily="34" charset="0"/>
                <a:cs typeface="Times New Roman" panose="02020603050405020304" pitchFamily="18" charset="0"/>
              </a:rPr>
              <a:t>Praxisbeispiel zu Tarifvertrag, Befristung und Rechtsmissbrauch</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Die Regelung in § 2 I des Tarifvertrages über befristete ArbV im deutschen Steinkohlenbergbau (TV Befristung Steinkohlenbergbau 2010), wonach der ArbV bis zur Gesamtdauer von sieben Jahren ohne Vorliegen eines sachlichen Grundes befristet werden kann, ist nicht von der den Tarifvertragsparteien durch </a:t>
            </a:r>
            <a:r>
              <a:rPr lang="de-DE" sz="1800" u="none" strike="noStrike" dirty="0">
                <a:solidFill>
                  <a:srgbClr val="000000"/>
                </a:solidFill>
                <a:effectLst/>
                <a:ea typeface="Calibri" panose="020F0502020204030204" pitchFamily="34" charset="0"/>
                <a:cs typeface="Times New Roman" panose="02020603050405020304" pitchFamily="18" charset="0"/>
              </a:rPr>
              <a:t>§ 14 II 3 TzBfG</a:t>
            </a:r>
            <a:r>
              <a:rPr lang="de-DE" sz="1800" dirty="0">
                <a:solidFill>
                  <a:srgbClr val="000000"/>
                </a:solidFill>
                <a:effectLst/>
                <a:ea typeface="Calibri" panose="020F0502020204030204" pitchFamily="34" charset="0"/>
                <a:cs typeface="Times New Roman" panose="02020603050405020304" pitchFamily="18" charset="0"/>
              </a:rPr>
              <a:t> eröffneten Regelungsbefugnis gedeckt</a:t>
            </a:r>
          </a:p>
          <a:p>
            <a:pPr algn="just">
              <a:lnSpc>
                <a:spcPct val="14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Die den Tarifvertragsparteien durch </a:t>
            </a:r>
            <a:r>
              <a:rPr lang="de-DE" sz="1800" u="none" strike="noStrike" dirty="0">
                <a:solidFill>
                  <a:srgbClr val="000000"/>
                </a:solidFill>
                <a:effectLst/>
                <a:ea typeface="Calibri" panose="020F0502020204030204" pitchFamily="34" charset="0"/>
                <a:cs typeface="Times New Roman" panose="02020603050405020304" pitchFamily="18" charset="0"/>
              </a:rPr>
              <a:t>§ 14 II 3 TzBfG</a:t>
            </a:r>
            <a:r>
              <a:rPr lang="de-DE" sz="1800" dirty="0">
                <a:solidFill>
                  <a:srgbClr val="000000"/>
                </a:solidFill>
                <a:effectLst/>
                <a:ea typeface="Calibri" panose="020F0502020204030204" pitchFamily="34" charset="0"/>
                <a:cs typeface="Times New Roman" panose="02020603050405020304" pitchFamily="18" charset="0"/>
              </a:rPr>
              <a:t> eröffnete Möglichkeit, die Höchstdauer der Befristung und die Anzahl der Vertragsverlängerungen abweichend von </a:t>
            </a:r>
            <a:r>
              <a:rPr lang="de-DE" sz="1800" u="none" strike="noStrike" dirty="0">
                <a:solidFill>
                  <a:srgbClr val="000000"/>
                </a:solidFill>
                <a:effectLst/>
                <a:ea typeface="Calibri" panose="020F0502020204030204" pitchFamily="34" charset="0"/>
                <a:cs typeface="Times New Roman" panose="02020603050405020304" pitchFamily="18" charset="0"/>
              </a:rPr>
              <a:t>§ 14 II 1 TzBfG</a:t>
            </a:r>
            <a:r>
              <a:rPr lang="de-DE" sz="1800" dirty="0">
                <a:solidFill>
                  <a:srgbClr val="000000"/>
                </a:solidFill>
                <a:effectLst/>
                <a:ea typeface="Calibri" panose="020F0502020204030204" pitchFamily="34" charset="0"/>
                <a:cs typeface="Times New Roman" panose="02020603050405020304" pitchFamily="18" charset="0"/>
              </a:rPr>
              <a:t> festzulegen, ist zwar nach dem Gesetzeswortlaut nicht eingeschränkt, gilt aber dennoch nicht völlig unbegrenzt. Die Grenze der tariflichen Regelungsbefugnis ist unter Berücksichtigung der Gesamtkonzeption von </a:t>
            </a:r>
            <a:r>
              <a:rPr lang="de-DE" sz="1800" u="none" strike="noStrike" dirty="0">
                <a:solidFill>
                  <a:srgbClr val="000000"/>
                </a:solidFill>
                <a:effectLst/>
                <a:ea typeface="Calibri" panose="020F0502020204030204" pitchFamily="34" charset="0"/>
                <a:cs typeface="Times New Roman" panose="02020603050405020304" pitchFamily="18" charset="0"/>
              </a:rPr>
              <a:t>§ 14 TzBfG</a:t>
            </a:r>
            <a:r>
              <a:rPr lang="de-DE" sz="1800" dirty="0">
                <a:solidFill>
                  <a:srgbClr val="000000"/>
                </a:solidFill>
                <a:effectLst/>
                <a:ea typeface="Calibri" panose="020F0502020204030204" pitchFamily="34" charset="0"/>
                <a:cs typeface="Times New Roman" panose="02020603050405020304" pitchFamily="18" charset="0"/>
              </a:rPr>
              <a:t> und der unionsrechtlichen Vorgaben in der Richtlinie </a:t>
            </a:r>
            <a:r>
              <a:rPr lang="de-DE" sz="1800" u="none" strike="noStrike" dirty="0">
                <a:solidFill>
                  <a:srgbClr val="000000"/>
                </a:solidFill>
                <a:effectLst/>
                <a:ea typeface="Calibri" panose="020F0502020204030204" pitchFamily="34" charset="0"/>
                <a:cs typeface="Times New Roman" panose="02020603050405020304" pitchFamily="18" charset="0"/>
              </a:rPr>
              <a:t>EGRL 70/99</a:t>
            </a:r>
            <a:r>
              <a:rPr lang="de-DE" sz="1800" dirty="0">
                <a:solidFill>
                  <a:srgbClr val="000000"/>
                </a:solidFill>
                <a:effectLst/>
                <a:ea typeface="Calibri" panose="020F0502020204030204" pitchFamily="34" charset="0"/>
                <a:cs typeface="Times New Roman" panose="02020603050405020304" pitchFamily="18" charset="0"/>
              </a:rPr>
              <a:t> und der inkorporierten EGB-UNICE-CEEP-Rahmenvereinbarung über befristete ArbV sowie zur Gewährleistung eines Mindestbestandsschutzes für die betroffenen AN und unter Beachtung der den Tarifvertragsparteien zustehenden Tarifautonomie bei der Festlegung der Dauer eines sachgrundlos befristeten ArbV auf maximal 6 Jahre und der höchstens neunmaligen Verlängerung bis zu dieser Gesamtdauer erreicht</a:t>
            </a:r>
            <a:endParaRPr lang="de-DE" sz="1800" dirty="0">
              <a:effectLst/>
              <a:ea typeface="Calibri" panose="020F0502020204030204" pitchFamily="34" charset="0"/>
              <a:cs typeface="Times New Roman" panose="02020603050405020304" pitchFamily="18" charset="0"/>
            </a:endParaRPr>
          </a:p>
          <a:p>
            <a:pPr marL="0" indent="0">
              <a:lnSpc>
                <a:spcPct val="140000"/>
              </a:lnSpc>
              <a:spcBef>
                <a:spcPts val="600"/>
              </a:spcBef>
              <a:buNone/>
            </a:pPr>
            <a:r>
              <a:rPr lang="de-DE" sz="1800" dirty="0">
                <a:solidFill>
                  <a:srgbClr val="000000"/>
                </a:solidFill>
                <a:effectLst/>
                <a:ea typeface="Calibri" panose="020F0502020204030204" pitchFamily="34" charset="0"/>
              </a:rPr>
              <a:t>Vgl. BAG 17.04.2019 – 7 AZR 410/17</a:t>
            </a: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78654774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Sachgrundlose Befristung – Tarifvertragliche Regelungen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55000" lnSpcReduction="20000"/>
          </a:bodyPr>
          <a:lstStyle/>
          <a:p>
            <a:pPr algn="just">
              <a:lnSpc>
                <a:spcPct val="140000"/>
              </a:lnSpc>
              <a:spcBef>
                <a:spcPts val="600"/>
              </a:spcBef>
              <a:buFont typeface="Wingdings" panose="05000000000000000000" pitchFamily="2" charset="2"/>
              <a:buChar char="Ø"/>
            </a:pPr>
            <a:r>
              <a:rPr lang="de-DE" sz="2200" dirty="0">
                <a:solidFill>
                  <a:srgbClr val="000000"/>
                </a:solidFill>
                <a:effectLst/>
                <a:ea typeface="Calibri" panose="020F0502020204030204" pitchFamily="34" charset="0"/>
                <a:cs typeface="Times New Roman" panose="02020603050405020304" pitchFamily="18" charset="0"/>
              </a:rPr>
              <a:t>Nach der Rechtsprechung des Siebten Senats ist eine Rechtsmissbrauchskontrolle bei der Sachgrundbefristung veranlasst, wenn die gesetzlichen Werte für die Höchstdauer eines sachgrundlos befristeten ArbV und die Anzahl der möglichen Vertragsverlängerungen um ein Mehrfaches überschritten sind. Davon ist in der Regel auszugehen, wenn die in </a:t>
            </a:r>
            <a:r>
              <a:rPr lang="de-DE" sz="2200" u="none" strike="noStrike" dirty="0">
                <a:solidFill>
                  <a:srgbClr val="000000"/>
                </a:solidFill>
                <a:effectLst/>
                <a:ea typeface="Calibri" panose="020F0502020204030204" pitchFamily="34" charset="0"/>
                <a:cs typeface="Times New Roman" panose="02020603050405020304" pitchFamily="18" charset="0"/>
              </a:rPr>
              <a:t>§ 14 II 1 TzBfG</a:t>
            </a:r>
            <a:r>
              <a:rPr lang="de-DE" sz="2200" dirty="0">
                <a:solidFill>
                  <a:srgbClr val="000000"/>
                </a:solidFill>
                <a:effectLst/>
                <a:ea typeface="Calibri" panose="020F0502020204030204" pitchFamily="34" charset="0"/>
                <a:cs typeface="Times New Roman" panose="02020603050405020304" pitchFamily="18" charset="0"/>
              </a:rPr>
              <a:t> genannten Werte mehr als das Dreifache betragen</a:t>
            </a:r>
            <a:endParaRPr lang="de-DE" sz="2200" dirty="0">
              <a:effectLst/>
              <a:ea typeface="Calibri" panose="020F0502020204030204" pitchFamily="34" charset="0"/>
              <a:cs typeface="Times New Roman" panose="02020603050405020304" pitchFamily="18" charset="0"/>
            </a:endParaRPr>
          </a:p>
          <a:p>
            <a:pPr marL="0" indent="0" algn="just">
              <a:lnSpc>
                <a:spcPct val="140000"/>
              </a:lnSpc>
              <a:spcBef>
                <a:spcPts val="600"/>
              </a:spcBef>
              <a:buNone/>
            </a:pPr>
            <a:r>
              <a:rPr lang="de-DE" sz="2200" dirty="0">
                <a:solidFill>
                  <a:srgbClr val="000000"/>
                </a:solidFill>
                <a:effectLst/>
                <a:ea typeface="Calibri" panose="020F0502020204030204" pitchFamily="34" charset="0"/>
                <a:cs typeface="Times New Roman" panose="02020603050405020304" pitchFamily="18" charset="0"/>
              </a:rPr>
              <a:t>Vgl. BAG 26.10.2016 – 7 AZR 140/15; </a:t>
            </a:r>
            <a:r>
              <a:rPr lang="de-DE" sz="2200" u="none" strike="noStrike" dirty="0">
                <a:solidFill>
                  <a:srgbClr val="000000"/>
                </a:solidFill>
                <a:effectLst/>
                <a:ea typeface="Calibri" panose="020F0502020204030204" pitchFamily="34" charset="0"/>
                <a:cs typeface="Times New Roman" panose="02020603050405020304" pitchFamily="18" charset="0"/>
              </a:rPr>
              <a:t>BAG 26.10.2016 – 7 AZR 135/15</a:t>
            </a:r>
            <a:endParaRPr lang="de-DE" sz="2200" dirty="0">
              <a:effectLst/>
              <a:ea typeface="Calibri" panose="020F0502020204030204" pitchFamily="34" charset="0"/>
              <a:cs typeface="Times New Roman" panose="02020603050405020304" pitchFamily="18" charset="0"/>
            </a:endParaRPr>
          </a:p>
          <a:p>
            <a:pPr algn="just">
              <a:lnSpc>
                <a:spcPct val="140000"/>
              </a:lnSpc>
              <a:spcBef>
                <a:spcPts val="600"/>
              </a:spcBef>
              <a:buFont typeface="Wingdings" panose="05000000000000000000" pitchFamily="2" charset="2"/>
              <a:buChar char="Ø"/>
            </a:pPr>
            <a:r>
              <a:rPr lang="de-DE" sz="2200" dirty="0">
                <a:solidFill>
                  <a:srgbClr val="000000"/>
                </a:solidFill>
                <a:effectLst/>
                <a:ea typeface="Calibri" panose="020F0502020204030204" pitchFamily="34" charset="0"/>
                <a:cs typeface="Times New Roman" panose="02020603050405020304" pitchFamily="18" charset="0"/>
              </a:rPr>
              <a:t>Wäre bei einer Sachgrundbefristung aufgrund der Dauer des befristeten ArbV und/oder der Anzahl der mit dem AN abgeschlossenen befristeten ArbV die Prüfung eines institutionellen Rechtsmissbrauchs veranlasst, obwohl der zuletzt abgeschlossene ArbV durch einen Sachgrund nach </a:t>
            </a:r>
            <a:r>
              <a:rPr lang="de-DE" sz="2200" u="none" strike="noStrike" dirty="0">
                <a:solidFill>
                  <a:srgbClr val="000000"/>
                </a:solidFill>
                <a:effectLst/>
                <a:ea typeface="Calibri" panose="020F0502020204030204" pitchFamily="34" charset="0"/>
                <a:cs typeface="Times New Roman" panose="02020603050405020304" pitchFamily="18" charset="0"/>
              </a:rPr>
              <a:t>§ 14 I TzBfG</a:t>
            </a:r>
            <a:r>
              <a:rPr lang="de-DE" sz="2200" dirty="0">
                <a:solidFill>
                  <a:srgbClr val="000000"/>
                </a:solidFill>
                <a:effectLst/>
                <a:ea typeface="Calibri" panose="020F0502020204030204" pitchFamily="34" charset="0"/>
                <a:cs typeface="Times New Roman" panose="02020603050405020304" pitchFamily="18" charset="0"/>
              </a:rPr>
              <a:t> gerechtfertigt ist, kann eine sachgrundlose Befristung nicht mehr in Betracht kommen. Dies widerspräche der Gesamtkonzeption von </a:t>
            </a:r>
            <a:r>
              <a:rPr lang="de-DE" sz="2200" u="none" strike="noStrike" dirty="0">
                <a:solidFill>
                  <a:srgbClr val="000000"/>
                </a:solidFill>
                <a:effectLst/>
                <a:ea typeface="Calibri" panose="020F0502020204030204" pitchFamily="34" charset="0"/>
                <a:cs typeface="Times New Roman" panose="02020603050405020304" pitchFamily="18" charset="0"/>
              </a:rPr>
              <a:t>§ 14 I und II TzBfG</a:t>
            </a:r>
            <a:endParaRPr lang="de-DE" sz="2200" dirty="0">
              <a:effectLst/>
              <a:ea typeface="Calibri" panose="020F0502020204030204" pitchFamily="34" charset="0"/>
              <a:cs typeface="Times New Roman" panose="02020603050405020304" pitchFamily="18" charset="0"/>
            </a:endParaRPr>
          </a:p>
          <a:p>
            <a:pPr marL="0" indent="0" algn="just">
              <a:lnSpc>
                <a:spcPct val="140000"/>
              </a:lnSpc>
              <a:spcBef>
                <a:spcPts val="600"/>
              </a:spcBef>
              <a:buNone/>
            </a:pPr>
            <a:r>
              <a:rPr lang="de-DE" sz="2200" dirty="0">
                <a:solidFill>
                  <a:srgbClr val="000000"/>
                </a:solidFill>
                <a:effectLst/>
                <a:ea typeface="Calibri" panose="020F0502020204030204" pitchFamily="34" charset="0"/>
                <a:cs typeface="Times New Roman" panose="02020603050405020304" pitchFamily="18" charset="0"/>
              </a:rPr>
              <a:t>Vgl. BAG 26.10.2016 – 7 AZR 140/15</a:t>
            </a:r>
            <a:endParaRPr lang="de-DE" sz="2200" dirty="0">
              <a:effectLst/>
              <a:ea typeface="Calibri" panose="020F0502020204030204" pitchFamily="34" charset="0"/>
              <a:cs typeface="Times New Roman" panose="02020603050405020304" pitchFamily="18" charset="0"/>
            </a:endParaRPr>
          </a:p>
          <a:p>
            <a:pPr algn="just">
              <a:lnSpc>
                <a:spcPct val="140000"/>
              </a:lnSpc>
              <a:spcBef>
                <a:spcPts val="600"/>
              </a:spcBef>
              <a:buFont typeface="Wingdings" panose="05000000000000000000" pitchFamily="2" charset="2"/>
              <a:buChar char="Ø"/>
            </a:pPr>
            <a:r>
              <a:rPr lang="de-DE" sz="2200" dirty="0">
                <a:solidFill>
                  <a:srgbClr val="000000"/>
                </a:solidFill>
                <a:effectLst/>
                <a:ea typeface="Calibri" panose="020F0502020204030204" pitchFamily="34" charset="0"/>
                <a:cs typeface="Times New Roman" panose="02020603050405020304" pitchFamily="18" charset="0"/>
              </a:rPr>
              <a:t>Die Tarifvertragsparteien können nicht nur die Anzahl der Verlängerungen und die Höchstdauer der sachgrundlosen Befristung abweichend von </a:t>
            </a:r>
            <a:r>
              <a:rPr lang="de-DE" sz="2200" u="none" strike="noStrike" dirty="0">
                <a:solidFill>
                  <a:srgbClr val="000000"/>
                </a:solidFill>
                <a:effectLst/>
                <a:ea typeface="Calibri" panose="020F0502020204030204" pitchFamily="34" charset="0"/>
                <a:cs typeface="Times New Roman" panose="02020603050405020304" pitchFamily="18" charset="0"/>
              </a:rPr>
              <a:t>§ 14 II 1 TzBfG</a:t>
            </a:r>
            <a:r>
              <a:rPr lang="de-DE" sz="2200" dirty="0">
                <a:solidFill>
                  <a:srgbClr val="000000"/>
                </a:solidFill>
                <a:effectLst/>
                <a:ea typeface="Calibri" panose="020F0502020204030204" pitchFamily="34" charset="0"/>
                <a:cs typeface="Times New Roman" panose="02020603050405020304" pitchFamily="18" charset="0"/>
              </a:rPr>
              <a:t> regeln, sondern dürfen die von ihnen erweiterte Möglichkeit zur sachgrundlosen Befristung zugunsten des AN </a:t>
            </a:r>
            <a:r>
              <a:rPr lang="de-DE" sz="2200" i="1" dirty="0">
                <a:solidFill>
                  <a:srgbClr val="000000"/>
                </a:solidFill>
                <a:effectLst/>
                <a:ea typeface="Calibri" panose="020F0502020204030204" pitchFamily="34" charset="0"/>
                <a:cs typeface="Times New Roman" panose="02020603050405020304" pitchFamily="18" charset="0"/>
              </a:rPr>
              <a:t>(</a:t>
            </a:r>
            <a:r>
              <a:rPr lang="de-DE" sz="2200" i="0" u="none" strike="noStrike" dirty="0">
                <a:solidFill>
                  <a:srgbClr val="000000"/>
                </a:solidFill>
                <a:effectLst/>
                <a:ea typeface="Calibri" panose="020F0502020204030204" pitchFamily="34" charset="0"/>
                <a:cs typeface="Times New Roman" panose="02020603050405020304" pitchFamily="18" charset="0"/>
              </a:rPr>
              <a:t>§ 22 TzBfG</a:t>
            </a:r>
            <a:r>
              <a:rPr lang="de-DE" sz="2200" i="1" dirty="0">
                <a:solidFill>
                  <a:srgbClr val="000000"/>
                </a:solidFill>
                <a:effectLst/>
                <a:ea typeface="Calibri" panose="020F0502020204030204" pitchFamily="34" charset="0"/>
                <a:cs typeface="Times New Roman" panose="02020603050405020304" pitchFamily="18" charset="0"/>
              </a:rPr>
              <a:t>) </a:t>
            </a:r>
            <a:r>
              <a:rPr lang="de-DE" sz="2200" dirty="0">
                <a:solidFill>
                  <a:srgbClr val="000000"/>
                </a:solidFill>
                <a:effectLst/>
                <a:ea typeface="Calibri" panose="020F0502020204030204" pitchFamily="34" charset="0"/>
                <a:cs typeface="Times New Roman" panose="02020603050405020304" pitchFamily="18" charset="0"/>
              </a:rPr>
              <a:t>von zusätzlichen Voraussetzungen abhängig machen und damit einschränken. Mit dem Erfordernis der Zustimmung des Betriebsrats in einem Tarifvertrag ist keine unzulässige Delegation der den Tarifvertragsparteien durch </a:t>
            </a:r>
            <a:r>
              <a:rPr lang="de-DE" sz="2200" u="none" strike="noStrike" dirty="0">
                <a:solidFill>
                  <a:srgbClr val="000000"/>
                </a:solidFill>
                <a:effectLst/>
                <a:ea typeface="Calibri" panose="020F0502020204030204" pitchFamily="34" charset="0"/>
                <a:cs typeface="Times New Roman" panose="02020603050405020304" pitchFamily="18" charset="0"/>
              </a:rPr>
              <a:t>§ 14 II 3 TzBfG</a:t>
            </a:r>
            <a:r>
              <a:rPr lang="de-DE" sz="2200" dirty="0">
                <a:solidFill>
                  <a:srgbClr val="000000"/>
                </a:solidFill>
                <a:effectLst/>
                <a:ea typeface="Calibri" panose="020F0502020204030204" pitchFamily="34" charset="0"/>
                <a:cs typeface="Times New Roman" panose="02020603050405020304" pitchFamily="18" charset="0"/>
              </a:rPr>
              <a:t> eingeräumten Regelungsbefugnis verbunden</a:t>
            </a:r>
            <a:endParaRPr lang="de-DE" sz="2200" dirty="0">
              <a:effectLst/>
              <a:ea typeface="Calibri" panose="020F0502020204030204" pitchFamily="34" charset="0"/>
              <a:cs typeface="Times New Roman" panose="02020603050405020304" pitchFamily="18" charset="0"/>
            </a:endParaRPr>
          </a:p>
          <a:p>
            <a:pPr marL="0" indent="0" algn="just">
              <a:lnSpc>
                <a:spcPct val="140000"/>
              </a:lnSpc>
              <a:spcBef>
                <a:spcPts val="600"/>
              </a:spcBef>
              <a:buNone/>
            </a:pPr>
            <a:r>
              <a:rPr lang="de-DE" sz="2200" dirty="0">
                <a:solidFill>
                  <a:srgbClr val="000000"/>
                </a:solidFill>
                <a:effectLst/>
                <a:ea typeface="Calibri" panose="020F0502020204030204" pitchFamily="34" charset="0"/>
                <a:cs typeface="Times New Roman" panose="02020603050405020304" pitchFamily="18" charset="0"/>
              </a:rPr>
              <a:t>Vgl. BAG 21.03.2018 – 7 AZR 428/16</a:t>
            </a:r>
            <a:endParaRPr lang="de-DE" sz="2200" dirty="0">
              <a:effectLst/>
              <a:ea typeface="Calibri" panose="020F0502020204030204" pitchFamily="34" charset="0"/>
              <a:cs typeface="Times New Roman" panose="02020603050405020304" pitchFamily="18" charset="0"/>
            </a:endParaRPr>
          </a:p>
          <a:p>
            <a:pPr marL="0" indent="0" algn="just">
              <a:lnSpc>
                <a:spcPct val="150000"/>
              </a:lnSpc>
              <a:spcAft>
                <a:spcPts val="800"/>
              </a:spcAft>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27875007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37484"/>
            <a:ext cx="7920000" cy="397032"/>
          </a:xfrm>
          <a:effectLst/>
        </p:spPr>
        <p:txBody>
          <a:bodyPr>
            <a:spAutoFit/>
          </a:bodyPr>
          <a:lstStyle/>
          <a:p>
            <a:r>
              <a:rPr lang="de-DE" sz="2200" b="1" u="sng" dirty="0"/>
              <a:t>Sachgrundlose Befristung – Privilegierung von Neugründungen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lgn="just">
              <a:lnSpc>
                <a:spcPct val="140000"/>
              </a:lnSpc>
              <a:spcBef>
                <a:spcPts val="600"/>
              </a:spcBef>
              <a:buNone/>
            </a:pPr>
            <a:r>
              <a:rPr lang="de-DE" sz="1800" b="1" dirty="0">
                <a:solidFill>
                  <a:srgbClr val="000000"/>
                </a:solidFill>
                <a:effectLst/>
                <a:ea typeface="Calibri" panose="020F0502020204030204" pitchFamily="34" charset="0"/>
                <a:cs typeface="Times New Roman" panose="02020603050405020304" pitchFamily="18" charset="0"/>
              </a:rPr>
              <a:t>§ 14 IIa TzBfG - Anwendungsbereich</a:t>
            </a:r>
          </a:p>
          <a:p>
            <a:pPr algn="just">
              <a:lnSpc>
                <a:spcPct val="140000"/>
              </a:lnSpc>
              <a:spcBef>
                <a:spcPts val="600"/>
              </a:spcBef>
            </a:pPr>
            <a:r>
              <a:rPr lang="de-DE" sz="1800" dirty="0">
                <a:solidFill>
                  <a:srgbClr val="000000"/>
                </a:solidFill>
                <a:effectLst/>
                <a:ea typeface="Calibri" panose="020F0502020204030204" pitchFamily="34" charset="0"/>
                <a:cs typeface="Times New Roman" panose="02020603050405020304" pitchFamily="18" charset="0"/>
              </a:rPr>
              <a:t>In den ersten vier Jahren nach der Gründung eines Unternehmens ist die kalendermäßige Befristung eines ArbV ohne Vorliegen eines sachlichen Grundes bis zur Dauer von vier Jahren zulässig, § 14 IIa TzBfG. Bis zu dieser Gesamtdauer von vier Jahren ist auch die mehrfache Verlängerung eines kalendermäßig befristeten ArbV zulässig. Dies gilt nicht für Neugründungen im Zusammenhang mit der rechtlichen Umstrukturierung von Unternehmen und Konzernen</a:t>
            </a:r>
          </a:p>
          <a:p>
            <a:pPr algn="just">
              <a:lnSpc>
                <a:spcPct val="140000"/>
              </a:lnSpc>
              <a:spcBef>
                <a:spcPts val="600"/>
              </a:spcBef>
            </a:pPr>
            <a:r>
              <a:rPr lang="de-DE" sz="1800" dirty="0">
                <a:solidFill>
                  <a:srgbClr val="000000"/>
                </a:solidFill>
                <a:effectLst/>
                <a:ea typeface="Calibri" panose="020F0502020204030204" pitchFamily="34" charset="0"/>
                <a:cs typeface="Times New Roman" panose="02020603050405020304" pitchFamily="18" charset="0"/>
              </a:rPr>
              <a:t>Wird innerhalb eines Konzerns eine Tochtergesellschaft ohne Änderung der rechtlichen Struktur schon bestehender Unternehmen neu gegründet, um bislang im Konzern nicht wahrgenommene wirtschaftliche Aktivitäten zu verfolgen, kann die neu gegründete Tochtergesellschaft von der erleichterten Befristungsmöglichkeit nach </a:t>
            </a:r>
            <a:r>
              <a:rPr lang="de-DE" sz="1800" u="none" strike="noStrike" dirty="0">
                <a:solidFill>
                  <a:srgbClr val="000000"/>
                </a:solidFill>
                <a:effectLst/>
                <a:ea typeface="Calibri" panose="020F0502020204030204" pitchFamily="34" charset="0"/>
                <a:cs typeface="Times New Roman" panose="02020603050405020304" pitchFamily="18" charset="0"/>
              </a:rPr>
              <a:t>§ 14 IIa 1 TzBfG</a:t>
            </a:r>
            <a:r>
              <a:rPr lang="de-DE" sz="1800" dirty="0">
                <a:solidFill>
                  <a:srgbClr val="000000"/>
                </a:solidFill>
                <a:effectLst/>
                <a:ea typeface="Calibri" panose="020F0502020204030204" pitchFamily="34" charset="0"/>
                <a:cs typeface="Times New Roman" panose="02020603050405020304" pitchFamily="18" charset="0"/>
              </a:rPr>
              <a:t> Gebrauch machen</a:t>
            </a:r>
          </a:p>
          <a:p>
            <a:pPr algn="just">
              <a:lnSpc>
                <a:spcPct val="140000"/>
              </a:lnSpc>
              <a:spcBef>
                <a:spcPts val="600"/>
              </a:spcBef>
            </a:pPr>
            <a:r>
              <a:rPr lang="de-DE" sz="1800" dirty="0">
                <a:solidFill>
                  <a:srgbClr val="000000"/>
                </a:solidFill>
                <a:effectLst/>
                <a:ea typeface="Calibri" panose="020F0502020204030204" pitchFamily="34" charset="0"/>
                <a:cs typeface="Times New Roman" panose="02020603050405020304" pitchFamily="18" charset="0"/>
              </a:rPr>
              <a:t>Die Tochtergesellschaft ist keine nach </a:t>
            </a:r>
            <a:r>
              <a:rPr lang="de-DE" sz="1800" u="none" strike="noStrike" dirty="0">
                <a:solidFill>
                  <a:srgbClr val="000000"/>
                </a:solidFill>
                <a:effectLst/>
                <a:ea typeface="Calibri" panose="020F0502020204030204" pitchFamily="34" charset="0"/>
                <a:cs typeface="Times New Roman" panose="02020603050405020304" pitchFamily="18" charset="0"/>
              </a:rPr>
              <a:t>§ 14 IIa 2 TzBfG</a:t>
            </a:r>
            <a:r>
              <a:rPr lang="de-DE" sz="1800" dirty="0">
                <a:solidFill>
                  <a:srgbClr val="000000"/>
                </a:solidFill>
                <a:effectLst/>
                <a:ea typeface="Calibri" panose="020F0502020204030204" pitchFamily="34" charset="0"/>
                <a:cs typeface="Times New Roman" panose="02020603050405020304" pitchFamily="18" charset="0"/>
              </a:rPr>
              <a:t> von der erleichterten Befristungsmöglichkeit ausgenommene Neugründung im Zusammen­hang mit der rechtlichen Umstrukturierung von Unternehmen und Konzernen. Die erweiterte Befristungsmöglichkeit soll nur bei einem unternehmerischen Neuengagement gelten, nicht jedoch für Neugründungen im Zusammenhang mit der rechtlichen Umstrukturierung von Unternehmen und Konzernen. Dem trägt die Vorschrift des </a:t>
            </a:r>
            <a:r>
              <a:rPr lang="de-DE" sz="1800" u="none" strike="noStrike" dirty="0">
                <a:solidFill>
                  <a:srgbClr val="000000"/>
                </a:solidFill>
                <a:effectLst/>
                <a:ea typeface="Calibri" panose="020F0502020204030204" pitchFamily="34" charset="0"/>
                <a:cs typeface="Times New Roman" panose="02020603050405020304" pitchFamily="18" charset="0"/>
              </a:rPr>
              <a:t>§ 14 IIa 2 TzBfG</a:t>
            </a:r>
            <a:r>
              <a:rPr lang="de-DE" sz="1800" dirty="0">
                <a:solidFill>
                  <a:srgbClr val="000000"/>
                </a:solidFill>
                <a:effectLst/>
                <a:ea typeface="Calibri" panose="020F0502020204030204" pitchFamily="34" charset="0"/>
                <a:cs typeface="Times New Roman" panose="02020603050405020304" pitchFamily="18" charset="0"/>
              </a:rPr>
              <a:t> Rechnung, die </a:t>
            </a:r>
            <a:r>
              <a:rPr lang="de-DE" sz="1800" u="none" strike="noStrike" dirty="0">
                <a:solidFill>
                  <a:srgbClr val="000000"/>
                </a:solidFill>
                <a:effectLst/>
                <a:ea typeface="Calibri" panose="020F0502020204030204" pitchFamily="34" charset="0"/>
                <a:cs typeface="Times New Roman" panose="02020603050405020304" pitchFamily="18" charset="0"/>
              </a:rPr>
              <a:t>§ 112a II 2 BetrVG</a:t>
            </a:r>
            <a:r>
              <a:rPr lang="de-DE" sz="1800" dirty="0">
                <a:solidFill>
                  <a:srgbClr val="000000"/>
                </a:solidFill>
                <a:effectLst/>
                <a:ea typeface="Calibri" panose="020F0502020204030204" pitchFamily="34" charset="0"/>
                <a:cs typeface="Times New Roman" panose="02020603050405020304" pitchFamily="18" charset="0"/>
              </a:rPr>
              <a:t> nachgebildet ist</a:t>
            </a:r>
          </a:p>
          <a:p>
            <a:pPr algn="just">
              <a:lnSpc>
                <a:spcPct val="140000"/>
              </a:lnSpc>
              <a:spcBef>
                <a:spcPts val="600"/>
              </a:spcBef>
            </a:pPr>
            <a:r>
              <a:rPr lang="de-DE" sz="1800" dirty="0">
                <a:solidFill>
                  <a:srgbClr val="000000"/>
                </a:solidFill>
                <a:effectLst/>
                <a:ea typeface="Calibri" panose="020F0502020204030204" pitchFamily="34" charset="0"/>
                <a:cs typeface="Times New Roman" panose="02020603050405020304" pitchFamily="18" charset="0"/>
              </a:rPr>
              <a:t>Durch </a:t>
            </a:r>
            <a:r>
              <a:rPr lang="de-DE" sz="1800" u="none" strike="noStrike" dirty="0">
                <a:solidFill>
                  <a:srgbClr val="000000"/>
                </a:solidFill>
                <a:effectLst/>
                <a:ea typeface="Calibri" panose="020F0502020204030204" pitchFamily="34" charset="0"/>
                <a:cs typeface="Times New Roman" panose="02020603050405020304" pitchFamily="18" charset="0"/>
              </a:rPr>
              <a:t>§ 14 IIa TzBfG</a:t>
            </a:r>
            <a:r>
              <a:rPr lang="de-DE" sz="1800" dirty="0">
                <a:solidFill>
                  <a:srgbClr val="000000"/>
                </a:solidFill>
                <a:effectLst/>
                <a:ea typeface="Calibri" panose="020F0502020204030204" pitchFamily="34" charset="0"/>
                <a:cs typeface="Times New Roman" panose="02020603050405020304" pitchFamily="18" charset="0"/>
              </a:rPr>
              <a:t> soll neu gegründeten Unternehmen in der schwierigen Aufbauphase der Abschluss befristeter ArbV besonders erleichtert werden, weil für diese der wirtschaftliche Erfolg besonders ungewiss ist und sie in der Aufbauphase kaum abschätzen können, wie sich das Unternehmen entwickeln und wie hoch der Personalbedarf sein wird. Diese Ungewissheit besteht unabhängig von einem Konzernbezug und auch dann, wenn sich bestehende Unternehmen im Wege von Unternehmensneugründungen neu engagieren und so unternehmerisch “Neuland betreten“</a:t>
            </a:r>
            <a:endParaRPr lang="de-DE" sz="1800" dirty="0">
              <a:effectLst/>
              <a:ea typeface="Calibri" panose="020F0502020204030204" pitchFamily="34" charset="0"/>
              <a:cs typeface="Times New Roman" panose="02020603050405020304" pitchFamily="18" charset="0"/>
            </a:endParaRPr>
          </a:p>
          <a:p>
            <a:pPr marL="0" indent="0">
              <a:lnSpc>
                <a:spcPct val="140000"/>
              </a:lnSpc>
              <a:spcBef>
                <a:spcPts val="600"/>
              </a:spcBef>
              <a:buNone/>
            </a:pPr>
            <a:r>
              <a:rPr lang="de-DE" sz="1800" dirty="0">
                <a:solidFill>
                  <a:srgbClr val="000000"/>
                </a:solidFill>
                <a:effectLst/>
                <a:ea typeface="Calibri" panose="020F0502020204030204" pitchFamily="34" charset="0"/>
              </a:rPr>
              <a:t>Vgl. BAG 12.06.2019 – 7 AZR 317/17</a:t>
            </a: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16812923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b="1" dirty="0"/>
              <a:t>Ausganglage nach der Rechtsprechung des Siebten Senats des BAG</a:t>
            </a:r>
          </a:p>
          <a:p>
            <a:pPr>
              <a:buFont typeface="Wingdings" panose="05000000000000000000" pitchFamily="2" charset="2"/>
              <a:buChar char="Ø"/>
            </a:pPr>
            <a:r>
              <a:rPr lang="de-DE" sz="1800" dirty="0">
                <a:solidFill>
                  <a:srgbClr val="000000"/>
                </a:solidFill>
                <a:effectLst/>
                <a:ea typeface="Calibri" panose="020F0502020204030204" pitchFamily="34" charset="0"/>
              </a:rPr>
              <a:t>Bei mehreren aufeinander folgenden </a:t>
            </a:r>
            <a:r>
              <a:rPr lang="de-DE" sz="1800" u="none" strike="noStrike" dirty="0">
                <a:solidFill>
                  <a:srgbClr val="000000"/>
                </a:solidFill>
                <a:effectLst/>
                <a:ea typeface="Calibri" panose="020F0502020204030204" pitchFamily="34" charset="0"/>
              </a:rPr>
              <a:t>befristeten</a:t>
            </a:r>
            <a:r>
              <a:rPr lang="de-DE" sz="1800" dirty="0">
                <a:solidFill>
                  <a:srgbClr val="000000"/>
                </a:solidFill>
                <a:effectLst/>
                <a:ea typeface="Calibri" panose="020F0502020204030204" pitchFamily="34" charset="0"/>
              </a:rPr>
              <a:t> ArbV ist grundsätzlich nur die</a:t>
            </a:r>
            <a:r>
              <a:rPr lang="de-DE" sz="1800" u="sng" dirty="0">
                <a:solidFill>
                  <a:srgbClr val="000000"/>
                </a:solidFill>
                <a:effectLst/>
                <a:ea typeface="Calibri" panose="020F0502020204030204" pitchFamily="34" charset="0"/>
              </a:rPr>
              <a:t> </a:t>
            </a:r>
            <a:r>
              <a:rPr lang="de-DE" sz="1800" u="none" strike="noStrike" dirty="0">
                <a:solidFill>
                  <a:srgbClr val="000000"/>
                </a:solidFill>
                <a:effectLst/>
                <a:ea typeface="Calibri" panose="020F0502020204030204" pitchFamily="34" charset="0"/>
              </a:rPr>
              <a:t>Befristung</a:t>
            </a:r>
            <a:r>
              <a:rPr lang="de-DE" sz="1800" dirty="0">
                <a:solidFill>
                  <a:srgbClr val="000000"/>
                </a:solidFill>
                <a:effectLst/>
                <a:ea typeface="Calibri" panose="020F0502020204030204" pitchFamily="34" charset="0"/>
              </a:rPr>
              <a:t> des letzten ArbV auf ihre Rechtfertigung zu überprüfen (Wir merken uns: nur das letzte Glied in der Kette wird geprüft!)</a:t>
            </a:r>
          </a:p>
          <a:p>
            <a:pPr>
              <a:buFont typeface="Wingdings" panose="05000000000000000000" pitchFamily="2" charset="2"/>
              <a:buChar char="Ø"/>
            </a:pPr>
            <a:r>
              <a:rPr lang="de-DE" sz="1800" dirty="0">
                <a:solidFill>
                  <a:srgbClr val="000000"/>
                </a:solidFill>
              </a:rPr>
              <a:t>Durch den Abschluss eines weiteren befristeten ArbV stellen die Parteien ihr ArbV auf eine neue Rechtsgrundlage, die künftig für ihre Rechtsbeziehungen allein maßgebend ist. Damit wird zugleich ein etwaiges unbefristetes ArbV aufgehoben.</a:t>
            </a:r>
          </a:p>
          <a:p>
            <a:pPr>
              <a:buFont typeface="Wingdings" panose="05000000000000000000" pitchFamily="2" charset="2"/>
              <a:buChar char="Ø"/>
            </a:pPr>
            <a:r>
              <a:rPr lang="de-DE" sz="1800" dirty="0">
                <a:solidFill>
                  <a:srgbClr val="000000"/>
                </a:solidFill>
              </a:rPr>
              <a:t>Die Parteien können allerdings in einem nachfolgenden befristeten ArbV dem AN ausdrücklich oder konkludent das Recht vorbehalten, die Wirksamkeit der vorangegangenen Befristung prüfen zu lassen. In diesem Fall ist die arbeitsgerichtliche Befristungskontrolle auch für den davor liegenden Vertrag eröffnet</a:t>
            </a:r>
          </a:p>
          <a:p>
            <a:pPr>
              <a:buFont typeface="Wingdings" panose="05000000000000000000" pitchFamily="2" charset="2"/>
              <a:buChar char="Ø"/>
            </a:pPr>
            <a:r>
              <a:rPr lang="de-DE" sz="1800" dirty="0">
                <a:solidFill>
                  <a:srgbClr val="000000"/>
                </a:solidFill>
              </a:rPr>
              <a:t>Der Vorbehalt muss ausdrücklich oder konkludent vertraglich vereinbart sein</a:t>
            </a:r>
          </a:p>
          <a:p>
            <a:pPr marL="0" indent="0">
              <a:buNone/>
            </a:pPr>
            <a:r>
              <a:rPr lang="de-DE" sz="1800" dirty="0">
                <a:solidFill>
                  <a:srgbClr val="000000"/>
                </a:solidFill>
              </a:rPr>
              <a:t>Vgl. BAG 21.03.2018 – 7 AZR 408/16; BAG 24.02.2016 – 7 AZR 182/14</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119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995567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einzelner Arbeitsbedingungen: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a:bodyPr>
          <a:lstStyle/>
          <a:p>
            <a:pPr>
              <a:lnSpc>
                <a:spcPct val="120000"/>
              </a:lnSpc>
              <a:buFont typeface="Wingdings" panose="05000000000000000000" pitchFamily="2" charset="2"/>
              <a:buChar char="Ø"/>
            </a:pPr>
            <a:r>
              <a:rPr lang="de-DE" sz="2200" dirty="0"/>
              <a:t>Entsprechend erfasst auch das Schriftformerfordernis des § 14 IV TzBfG nicht die Befristung einzelner Vertragsbedingungen</a:t>
            </a:r>
          </a:p>
          <a:p>
            <a:pPr>
              <a:lnSpc>
                <a:spcPct val="120000"/>
              </a:lnSpc>
              <a:buFont typeface="Wingdings" panose="05000000000000000000" pitchFamily="2" charset="2"/>
              <a:buChar char="Ø"/>
            </a:pPr>
            <a:r>
              <a:rPr lang="de-DE" sz="2200" dirty="0"/>
              <a:t>Das folgt aus dem Wortlaut der Regelung in § 14 IV TzBfG, wonach lediglich die Befristung eines </a:t>
            </a:r>
            <a:r>
              <a:rPr lang="de-DE" sz="2200" dirty="0" err="1"/>
              <a:t>ArbV</a:t>
            </a:r>
            <a:r>
              <a:rPr lang="de-DE" sz="2200" dirty="0"/>
              <a:t> der Schriftform bedarf</a:t>
            </a:r>
          </a:p>
          <a:p>
            <a:pPr>
              <a:lnSpc>
                <a:spcPct val="120000"/>
              </a:lnSpc>
              <a:buFont typeface="Wingdings" panose="05000000000000000000" pitchFamily="2" charset="2"/>
              <a:buChar char="Ø"/>
            </a:pPr>
            <a:r>
              <a:rPr lang="de-DE" sz="2200" dirty="0"/>
              <a:t>Die Beschrän­kung der Schriftform auf die Befristung des </a:t>
            </a:r>
            <a:r>
              <a:rPr lang="de-DE" sz="2200" dirty="0" err="1"/>
              <a:t>ArbV</a:t>
            </a:r>
            <a:r>
              <a:rPr lang="de-DE" sz="2200" dirty="0"/>
              <a:t> entspricht ferner Sinn und Zweck der Regelung</a:t>
            </a:r>
          </a:p>
          <a:p>
            <a:pPr>
              <a:lnSpc>
                <a:spcPct val="120000"/>
              </a:lnSpc>
              <a:buFont typeface="Wingdings" panose="05000000000000000000" pitchFamily="2" charset="2"/>
              <a:buChar char="Ø"/>
            </a:pPr>
            <a:r>
              <a:rPr lang="de-DE" sz="2200" dirty="0"/>
              <a:t>Die Richtlinie 1999/70/EG des Rates vom 28. Juni 1999 über befristete Arbeitsverträge (</a:t>
            </a:r>
            <a:r>
              <a:rPr lang="de-DE" sz="2200" dirty="0" err="1"/>
              <a:t>ABl.</a:t>
            </a:r>
            <a:r>
              <a:rPr lang="de-DE" sz="2200" dirty="0"/>
              <a:t> EG 1999 L 175/43) steht dem nicht entgegen (Einklang mit Europarecht)</a:t>
            </a:r>
          </a:p>
          <a:p>
            <a:pPr marL="0" indent="0">
              <a:lnSpc>
                <a:spcPct val="120000"/>
              </a:lnSpc>
              <a:buNone/>
            </a:pPr>
            <a:r>
              <a:rPr lang="de-DE" sz="2200" dirty="0"/>
              <a:t>Vgl. BAG 14.01.2004 – 7 AZR 342/03; BAG 03.09.2003 – 7 AZR 106/03</a:t>
            </a:r>
            <a:endParaRPr lang="de-DE" sz="2200" kern="0" dirty="0">
              <a:solidFill>
                <a:srgbClr val="000000"/>
              </a:solidFill>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12853897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sz="2000" b="1" dirty="0"/>
              <a:t>Ausganglage nach der Rechtsprechung des Siebten Senats des BAG</a:t>
            </a:r>
          </a:p>
          <a:p>
            <a:pPr algn="just">
              <a:lnSpc>
                <a:spcPct val="130000"/>
              </a:lnSpc>
              <a:spcBef>
                <a:spcPts val="600"/>
              </a:spcBef>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Die Gerichte dürfen sich bei der Befristungskontrolle nicht auf die Prüfung des geltend gemachten Sachgrunds beschränken</a:t>
            </a:r>
          </a:p>
          <a:p>
            <a:pPr algn="just">
              <a:lnSpc>
                <a:spcPct val="13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Sie sind aus unionsrechtlichen Gründen verpflichtet, durch Berücksichtigung aller Umstände des Einzelfalls auszuschließen, dass ArbG missbräuchlich auf befristete ArbV zurückgreifen</a:t>
            </a:r>
          </a:p>
          <a:p>
            <a:pPr algn="just">
              <a:lnSpc>
                <a:spcPct val="13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Die Beachtung von § 5 Nr. 1 Buchst. a der EGB-UNICE-CEEP-Rahmenvereinbarung über befristete ArbV im Anhang der Richtlinie 1999/70/EG des Rates vom 28.06.1999 verlangt, dass konkret geprüft wird, ob die Verlängerung aufeinanderfolgender befristeter ArbV oder -verhältnisse der Deckung eines zeitweiligen Bedarfs dient und ob eine nationale Vorschrift nicht in Wirklichkeit eingesetzt wird, um einen ständigen und dauerhaften Arbeitskräftebedarf des ArbG zu decken (Stichwort: Gestaltungs- bzw. institutioneller Rechtsmissbrauch)</a:t>
            </a:r>
          </a:p>
          <a:p>
            <a:pPr marL="0" indent="0">
              <a:lnSpc>
                <a:spcPct val="140000"/>
              </a:lnSpc>
              <a:spcBef>
                <a:spcPts val="600"/>
              </a:spcBef>
              <a:buNone/>
            </a:pPr>
            <a:r>
              <a:rPr lang="de-DE" sz="1800" dirty="0">
                <a:ea typeface="Calibri" panose="020F0502020204030204" pitchFamily="34" charset="0"/>
              </a:rPr>
              <a:t>Vgl. BAG 26.10.2016 – 7 AZR 135/15; EuGH 21.09.2016 – C-614/15 – [Popescu]; EuGH 14.09.2016 – C-16/15 – [Pérez López]</a:t>
            </a:r>
          </a:p>
          <a:p>
            <a:pPr marL="0" indent="0">
              <a:spcBef>
                <a:spcPts val="600"/>
              </a:spcBef>
              <a:buNone/>
            </a:pPr>
            <a:endParaRPr lang="de-DE" sz="1800" dirty="0">
              <a:solidFill>
                <a:srgbClr val="000000"/>
              </a:solidFill>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71136199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sz="2000" b="1" dirty="0"/>
              <a:t>Ausganglage nach der Rechtsprechung des Siebten Senats des BAG</a:t>
            </a:r>
          </a:p>
          <a:p>
            <a:pPr algn="just">
              <a:lnSpc>
                <a:spcPct val="13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Die dazu gebotene zusätzliche Prüfung ist im deutschen Recht nach den Grundsätzen des institutionellen Rechtsmissbrauchs (§ 242 BGB) vorzunehmen</a:t>
            </a:r>
          </a:p>
          <a:p>
            <a:pPr marL="0" indent="0">
              <a:lnSpc>
                <a:spcPct val="140000"/>
              </a:lnSpc>
              <a:spcBef>
                <a:spcPts val="600"/>
              </a:spcBef>
              <a:buNone/>
            </a:pPr>
            <a:r>
              <a:rPr lang="de-DE" sz="1800" dirty="0">
                <a:ea typeface="Calibri" panose="020F0502020204030204" pitchFamily="34" charset="0"/>
              </a:rPr>
              <a:t>Vgl. </a:t>
            </a:r>
            <a:r>
              <a:rPr lang="de-DE" sz="1800" dirty="0"/>
              <a:t>BAG 26.10.2016 – 7 AZR 135/15; BAG 07.10.2015 – 7 AZR 944/13</a:t>
            </a:r>
          </a:p>
          <a:p>
            <a:pPr>
              <a:lnSpc>
                <a:spcPct val="14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Bei der Prüfung, ob der ArbG nach den Grundsätzen des institutionellen Rechtsmissbrauchs (§ 242 BGB) gehindert ist, sich auf den Sachgrund der Vertretung zu berufen, sind auch Unterbrechungszeiten zwischen den befristeten ArbV zu berücksichtigen</a:t>
            </a:r>
          </a:p>
          <a:p>
            <a:pPr marL="0" indent="0">
              <a:lnSpc>
                <a:spcPct val="140000"/>
              </a:lnSpc>
              <a:spcBef>
                <a:spcPts val="600"/>
              </a:spcBef>
              <a:buNone/>
            </a:pPr>
            <a:r>
              <a:rPr lang="de-DE" sz="1800" dirty="0">
                <a:solidFill>
                  <a:srgbClr val="000000"/>
                </a:solidFill>
                <a:cs typeface="Times New Roman" panose="02020603050405020304" pitchFamily="18" charset="0"/>
              </a:rPr>
              <a:t>Vgl.</a:t>
            </a:r>
            <a:r>
              <a:rPr lang="de-DE" sz="1800" dirty="0">
                <a:effectLst/>
                <a:latin typeface="Arial" panose="020B0604020202020204" pitchFamily="34" charset="0"/>
                <a:ea typeface="Calibri" panose="020F0502020204030204" pitchFamily="34" charset="0"/>
              </a:rPr>
              <a:t> </a:t>
            </a:r>
            <a:r>
              <a:rPr lang="de-DE" sz="1800" dirty="0">
                <a:solidFill>
                  <a:srgbClr val="000000"/>
                </a:solidFill>
                <a:cs typeface="Times New Roman" panose="02020603050405020304" pitchFamily="18" charset="0"/>
              </a:rPr>
              <a:t>BAG 21.02.2018 – 7 AZR 765/16</a:t>
            </a:r>
          </a:p>
          <a:p>
            <a:pPr>
              <a:lnSpc>
                <a:spcPct val="140000"/>
              </a:lnSpc>
              <a:spcBef>
                <a:spcPts val="600"/>
              </a:spcBef>
              <a:buFont typeface="Wingdings" panose="05000000000000000000" pitchFamily="2" charset="2"/>
              <a:buChar char="Ø"/>
            </a:pPr>
            <a:r>
              <a:rPr lang="de-DE" sz="1800" dirty="0">
                <a:solidFill>
                  <a:srgbClr val="000000"/>
                </a:solidFill>
                <a:cs typeface="Times New Roman" panose="02020603050405020304" pitchFamily="18" charset="0"/>
              </a:rPr>
              <a:t>Was der Grundsatz von Treu und Glauben im Recht der Befristung bedeutet und wann ein Rechtsmissbrauch im vorstehenden Sinne vorliegt, unterliegt der Deutungshoheit des Siebten Senats des BAG und bemisst sich nach dem hierzu entwickelten Prüfschema</a:t>
            </a:r>
          </a:p>
          <a:p>
            <a:pPr marL="0" indent="0">
              <a:lnSpc>
                <a:spcPct val="140000"/>
              </a:lnSpc>
              <a:spcBef>
                <a:spcPts val="600"/>
              </a:spcBef>
              <a:buNone/>
            </a:pPr>
            <a:r>
              <a:rPr lang="de-DE" sz="1800" dirty="0">
                <a:solidFill>
                  <a:srgbClr val="000000"/>
                </a:solidFill>
                <a:cs typeface="Times New Roman" panose="02020603050405020304" pitchFamily="18" charset="0"/>
              </a:rPr>
              <a:t>Vgl. BAG 21.02.2018 – 7 AZR 696/16; BAG 26.10.2016 – 7 AZR 135/15</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43394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Sachgrundbefristung, § 14 I TzBfG</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Umfassende Kontrolle (§ 242 BGB, Treu und Glauben, Rechtsmissbrauch) bei:</a:t>
            </a:r>
          </a:p>
          <a:p>
            <a:pPr marL="608013" indent="-342900">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Überschreitung von 8 Jahren Befristungsdauer oder</a:t>
            </a:r>
          </a:p>
          <a:p>
            <a:pPr marL="608013" indent="-342900">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Mehr als zwölf Verlängerungen oder</a:t>
            </a:r>
          </a:p>
          <a:p>
            <a:pPr marL="608013" indent="-342900">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Überschreitung von 6 Jahren Befristungsdauer + mehr als 9 Verlängerungen </a:t>
            </a:r>
          </a:p>
          <a:p>
            <a:pPr marL="265113"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Unter diesen Voraussetzungen hängt es von weiteren, zunächst vom Kläger (AN) vorzutragenden Umständen ab, ob ein Missbrauch der Beschäftigungsmöglichkeit anzunehmen ist (Darlegungs- und Beweislast)</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Ein indizierter Rechtsmissbrauch liegt in der Regel vor</a:t>
            </a:r>
          </a:p>
          <a:p>
            <a:pPr marL="608013" indent="-342900">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Überschreitung von 10 Jahren Befristungsdauer oder</a:t>
            </a:r>
          </a:p>
          <a:p>
            <a:pPr marL="608013" indent="-342900">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Mehr als 15 Vertragsverlängerungen oder </a:t>
            </a:r>
          </a:p>
          <a:p>
            <a:pPr marL="608013" indent="-342900">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Überschreitung von 8 Jahren Befristungsdauer + mehr als 12 Vertragsverlängerungen</a:t>
            </a:r>
          </a:p>
          <a:p>
            <a:pPr marL="265113"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Hier muss der ArbG die Annahme des indizierten Gestaltungsmissbrauchs durch den Vortrag besonderer Umstände entkräften</a:t>
            </a:r>
          </a:p>
          <a:p>
            <a:pPr marL="265113"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Vgl. BAG 21.02.2018 – 7 AZR 696/16; BAG 26.10.2016 – 7 AZR 135/15 </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68312327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Sachgrundlose Befristung, § 14 II TzBfG</a:t>
            </a:r>
          </a:p>
          <a:p>
            <a:pPr algn="just">
              <a:lnSpc>
                <a:spcPct val="13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Grundsätzlich gilt, dass bei einer sachgrundlosen Befristung, die das letzte Glied einer Befristungskette ist, anders als bei einer Befristung mit Sachgrund keine Prüfung der Wirksamkeit einer Befristung nach den Grundsätzen des institutionellen Rechtsmissbrauchs erfolgt</a:t>
            </a:r>
          </a:p>
          <a:p>
            <a:pPr algn="just">
              <a:lnSpc>
                <a:spcPct val="13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Im Einzelfall kann aber zu prüfen sein, ob die Befristungsmöglichkeit rechtsmissbräuchlich genutzt worden ist</a:t>
            </a:r>
          </a:p>
          <a:p>
            <a:pPr algn="just">
              <a:lnSpc>
                <a:spcPct val="130000"/>
              </a:lnSpc>
              <a:spcBef>
                <a:spcPts val="600"/>
              </a:spcBef>
              <a:buFont typeface="Wingdings" panose="05000000000000000000" pitchFamily="2" charset="2"/>
              <a:buChar char="Ø"/>
            </a:pPr>
            <a:r>
              <a:rPr lang="de-DE" sz="1800" dirty="0">
                <a:cs typeface="Times New Roman" panose="02020603050405020304" pitchFamily="18" charset="0"/>
              </a:rPr>
              <a:t>Auch bei § 14 II TzBfG kann sich in spezifischen Fällen die Frage nach einem Rechtsmissbrauch stellen</a:t>
            </a:r>
          </a:p>
          <a:p>
            <a:pPr marL="0" indent="0" algn="just">
              <a:lnSpc>
                <a:spcPct val="150000"/>
              </a:lnSpc>
              <a:spcAft>
                <a:spcPts val="800"/>
              </a:spcAft>
              <a:buNone/>
            </a:pPr>
            <a:r>
              <a:rPr lang="de-DE" sz="2000" kern="0" dirty="0">
                <a:solidFill>
                  <a:srgbClr val="000000"/>
                </a:solidFill>
                <a:cs typeface="Calibri" panose="020F0502020204030204" pitchFamily="34" charset="0"/>
              </a:rPr>
              <a:t>Vgl. BAG 09.12.2015 – 7 AZR 117/14 </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16512346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Sachgrundlose Befristung, § 14 II TzBfG</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Auch die Ausnutzung der durch das TzBfG vorgesehenen Gestaltungsmöglichkeiten kann unter bestimmten Voraussetzungen rechtsmissbräuchlich sein, etwa wenn mehrere rechtlich und tatsächlich verbundene Vertrags-ArbG in bewusstem und gewolltem Zusammenwirken aufeinanderfolgende befristete ArbV mit einem AN ausschließlich deshalb schließen, um auf diese Weise über die nach § </a:t>
            </a:r>
            <a:r>
              <a:rPr lang="de-DE" sz="1800" dirty="0">
                <a:cs typeface="Times New Roman" panose="02020603050405020304" pitchFamily="18" charset="0"/>
                <a:hlinkClick r:id="rId2">
                  <a:extLst>
                    <a:ext uri="{A12FA001-AC4F-418D-AE19-62706E023703}">
                      <ahyp:hlinkClr xmlns:ahyp="http://schemas.microsoft.com/office/drawing/2018/hyperlinkcolor" val="tx"/>
                    </a:ext>
                  </a:extLst>
                </a:hlinkClick>
              </a:rPr>
              <a:t>14</a:t>
            </a:r>
            <a:r>
              <a:rPr lang="de-DE" sz="1800" dirty="0">
                <a:cs typeface="Times New Roman" panose="02020603050405020304" pitchFamily="18" charset="0"/>
              </a:rPr>
              <a:t> </a:t>
            </a:r>
            <a:r>
              <a:rPr lang="de-DE" sz="1800" dirty="0">
                <a:cs typeface="Times New Roman" panose="02020603050405020304" pitchFamily="18" charset="0"/>
                <a:hlinkClick r:id="rId3">
                  <a:extLst>
                    <a:ext uri="{A12FA001-AC4F-418D-AE19-62706E023703}">
                      <ahyp:hlinkClr xmlns:ahyp="http://schemas.microsoft.com/office/drawing/2018/hyperlinkcolor" val="tx"/>
                    </a:ext>
                  </a:extLst>
                </a:hlinkClick>
              </a:rPr>
              <a:t>II</a:t>
            </a:r>
            <a:r>
              <a:rPr lang="de-DE" sz="1800" dirty="0">
                <a:cs typeface="Times New Roman" panose="02020603050405020304" pitchFamily="18" charset="0"/>
              </a:rPr>
              <a:t> 1 TzBfG vorgesehenen Befristungsmöglichkeiten hinaus sachgrundlose Befristungen aneinanderreihen zu können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Bei einer rechtsmissbräuchlichen Ausnutzung der Zulässigkeit sachgrundloser Befristungsmöglichkeiten nach § 14 II 1 TzBfG – konkret: bei einer Umgehung des Anschlussverbots nach § 14 II 2 TzBfG – besteht die mit Treu und Glauben nicht zu vereinbarende Rechtsfolge nicht in dem Vertragsschluss „an sich“, sondern in der Rechtfertigung der in dem Vertrag vereinbarten Befristung nach § 14 II 1 TzBfG. Der unredliche Vertragspartner kann sich auf eine solche Befristung nicht berufen</a:t>
            </a:r>
          </a:p>
          <a:p>
            <a:pPr marL="0" indent="0">
              <a:lnSpc>
                <a:spcPct val="140000"/>
              </a:lnSpc>
              <a:spcBef>
                <a:spcPts val="600"/>
              </a:spcBef>
              <a:buNone/>
            </a:pPr>
            <a:r>
              <a:rPr lang="de-DE" sz="1800" dirty="0">
                <a:cs typeface="Times New Roman" panose="02020603050405020304" pitchFamily="18" charset="0"/>
              </a:rPr>
              <a:t>Vgl. BAG 19.03.2014 – 7 AZR 527/12</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098776375"/>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Sachgrundlose Befristung, § 14 II TzBfG</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Darlegungs- und beweispflichtig für das Vorliegen einer missbräuchlichen Vertragsgestaltung ist derjenige, der eine solche geltend macht. Bei einer Befristungsabrede also regelmäßig der AN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Es gelten die Grundsätze einer abgestuften Darlegungs- und Beweislast. Es genügt zunächst, dass der AN – soweit er die Überlegungen des ArbG, die zu der Befristung geführt haben, nicht kennt – einen Sachverhalt vorträgt, der die Missbräuchlichkeit der Befristung nach § 242 BGB indiziert</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Der ArbG muss sich sodann im Einzelnen auf diesen Vortrag einlassen. Er kann einzelne Tatsachen konkret bestreiten oder Umstände vortragen, welche den Sachverhalt in einem anderen Licht erscheinen lassen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Trägt der ArbG nichts vor oder lässt er sich nicht substantiiert ein, gilt der schlüssige Sachvortrag des AN als zugestanden (§ 138 III ZPO)</a:t>
            </a:r>
          </a:p>
          <a:p>
            <a:pPr marL="0" indent="0">
              <a:lnSpc>
                <a:spcPct val="140000"/>
              </a:lnSpc>
              <a:spcBef>
                <a:spcPts val="600"/>
              </a:spcBef>
              <a:buNone/>
            </a:pPr>
            <a:r>
              <a:rPr lang="de-DE" sz="1800" dirty="0">
                <a:cs typeface="Times New Roman" panose="02020603050405020304" pitchFamily="18" charset="0"/>
              </a:rPr>
              <a:t>Vgl. </a:t>
            </a:r>
            <a:r>
              <a:rPr lang="de-DE" sz="1800" dirty="0">
                <a:effectLst/>
                <a:ea typeface="Calibri" panose="020F0502020204030204" pitchFamily="34" charset="0"/>
              </a:rPr>
              <a:t>24.06.2015 – 7 AZR 452/13; BAG 19.03.2014 – 7 AZR 527/12</a:t>
            </a:r>
            <a:endParaRPr lang="de-DE" sz="1800" dirty="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1744686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10000"/>
          </a:bodyPr>
          <a:lstStyle/>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Sachgrundlose Befristung, § 14 II TzBfG – Indizien Rechtsmissbrauch</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Entsprechende Indizien sind neben den Umständen, aus denen sich die rechtliche und tatsächliche Verbundenheit zwischen dem vormaligen und dem letzten Vertrags-ArbG ergibt, insbesondere der nahtlose Anschluss des mit dem neuen Vertrags-ArbG geschlossenen befristeten ArbV an den befristeten Vertrag mit dem vormaligen Vertrags-ArbG, eine ununterbrochene Beschäftigung auf demselben Arbeitsplatz oder in demselben Arbeitsbereich (vor allem, wenn sie vertraglich zugesichert ist) zu auch im Übrigen – im Wesentlichen – unveränderten oder gleichen Arbeitsbedingungen, die weitere Ausübung des Weisungsrechts durch den bisherigen Vertrags-ArbG oder eine ohnehin gemeinsame Ausübung des Weisungsrechts, die „Vermittlung“ des AN an den letzten Vertrags-ArbG durch den vormaligen Vertrags-ArbG und ein erkennbar systematisches Zusammenwirken von bisherigem und neuem ArbG</a:t>
            </a:r>
          </a:p>
          <a:p>
            <a:pPr marL="0" indent="0">
              <a:lnSpc>
                <a:spcPct val="140000"/>
              </a:lnSpc>
              <a:spcBef>
                <a:spcPts val="600"/>
              </a:spcBef>
              <a:buNone/>
            </a:pPr>
            <a:r>
              <a:rPr lang="de-DE" sz="1800" dirty="0">
                <a:cs typeface="Times New Roman" panose="02020603050405020304" pitchFamily="18" charset="0"/>
              </a:rPr>
              <a:t>Vgl. BAG 24.06.2015 – 7 AZR 452/13 </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38926376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Ampelsystem institutioneller Rechtsmissbrauch:</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Sachgrundlose Befristung, § 14 II TzBfG</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Der ArbG muss sich sodann nach § 138 II ZPO im Einzelnen auf diesen Vortrag ein­lassen. Er kann einzelne Tatsachen konkret bestreiten oder Umstände vortragen, welche den Sachverhalt in einem anderen Licht erscheinen lassen.</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Insbesondere kann er dabei auch die – für den AN häufig nicht ohne weiteres erkennbaren – Gründe für den ArbG-Wechsel darlegen</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Trägt der ArbG nichts vor oder lässt er sich nicht substantiiert ein, gilt der schlüssige Sachvortrag des AN gemäß § 138 III ZPO als zugestanden. Gelingt es dem ArbG, die vom AN vorgetragenen Indizien für ein missbräuchliches Vorgehen zu erschüttern, bleibt es bei dem Grundsatz, dass der AN darlegen und beweisen muss, der letzte Vertrags-ArbG habe die Befristung in bewusstem und gewolltem Zusammenwirken mit dem vormaligen Vertrags-ArbG nur deshalb vereinbart, um auf diese Weise über die nach § 14 II TzBfG vorgesehenen Be­fristungsmöglichkeiten hinaus sachgrundlose Befristungen aneinanderreihen zu können</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Diese abgestufte Darlegungs- und Beweislast trägt (auch) dem Gebot des </a:t>
            </a:r>
            <a:r>
              <a:rPr lang="de-DE" sz="1900" dirty="0" err="1">
                <a:cs typeface="Times New Roman" panose="02020603050405020304" pitchFamily="18" charset="0"/>
              </a:rPr>
              <a:t>effet</a:t>
            </a:r>
            <a:r>
              <a:rPr lang="de-DE" sz="1900" dirty="0">
                <a:cs typeface="Times New Roman" panose="02020603050405020304" pitchFamily="18" charset="0"/>
              </a:rPr>
              <a:t> </a:t>
            </a:r>
            <a:r>
              <a:rPr lang="de-DE" sz="1900" dirty="0" err="1">
                <a:cs typeface="Times New Roman" panose="02020603050405020304" pitchFamily="18" charset="0"/>
              </a:rPr>
              <a:t>utile</a:t>
            </a:r>
            <a:r>
              <a:rPr lang="de-DE" sz="1900" dirty="0">
                <a:cs typeface="Times New Roman" panose="02020603050405020304" pitchFamily="18" charset="0"/>
              </a:rPr>
              <a:t> Rechnung. Angesichts der Darlegungserleichterungen für den AN ist die Ausübung des durch die Rahmenvereinbarung vorgegebenen Rechtsziels nicht praktisch unmöglich oder übermäßig erschwert</a:t>
            </a:r>
          </a:p>
          <a:p>
            <a:pPr marL="0" indent="0">
              <a:lnSpc>
                <a:spcPct val="140000"/>
              </a:lnSpc>
              <a:spcBef>
                <a:spcPts val="600"/>
              </a:spcBef>
              <a:buNone/>
            </a:pPr>
            <a:r>
              <a:rPr lang="de-DE" sz="1900" dirty="0">
                <a:cs typeface="Times New Roman" panose="02020603050405020304" pitchFamily="18" charset="0"/>
              </a:rPr>
              <a:t>Vgl. BAG 24.06.2015 – 7 AZR 452/13; BAG 19.04.2014 – 7 AZR 527/12</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3908397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buNone/>
            </a:pPr>
            <a:r>
              <a:rPr lang="de-DE" sz="2000" b="1" dirty="0"/>
              <a:t>Ausgangspunkt ArbV und Altersgrenzenvereinbarung</a:t>
            </a:r>
          </a:p>
          <a:p>
            <a:pPr>
              <a:buFont typeface="Wingdings" panose="05000000000000000000" pitchFamily="2" charset="2"/>
              <a:buChar char="Ø"/>
            </a:pPr>
            <a:r>
              <a:rPr lang="de-DE" sz="1800" dirty="0">
                <a:effectLst/>
                <a:ea typeface="Calibri" panose="020F0502020204030204" pitchFamily="34" charset="0"/>
              </a:rPr>
              <a:t>Es ist ein häufig anzutreffendes Missverständnis, dass ArbV mit Rentenbezug „automatisch“ enden. Das ist nur der Fall, wenn eine wirksame Altersgrenzenvereinbarung getroffen ist</a:t>
            </a:r>
          </a:p>
          <a:p>
            <a:pPr>
              <a:buFont typeface="Wingdings" panose="05000000000000000000" pitchFamily="2" charset="2"/>
              <a:buChar char="Ø"/>
            </a:pPr>
            <a:r>
              <a:rPr lang="de-DE" sz="1800" dirty="0">
                <a:effectLst/>
                <a:ea typeface="Calibri" panose="020F0502020204030204" pitchFamily="34" charset="0"/>
              </a:rPr>
              <a:t>Fehlt sie, muss das ArbV durch Kündigung oder Aufhebungsvertrag beendet werden. Ggf. kann dies zu einem langwierigen und „teuren“ Abfindungspoker führen</a:t>
            </a:r>
          </a:p>
          <a:p>
            <a:pPr>
              <a:buFont typeface="Wingdings" panose="05000000000000000000" pitchFamily="2" charset="2"/>
              <a:buChar char="Ø"/>
            </a:pPr>
            <a:r>
              <a:rPr lang="de-DE" sz="1800" dirty="0">
                <a:effectLst/>
                <a:ea typeface="Calibri" panose="020F0502020204030204" pitchFamily="34" charset="0"/>
              </a:rPr>
              <a:t>Die vorausschauende Vereinbarung wirksamer Altersgrenzenklauseln ist daher dringend anzuraten. Hierbei sind die Bestimmungen und Vorgaben des AGG, des Befristungsrechts und der §§ 305 ff. BGB, AGB-Kontrolle, zu beachten</a:t>
            </a:r>
          </a:p>
          <a:p>
            <a:pPr>
              <a:buFont typeface="Wingdings" panose="05000000000000000000" pitchFamily="2" charset="2"/>
              <a:buChar char="Ø"/>
            </a:pPr>
            <a:r>
              <a:rPr lang="de-DE" sz="1800" dirty="0">
                <a:effectLst/>
                <a:ea typeface="Calibri" panose="020F0502020204030204" pitchFamily="34" charset="0"/>
              </a:rPr>
              <a:t>Altersgrenzenregelungen können einzelvertraglich vereinbart, aber auch kollektivrechtlich festgelegt werden. Dabei sind die von der Rechtsprechung vorgegebenen „Spielregeln“ zu berücksichtigen</a:t>
            </a:r>
          </a:p>
          <a:p>
            <a:pPr>
              <a:buFont typeface="Wingdings" panose="05000000000000000000" pitchFamily="2" charset="2"/>
              <a:buChar char="Ø"/>
            </a:pPr>
            <a:r>
              <a:rPr lang="de-DE" sz="1800" dirty="0">
                <a:effectLst/>
                <a:ea typeface="Calibri" panose="020F0502020204030204" pitchFamily="34" charset="0"/>
              </a:rPr>
              <a:t>Im Kontext der Altersgrenzenregelungen rückt auch das „Hinausschieben“ des Beendigungszeitpunkts des Arbeitsverhältnisses über die Regelaltersgrenze hinaus nach § 41 3 SGB VI in den Fokus</a:t>
            </a: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90541551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b="1" dirty="0"/>
              <a:t>Befristung mit Rentnern, § 41 3 SGB VI</a:t>
            </a:r>
          </a:p>
          <a:p>
            <a:pPr marL="0" indent="0">
              <a:buNone/>
            </a:pPr>
            <a:endParaRPr lang="de-DE" sz="2400" b="1" dirty="0"/>
          </a:p>
          <a:p>
            <a:pPr marL="0" indent="0">
              <a:buNone/>
            </a:pPr>
            <a:r>
              <a:rPr lang="de-DE" b="1" i="0" dirty="0">
                <a:solidFill>
                  <a:srgbClr val="333333"/>
                </a:solidFill>
                <a:effectLst/>
              </a:rPr>
              <a:t>„</a:t>
            </a:r>
            <a:r>
              <a:rPr lang="de-DE" b="0" i="0" dirty="0">
                <a:solidFill>
                  <a:srgbClr val="333333"/>
                </a:solidFill>
                <a:effectLst/>
              </a:rPr>
              <a:t>Sieht eine Vereinbarung die Beendigung des ArbV mit dem Erreichen der Regelaltersgrenze vor, können die Arbeitsvertragsparteien durch Vereinbarung während des ArbV den Beendigungszeitpunkt, gegebenenfalls auch mehrfach, hinausschieben.“</a:t>
            </a:r>
            <a:endParaRPr lang="de-DE"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129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23589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einzelner Arbeitsbedingungen: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lnSpc>
                <a:spcPct val="120000"/>
              </a:lnSpc>
              <a:buNone/>
            </a:pPr>
            <a:r>
              <a:rPr lang="de-DE" sz="2000" b="1" dirty="0"/>
              <a:t>Wie schließt sich der Kreis zur Befristung?</a:t>
            </a:r>
          </a:p>
          <a:p>
            <a:pPr>
              <a:lnSpc>
                <a:spcPct val="120000"/>
              </a:lnSpc>
              <a:buFont typeface="Wingdings" panose="05000000000000000000" pitchFamily="2" charset="2"/>
              <a:buChar char="Ø"/>
            </a:pPr>
            <a:r>
              <a:rPr lang="de-DE" sz="2000" dirty="0"/>
              <a:t>Für die bei der Befristung einzelner Vertragsbedingungen vorzunehmende Inhaltskontrolle nach § 307 I BGB gelten damit andere Maßstäbe als für die Befristungskontrolle nach § 14 I TzBfG</a:t>
            </a:r>
          </a:p>
          <a:p>
            <a:pPr>
              <a:lnSpc>
                <a:spcPct val="120000"/>
              </a:lnSpc>
              <a:buFont typeface="Wingdings" panose="05000000000000000000" pitchFamily="2" charset="2"/>
              <a:buChar char="Ø"/>
            </a:pPr>
            <a:r>
              <a:rPr lang="de-DE" sz="2000" dirty="0"/>
              <a:t>Während die Befristung des gesamten ArbV – von den Fällen der gesetzlich vorgesehenen Möglichkeit von sachgrundlosen Befristungen abgesehen – daraufhin zu überprüfen ist, ob sie durch einen sachlichen Grund gemäß § 14 I TzBfG gerechtfertigt ist, unterliegt die Befristung einzelner Vertragsbedingungen nach § 307 I BGB einer </a:t>
            </a:r>
            <a:r>
              <a:rPr lang="de-DE" sz="2000" b="1" dirty="0"/>
              <a:t>Angemessenheitskontrolle</a:t>
            </a:r>
            <a:r>
              <a:rPr lang="de-DE" sz="2000" dirty="0"/>
              <a:t>, die anhand einer Berücksichtigung und Bewertung rechtlich anzuerkennender Interessen beider Vertragsparteien vorzunehmen ist</a:t>
            </a:r>
          </a:p>
          <a:p>
            <a:pPr>
              <a:lnSpc>
                <a:spcPct val="120000"/>
              </a:lnSpc>
              <a:buFont typeface="Wingdings" panose="05000000000000000000" pitchFamily="2" charset="2"/>
              <a:buChar char="Ø"/>
            </a:pPr>
            <a:r>
              <a:rPr lang="de-DE" sz="2000" dirty="0"/>
              <a:t>Trotz des unterschiedlichen Prüfungsmaßstabs sind aber bei der nach § 307 I BGB vorzunehmenden Inhaltskontrolle der Befristung einzelner Vertragsbedingungen Umstände, die die Befristung eines Arbeitsvertrags insgesamt nach § 14 I TzBfG rechtfertigen könnten, nicht ohne Bedeutung. Sie können sich bei der Interessenabwägung nach § 307 I BGB zugunsten des ArbG auswirken</a:t>
            </a:r>
          </a:p>
          <a:p>
            <a:pPr marL="0" indent="0">
              <a:lnSpc>
                <a:spcPct val="120000"/>
              </a:lnSpc>
              <a:buNone/>
            </a:pPr>
            <a:r>
              <a:rPr lang="de-DE" sz="2000" dirty="0"/>
              <a:t> Vgl. BAG 10.12.2014 – 7 AZR 1009/12; BAG 15.12.2011 – 7 AZR 394/10</a:t>
            </a:r>
          </a:p>
          <a:p>
            <a:pPr marL="0" indent="0">
              <a:lnSpc>
                <a:spcPct val="120000"/>
              </a:lnSpc>
              <a:spcBef>
                <a:spcPts val="0"/>
              </a:spcBef>
              <a:buNone/>
            </a:pPr>
            <a:endParaRPr lang="de-DE" sz="2000" kern="0" dirty="0">
              <a:solidFill>
                <a:srgbClr val="000000"/>
              </a:solidFill>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320202917"/>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400" b="1" dirty="0"/>
              <a:t>Befristung mit Rentnern, § 41 3 SGB VI</a:t>
            </a:r>
          </a:p>
          <a:p>
            <a:pPr>
              <a:buFont typeface="Wingdings" panose="05000000000000000000" pitchFamily="2" charset="2"/>
              <a:buChar char="Ø"/>
            </a:pPr>
            <a:r>
              <a:rPr lang="de-DE" sz="2400" dirty="0"/>
              <a:t>Eine Vereinbarung über das Hinausschieben des auf das Erreichen der Regelaltersgrenze bezogenen Beendigungszeitpunkts des ArbV i.S. von § 41 3 SGB VI erfordert keinen Sachgrund i.S. von § 14 I TzBfG</a:t>
            </a:r>
          </a:p>
          <a:p>
            <a:pPr>
              <a:buFont typeface="Wingdings" panose="05000000000000000000" pitchFamily="2" charset="2"/>
              <a:buChar char="Ø"/>
            </a:pPr>
            <a:r>
              <a:rPr lang="de-DE" sz="2400" dirty="0"/>
              <a:t>§ 41 3 SGB VI ist jedenfalls insoweit unionsrechtskonform, als die Vorschrift das Hinausschieben des Beendigungszeitpunkts ohne Änderung der sonstigen Arbeitsbedingungen ermöglicht (SW: Veränderungssperre)</a:t>
            </a:r>
          </a:p>
          <a:p>
            <a:pPr>
              <a:buFont typeface="Wingdings" panose="05000000000000000000" pitchFamily="2" charset="2"/>
              <a:buChar char="Ø"/>
            </a:pPr>
            <a:r>
              <a:rPr lang="de-DE" sz="2400" dirty="0"/>
              <a:t>Die Vorschrift verstößt weder gegen Art. 12 I GG noch gegen Art. 3 I GG</a:t>
            </a:r>
          </a:p>
          <a:p>
            <a:pPr marL="0" indent="0">
              <a:buNone/>
            </a:pPr>
            <a:r>
              <a:rPr lang="de-DE" sz="2400" dirty="0"/>
              <a:t>Vgl. BAG 19.12.2018 – 7 AZR 70/17</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40297510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a:bodyPr>
          <a:lstStyle/>
          <a:p>
            <a:pPr marL="0" indent="0">
              <a:buNone/>
            </a:pPr>
            <a:r>
              <a:rPr lang="de-DE" sz="2400" b="1" dirty="0"/>
              <a:t>Befristung mit Rentnern, § 41 3 SGB VI</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Mit Wirkung vom 01.07.2014 können die Arbeitsvertragsparteien gemäß § 41 3 SGB VI, sofern eine Vereinbarung die Beendigung des ArbV mit dem Erreichen der Regelaltersgrenze vorsieht, durch Vereinbarung während des ArbV den Beendigungszeitpunkt, gegebenenfalls auch mehrfach, hinausschieben</a:t>
            </a:r>
          </a:p>
          <a:p>
            <a:pPr marL="0" indent="0" algn="just">
              <a:lnSpc>
                <a:spcPct val="150000"/>
              </a:lnSpc>
              <a:spcBef>
                <a:spcPts val="600"/>
              </a:spcBef>
              <a:buNone/>
            </a:pPr>
            <a:r>
              <a:rPr lang="de-DE" sz="1800" dirty="0">
                <a:ea typeface="Calibri" panose="020F0502020204030204" pitchFamily="34" charset="0"/>
                <a:cs typeface="Times New Roman" panose="02020603050405020304" pitchFamily="18" charset="0"/>
              </a:rPr>
              <a:t>V</a:t>
            </a:r>
            <a:r>
              <a:rPr lang="de-DE" sz="1800" dirty="0">
                <a:effectLst/>
                <a:ea typeface="Calibri" panose="020F0502020204030204" pitchFamily="34" charset="0"/>
                <a:cs typeface="Times New Roman" panose="02020603050405020304" pitchFamily="18" charset="0"/>
              </a:rPr>
              <a:t>gl. </a:t>
            </a:r>
            <a:r>
              <a:rPr lang="de-DE" sz="1800" i="1" dirty="0">
                <a:effectLst/>
                <a:ea typeface="Calibri" panose="020F0502020204030204" pitchFamily="34" charset="0"/>
                <a:cs typeface="Times New Roman" panose="02020603050405020304" pitchFamily="18" charset="0"/>
              </a:rPr>
              <a:t>Greiner</a:t>
            </a:r>
            <a:r>
              <a:rPr lang="de-DE" sz="1800" dirty="0">
                <a:effectLst/>
                <a:ea typeface="Calibri" panose="020F0502020204030204" pitchFamily="34" charset="0"/>
                <a:cs typeface="Times New Roman" panose="02020603050405020304" pitchFamily="18" charset="0"/>
              </a:rPr>
              <a:t>, RdA 2018, 65</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 41 3 SGB VI stellt eine besondere gesetzliche Regelung über die Befristung von ArbV nach § 23 TzBfG dar, die arbeitsrechtliche Flexibilität u.a. dann schaffen soll, wenn eine Nachbesetzung einer Stelle nicht nahtlos durchgeführt werden kann,</a:t>
            </a:r>
          </a:p>
          <a:p>
            <a:pPr marL="0" indent="0" algn="just">
              <a:lnSpc>
                <a:spcPct val="150000"/>
              </a:lnSpc>
              <a:spcAft>
                <a:spcPts val="800"/>
              </a:spcAft>
              <a:buNone/>
            </a:pPr>
            <a:r>
              <a:rPr lang="de-DE" sz="1800" dirty="0">
                <a:cs typeface="Times New Roman" panose="02020603050405020304" pitchFamily="18" charset="0"/>
              </a:rPr>
              <a:t>Vgl. Bader, NZA 2014, 749 (752)</a:t>
            </a:r>
          </a:p>
          <a:p>
            <a:pPr algn="just">
              <a:lnSpc>
                <a:spcPct val="150000"/>
              </a:lnSpc>
              <a:spcBef>
                <a:spcPts val="600"/>
              </a:spcBef>
              <a:buFont typeface="Wingdings" panose="05000000000000000000" pitchFamily="2" charset="2"/>
              <a:buChar char="Ø"/>
            </a:pPr>
            <a:endParaRPr lang="de-DE" sz="1800" dirty="0">
              <a:effectLst/>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de-DE" sz="24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77932287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b="1" dirty="0"/>
              <a:t>Altersgrenze für Flugbegleiter, Was geht nicht?</a:t>
            </a:r>
          </a:p>
          <a:p>
            <a:pPr>
              <a:buFont typeface="Wingdings" panose="05000000000000000000" pitchFamily="2" charset="2"/>
              <a:buChar char="Ø"/>
            </a:pPr>
            <a:r>
              <a:rPr lang="de-DE" sz="1800" dirty="0"/>
              <a:t>Eine tarifliche Altersgrenze von 60 Jahren für Flugbegleiter ist mangels eines sie rechtfertigenden sachlichen Grundes im Sinne von § 14 I TzBfG unwirksam</a:t>
            </a:r>
          </a:p>
          <a:p>
            <a:pPr>
              <a:buFont typeface="Wingdings" panose="05000000000000000000" pitchFamily="2" charset="2"/>
              <a:buChar char="Ø"/>
            </a:pPr>
            <a:r>
              <a:rPr lang="de-DE" sz="1800" dirty="0"/>
              <a:t>Der altersbedingte Leistungsabbau oder das mit zunehmendem Alter erhöhte Risiko plötzlicher, unvorhersehbarer gesundheitlicher Ausfallerscheinungen können bei einem Mitglied des Kabinenpersonals nicht zu einer annähernd vergleichbaren Gefährdung für die Sicherheit des Flugverkehrs führen wie bei einem Mitglied des Cockpit-Personals</a:t>
            </a:r>
          </a:p>
          <a:p>
            <a:pPr>
              <a:buFont typeface="Wingdings" panose="05000000000000000000" pitchFamily="2" charset="2"/>
              <a:buChar char="Ø"/>
            </a:pPr>
            <a:r>
              <a:rPr lang="de-DE" sz="1800" dirty="0"/>
              <a:t>Fälle, in denen der altersbedingte Ausfall eines Flugbegleiters andere Menschen in ernste Gefahr bringen könnte, sind derart theoretisch und unwahrscheinlich, dass sie nicht geeignet sind, eine generelle Altersgrenze von 55 oder 60 Jahren zu rechtfertigen</a:t>
            </a:r>
          </a:p>
          <a:p>
            <a:pPr marL="0" indent="0">
              <a:buNone/>
            </a:pPr>
            <a:r>
              <a:rPr lang="de-DE" sz="1800" dirty="0"/>
              <a:t>Vgl. BAG 23.06.2010 – 7 AZR 1021/08</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4777768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sz="2000" b="1" dirty="0"/>
              <a:t>Altersgrenze für Piloten und Flugingenieure, Was geht nicht?</a:t>
            </a:r>
          </a:p>
          <a:p>
            <a:pPr marL="0" indent="0">
              <a:buNone/>
            </a:pPr>
            <a:endParaRPr lang="de-DE" sz="2000" b="1" dirty="0"/>
          </a:p>
          <a:p>
            <a:pPr algn="just">
              <a:lnSpc>
                <a:spcPct val="150000"/>
              </a:lnSpc>
              <a:spcBef>
                <a:spcPts val="600"/>
              </a:spcBef>
              <a:buFont typeface="Wingdings" panose="05000000000000000000" pitchFamily="2" charset="2"/>
              <a:buChar char="Ø"/>
            </a:pPr>
            <a:r>
              <a:rPr lang="de-DE" sz="1900" dirty="0">
                <a:effectLst/>
                <a:ea typeface="Calibri" panose="020F0502020204030204" pitchFamily="34" charset="0"/>
                <a:cs typeface="Times New Roman" panose="02020603050405020304" pitchFamily="18" charset="0"/>
              </a:rPr>
              <a:t>Auch die Altersgrenzen-Regelungen bei Piloten und Flugingenieuren sind mit Blick auf das mit ihnen verfolgte legitime, AGG-konsistente Ziel (</a:t>
            </a:r>
            <a:r>
              <a:rPr lang="de-DE" sz="1900" dirty="0">
                <a:ea typeface="Calibri" panose="020F0502020204030204" pitchFamily="34" charset="0"/>
                <a:cs typeface="Times New Roman" panose="02020603050405020304" pitchFamily="18" charset="0"/>
              </a:rPr>
              <a:t>Flugsicherheit), stets kritisch zu hinterfragen</a:t>
            </a:r>
          </a:p>
          <a:p>
            <a:pPr algn="just">
              <a:lnSpc>
                <a:spcPct val="150000"/>
              </a:lnSpc>
              <a:spcBef>
                <a:spcPts val="600"/>
              </a:spcBef>
              <a:buFont typeface="Wingdings" panose="05000000000000000000" pitchFamily="2" charset="2"/>
              <a:buChar char="Ø"/>
            </a:pPr>
            <a:r>
              <a:rPr lang="de-DE" sz="1900" dirty="0">
                <a:ea typeface="Calibri" panose="020F0502020204030204" pitchFamily="34" charset="0"/>
                <a:cs typeface="Times New Roman" panose="02020603050405020304" pitchFamily="18" charset="0"/>
              </a:rPr>
              <a:t>So lassen die nationalen und die internationalen Lizenzregelungen die Flugingenieurstätigkeit im Dreipersonencockpit über die Vollendung des 60. Lebensjahres hinaus zu, wenn der Besatzung ein (Co-)Pilot angehört, der das 60. Lebensjahr nicht vollendet hat, und der zweite Pilot das 65. Lebensjahr nicht vollendet hat</a:t>
            </a:r>
            <a:endParaRPr lang="de-DE" sz="1900" dirty="0">
              <a:effectLst/>
              <a:ea typeface="Calibri" panose="020F0502020204030204" pitchFamily="34" charset="0"/>
              <a:cs typeface="Times New Roman" panose="02020603050405020304" pitchFamily="18" charset="0"/>
            </a:endParaRPr>
          </a:p>
          <a:p>
            <a:pPr marL="0" indent="0" algn="just">
              <a:lnSpc>
                <a:spcPct val="150000"/>
              </a:lnSpc>
              <a:spcBef>
                <a:spcPts val="600"/>
              </a:spcBef>
              <a:buNone/>
            </a:pPr>
            <a:r>
              <a:rPr lang="de-DE" sz="1900" dirty="0">
                <a:cs typeface="Times New Roman" panose="02020603050405020304" pitchFamily="18" charset="0"/>
              </a:rPr>
              <a:t>Vgl. EuGH 05.07.2017 – C-190/16 [Werner Fries/Lufthansa City Line GmbH], “Altersgrenze 65 im gewerblichen Luftverkehr unionsrechtskonform“; BAG 15.02.2012 – 7 AZR 904/08; vgl. für das doppelt besetzte (Co-)Pilotencockpit EuGH 13.09.2011 – C-447/09, [Prigge]</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13030561"/>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Siebte Senat hat eine einzelvertragliche Altersgrenze, die an das Erreichen des Renteneintrittsalters angeknüpft hat, als wirksam angesehen (kalender-mäßige Befristung mit Sachgrund nach § 14 I 2 Nr. 6 TzBfG = in der Person des AN liegende Gründe)</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Dem stehe nicht entgegen, dass die Befristung keinen unmittelbaren kollektiven Bezug habe. Die Befristung sei erforderlich, um den Zugang jüngerer Personen zum Arbeitsmarkt zu ermöglichen oder zumindest zu erleichtern und dadurch die Beschäftigungsmöglichkeiten zwischen den Generationen zu verteilen</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09.12.2015 – 7 AZR 68/14</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4360139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40000" lnSpcReduction="20000"/>
          </a:bodyPr>
          <a:lstStyle/>
          <a:p>
            <a:pPr marL="0" indent="0" algn="just">
              <a:lnSpc>
                <a:spcPct val="150000"/>
              </a:lnSpc>
              <a:spcAft>
                <a:spcPts val="800"/>
              </a:spcAft>
              <a:buNone/>
            </a:pPr>
            <a:r>
              <a:rPr lang="de-DE" sz="3800" b="1" dirty="0">
                <a:effectLst/>
                <a:ea typeface="Calibri" panose="020F0502020204030204" pitchFamily="34" charset="0"/>
                <a:cs typeface="Times New Roman" panose="02020603050405020304" pitchFamily="18" charset="0"/>
              </a:rPr>
              <a:t>Unionsrechtskonformität</a:t>
            </a:r>
          </a:p>
          <a:p>
            <a:pPr algn="just">
              <a:lnSpc>
                <a:spcPct val="150000"/>
              </a:lnSpc>
              <a:spcBef>
                <a:spcPts val="600"/>
              </a:spcBef>
              <a:buFont typeface="Wingdings" panose="05000000000000000000" pitchFamily="2" charset="2"/>
              <a:buChar char="Ø"/>
            </a:pPr>
            <a:r>
              <a:rPr lang="de-DE" sz="3800" dirty="0">
                <a:effectLst/>
                <a:ea typeface="Calibri" panose="020F0502020204030204" pitchFamily="34" charset="0"/>
                <a:cs typeface="Times New Roman" panose="02020603050405020304" pitchFamily="18" charset="0"/>
              </a:rPr>
              <a:t>Der EuGH hat in seinem Urteil vom 28.02.2018 – C-46/17 „Hubertus John/Freie Hansestadt Bremen“ die Unionsrechtskonformität der Regelung des § 41 3 SGB VI bestätigt.</a:t>
            </a:r>
          </a:p>
          <a:p>
            <a:pPr algn="just">
              <a:lnSpc>
                <a:spcPct val="150000"/>
              </a:lnSpc>
              <a:spcBef>
                <a:spcPts val="600"/>
              </a:spcBef>
              <a:buFont typeface="Wingdings" panose="05000000000000000000" pitchFamily="2" charset="2"/>
              <a:buChar char="Ø"/>
            </a:pPr>
            <a:r>
              <a:rPr lang="de-DE" sz="3800" dirty="0">
                <a:ea typeface="Calibri" panose="020F0502020204030204" pitchFamily="34" charset="0"/>
                <a:cs typeface="Times New Roman" panose="02020603050405020304" pitchFamily="18" charset="0"/>
              </a:rPr>
              <a:t>Der EuGH</a:t>
            </a:r>
            <a:r>
              <a:rPr lang="de-DE" sz="3800" dirty="0">
                <a:effectLst/>
                <a:ea typeface="Calibri" panose="020F0502020204030204" pitchFamily="34" charset="0"/>
                <a:cs typeface="Times New Roman" panose="02020603050405020304" pitchFamily="18" charset="0"/>
              </a:rPr>
              <a:t> lässt dabei dahinstehen, ob in dem Erfordernis des Erreichens der Regelaltersgrenze ein Sachgrund für weitere Befristungen zu erblicken ist, weist aber jedenfalls darauf hin, dass die wirtschaftliche Absicherung durch die potentielle Möglichkeit des Rentenbezugs in die Frage der Zulässigkeit der Befristung mit maßgeblichem Gewicht einzustellen sei</a:t>
            </a:r>
          </a:p>
          <a:p>
            <a:pPr algn="just">
              <a:lnSpc>
                <a:spcPct val="150000"/>
              </a:lnSpc>
              <a:spcBef>
                <a:spcPts val="600"/>
              </a:spcBef>
              <a:buFont typeface="Wingdings" panose="05000000000000000000" pitchFamily="2" charset="2"/>
              <a:buChar char="Ø"/>
            </a:pPr>
            <a:r>
              <a:rPr lang="de-DE" sz="3800" dirty="0">
                <a:effectLst/>
                <a:ea typeface="Calibri" panose="020F0502020204030204" pitchFamily="34" charset="0"/>
                <a:cs typeface="Times New Roman" panose="02020603050405020304" pitchFamily="18" charset="0"/>
              </a:rPr>
              <a:t>In der Praxis kann damit von der Regelung ohne schwebendem Damokles­schwert der Unwirksamkeit entsprechender Gestaltungen Gebrauch gemacht werden</a:t>
            </a:r>
          </a:p>
          <a:p>
            <a:pPr algn="just">
              <a:lnSpc>
                <a:spcPct val="150000"/>
              </a:lnSpc>
              <a:spcBef>
                <a:spcPts val="600"/>
              </a:spcBef>
              <a:buFont typeface="Wingdings" panose="05000000000000000000" pitchFamily="2" charset="2"/>
              <a:buChar char="Ø"/>
            </a:pPr>
            <a:r>
              <a:rPr lang="de-DE" sz="3800" dirty="0">
                <a:effectLst/>
                <a:ea typeface="Calibri" panose="020F0502020204030204" pitchFamily="34" charset="0"/>
                <a:cs typeface="Times New Roman" panose="02020603050405020304" pitchFamily="18" charset="0"/>
              </a:rPr>
              <a:t>Von der gesetzlich vorgesehenen Möglichkeit, Altersgrenzen für die Mitgliedschaft oder den Bezug von Altersrenten vorzusehen, kann auch der einzelne Arbeitgeber bei der Schaffung von Versorgungsregelungen Gebrauch machen</a:t>
            </a:r>
          </a:p>
          <a:p>
            <a:pPr marL="0" indent="0" algn="just">
              <a:lnSpc>
                <a:spcPct val="150000"/>
              </a:lnSpc>
              <a:spcBef>
                <a:spcPts val="600"/>
              </a:spcBef>
              <a:buNone/>
            </a:pPr>
            <a:r>
              <a:rPr lang="de-DE" sz="3700" dirty="0">
                <a:cs typeface="Times New Roman" panose="02020603050405020304" pitchFamily="18" charset="0"/>
              </a:rPr>
              <a:t>Vgl. BAG 04.08.2015 – 3 AZR 137/13; BAG 18.03.2014 – 3 AZR 69/12</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5640329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der ArbV älterer AN, keine Diskriminierung: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lgn="just">
              <a:spcBef>
                <a:spcPts val="600"/>
              </a:spcBef>
              <a:buNone/>
            </a:pPr>
            <a:r>
              <a:rPr lang="de-DE" sz="1700" b="1" dirty="0">
                <a:cs typeface="Times New Roman" panose="02020603050405020304" pitchFamily="18" charset="0"/>
              </a:rPr>
              <a:t>Vereinbarung mit einem Rentner</a:t>
            </a:r>
          </a:p>
          <a:p>
            <a:pPr algn="just">
              <a:spcBef>
                <a:spcPts val="600"/>
              </a:spcBef>
              <a:buFont typeface="Wingdings" panose="05000000000000000000" pitchFamily="2" charset="2"/>
              <a:buChar char="Ø"/>
            </a:pPr>
            <a:r>
              <a:rPr lang="de-DE" sz="1700" dirty="0">
                <a:cs typeface="Times New Roman" panose="02020603050405020304" pitchFamily="18" charset="0"/>
              </a:rPr>
              <a:t>Nach Auffassung des Siebten Senats kann eine bei oder nach Erreichen des Renteneintrittsalters getroffene Vereinbarung über die befristete Fortsetzung des ArbV, die nicht in den Anwendungsbereich des § 41 3 SGB VI fällt, nach § 14 I 2 Nr. 6 TzBfG sachlich gerechtfertigt sein</a:t>
            </a:r>
          </a:p>
          <a:p>
            <a:pPr algn="just">
              <a:spcBef>
                <a:spcPts val="600"/>
              </a:spcBef>
              <a:buFont typeface="Wingdings" panose="05000000000000000000" pitchFamily="2" charset="2"/>
              <a:buChar char="Ø"/>
            </a:pPr>
            <a:r>
              <a:rPr lang="de-DE" sz="1700" dirty="0">
                <a:cs typeface="Times New Roman" panose="02020603050405020304" pitchFamily="18" charset="0"/>
              </a:rPr>
              <a:t>Das setzt voraus, dass der AN Altersrente aus der gesetzlichen Rentenversicherung beanspruchen kann und dass die befristete Fortsetzung des ArbV einer konkreten, im Zeit­punkt der Vereinbarung der Befristung bestehenden Personalplanung des ArbG dient. Durch eine derartige Befristung wird der AN nicht in unzulässiger Weise wegen des Alters diskriminiert</a:t>
            </a:r>
          </a:p>
          <a:p>
            <a:pPr algn="just">
              <a:spcBef>
                <a:spcPts val="600"/>
              </a:spcBef>
              <a:buFont typeface="Wingdings" panose="05000000000000000000" pitchFamily="2" charset="2"/>
              <a:buChar char="Ø"/>
            </a:pPr>
            <a:r>
              <a:rPr lang="de-DE" sz="1700" dirty="0">
                <a:cs typeface="Times New Roman" panose="02020603050405020304" pitchFamily="18" charset="0"/>
              </a:rPr>
              <a:t>Die Befristung eines ArbV kann aus in der Person des AN liegenden Gründen gemäß § 14 I 2 Nr. 6 TzBfG sachlich gerechtfertigt sein, wenn das Interesse des ArbG, aus sozialen Erwägungen mit dem betreffenden AN nur einen befristeten ArbV abzuschließen, auch angesichts des Inter­esses des AN an einer unbefristeten Beschäftigung schutzwürdig ist</a:t>
            </a:r>
          </a:p>
          <a:p>
            <a:pPr algn="just">
              <a:spcBef>
                <a:spcPts val="600"/>
              </a:spcBef>
              <a:buFont typeface="Wingdings" panose="05000000000000000000" pitchFamily="2" charset="2"/>
              <a:buChar char="Ø"/>
            </a:pPr>
            <a:r>
              <a:rPr lang="de-DE" sz="1700" dirty="0">
                <a:cs typeface="Times New Roman" panose="02020603050405020304" pitchFamily="18" charset="0"/>
              </a:rPr>
              <a:t> Das ist der Fall, wenn es ohne den in der Person des AN begründeten sozialen Zweck überhaupt nicht zum Abschluss eines ArbV, auch nicht eines befristeten ArbV, gekommen wäre.</a:t>
            </a:r>
          </a:p>
          <a:p>
            <a:pPr algn="just">
              <a:spcBef>
                <a:spcPts val="600"/>
              </a:spcBef>
              <a:buFont typeface="Wingdings" panose="05000000000000000000" pitchFamily="2" charset="2"/>
              <a:buChar char="Ø"/>
            </a:pPr>
            <a:r>
              <a:rPr lang="de-DE" sz="1700" dirty="0">
                <a:cs typeface="Times New Roman" panose="02020603050405020304" pitchFamily="18" charset="0"/>
              </a:rPr>
              <a:t>Der Wunsch des AN nach einer nur zeitlich begrenz­ten Beschäftigung kann die Befristung eines ArbV nach § 14 I 2 Nr. 6 TzBfG sachlich rechtfertigen. Entscheidend ist, ob der AN auch bei einem Angebot auf Abschluss eines unbefristeten Vertrags nur ein befristetes ArbV vereinbart hätte (</a:t>
            </a:r>
            <a:r>
              <a:rPr lang="de-DE" sz="1700" dirty="0" err="1">
                <a:cs typeface="Times New Roman" panose="02020603050405020304" pitchFamily="18" charset="0"/>
              </a:rPr>
              <a:t>krit</a:t>
            </a:r>
            <a:r>
              <a:rPr lang="de-DE" sz="1700" dirty="0">
                <a:cs typeface="Times New Roman" panose="02020603050405020304" pitchFamily="18" charset="0"/>
              </a:rPr>
              <a:t>.: Der Blick in die Glaskugel)</a:t>
            </a:r>
          </a:p>
          <a:p>
            <a:pPr marL="0" indent="0">
              <a:spcBef>
                <a:spcPts val="600"/>
              </a:spcBef>
              <a:buNone/>
            </a:pPr>
            <a:r>
              <a:rPr lang="de-DE" sz="1700" dirty="0">
                <a:ea typeface="Calibri" panose="020F0502020204030204" pitchFamily="34" charset="0"/>
                <a:cs typeface="Times New Roman" panose="02020603050405020304" pitchFamily="18" charset="0"/>
              </a:rPr>
              <a:t>Vgl. BAG 11.02.2015 – 7 AZR 17/13</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441772269"/>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buNone/>
            </a:pPr>
            <a:r>
              <a:rPr lang="de-DE" sz="2400" b="1" dirty="0"/>
              <a:t>Befristung von wissenschaftlichem und künstlerischem Personal (Sonderregelungen)</a:t>
            </a:r>
          </a:p>
          <a:p>
            <a:pPr>
              <a:buFont typeface="Wingdings" panose="05000000000000000000" pitchFamily="2" charset="2"/>
              <a:buChar char="Ø"/>
            </a:pPr>
            <a:r>
              <a:rPr lang="de-DE" sz="2400" dirty="0"/>
              <a:t>Die Befristung von </a:t>
            </a:r>
            <a:r>
              <a:rPr lang="de-DE" sz="2400" dirty="0" err="1"/>
              <a:t>ArbV</a:t>
            </a:r>
            <a:r>
              <a:rPr lang="de-DE" sz="2400" dirty="0"/>
              <a:t> mit nichtpromoviertem wissenschaftlichen und künstlerischem Personal an Hochschulen ist nach § 2 I 1 WissZeitVG bis zu einer Dauer von sechs Jahren zulässig</a:t>
            </a:r>
          </a:p>
          <a:p>
            <a:pPr>
              <a:buFont typeface="Wingdings" panose="05000000000000000000" pitchFamily="2" charset="2"/>
              <a:buChar char="Ø"/>
            </a:pPr>
            <a:r>
              <a:rPr lang="de-DE" sz="2400" dirty="0"/>
              <a:t>Nach abgeschlossener Promotion, in der sog. </a:t>
            </a:r>
            <a:r>
              <a:rPr lang="de-DE" sz="2400" b="1" dirty="0"/>
              <a:t>„</a:t>
            </a:r>
            <a:r>
              <a:rPr lang="de-DE" sz="2400" b="1" dirty="0" err="1"/>
              <a:t>Postdoc</a:t>
            </a:r>
            <a:r>
              <a:rPr lang="de-DE" sz="2400" b="1" dirty="0"/>
              <a:t>-Phase“</a:t>
            </a:r>
            <a:r>
              <a:rPr lang="de-DE" sz="2400" dirty="0"/>
              <a:t>, ist gemäß § 2 I 2 Halbsatz 1 WissZeitVG die Befristung bis zu einer Dauer von sechs Jahren – im Bereich der Medizin bis zu einer Dauer von neun Jahren – möglich</a:t>
            </a:r>
          </a:p>
          <a:p>
            <a:pPr marL="0" indent="0">
              <a:buNone/>
            </a:pPr>
            <a:r>
              <a:rPr lang="de-DE" sz="2400" dirty="0"/>
              <a:t>Vgl. BAG 21.08.2019 – 7 AZR 563/17</a:t>
            </a:r>
          </a:p>
          <a:p>
            <a:pPr marL="0" indent="0">
              <a:lnSpc>
                <a:spcPct val="120000"/>
              </a:lnSpc>
              <a:spcBef>
                <a:spcPts val="0"/>
              </a:spcBef>
              <a:buNone/>
            </a:pPr>
            <a:r>
              <a:rPr lang="de-DE" sz="2400" b="1" kern="0" dirty="0">
                <a:solidFill>
                  <a:srgbClr val="000000"/>
                </a:solidFill>
                <a:latin typeface="Calibri" panose="020F0502020204030204" pitchFamily="34" charset="0"/>
                <a:cs typeface="Calibri" panose="020F0502020204030204" pitchFamily="34" charset="0"/>
              </a:rPr>
              <a:t>Merke: Gerade in Universitätsstädten, wie Jena oder Köln, sollte man die Besonderheiten kennen</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16574973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10000"/>
          </a:bodyPr>
          <a:lstStyle/>
          <a:p>
            <a:pPr marL="0" indent="0">
              <a:buNone/>
            </a:pPr>
            <a:r>
              <a:rPr lang="de-DE" sz="2400" b="1" dirty="0"/>
              <a:t>Befristung von wissenschaftlichem und künstlerischem Personal (Sonderregelungen)</a:t>
            </a:r>
          </a:p>
          <a:p>
            <a:pPr>
              <a:buFont typeface="Wingdings" panose="05000000000000000000" pitchFamily="2" charset="2"/>
              <a:buChar char="Ø"/>
            </a:pPr>
            <a:r>
              <a:rPr lang="de-DE" sz="2400" dirty="0"/>
              <a:t>Nach § 2 I 3 WissZeitVG a.F. verlängert sich bei Betreuung eines oder mehrerer Kinder unter 18 Jahren die nach § 2 I 1 und 2 WissZeitVG insgesamt zulässige Befristungsdauer um zwei Jahre je Kind. </a:t>
            </a:r>
          </a:p>
          <a:p>
            <a:pPr>
              <a:buFont typeface="Wingdings" panose="05000000000000000000" pitchFamily="2" charset="2"/>
              <a:buChar char="Ø"/>
            </a:pPr>
            <a:r>
              <a:rPr lang="de-DE" sz="2400" dirty="0"/>
              <a:t>Auch wenn die Kinderbetreuung ausschließlich nach der Promotion erfolgt, verlängert sich nicht allein die zulässige Befristungsdauer in der sog. </a:t>
            </a:r>
            <a:r>
              <a:rPr lang="de-DE" sz="2400" dirty="0" err="1"/>
              <a:t>Postdoc</a:t>
            </a:r>
            <a:r>
              <a:rPr lang="de-DE" sz="2400" dirty="0"/>
              <a:t>-Phase nach § 2 I 2 WissZeitVG, sondern die Höchstdauer der gesamten aus der Promotions- und </a:t>
            </a:r>
            <a:r>
              <a:rPr lang="de-DE" sz="2400" dirty="0" err="1"/>
              <a:t>Postdoc</a:t>
            </a:r>
            <a:r>
              <a:rPr lang="de-DE" sz="2400" dirty="0"/>
              <a:t>-Phase bestehenden Qualifizierungsphase</a:t>
            </a:r>
          </a:p>
          <a:p>
            <a:pPr marL="0" indent="0">
              <a:buNone/>
            </a:pPr>
            <a:r>
              <a:rPr lang="de-DE" sz="2400" dirty="0"/>
              <a:t>Vgl. </a:t>
            </a:r>
            <a:r>
              <a:rPr lang="de-DE" sz="2400" i="1" dirty="0"/>
              <a:t>Arnold</a:t>
            </a:r>
            <a:r>
              <a:rPr lang="de-DE" sz="2400" dirty="0"/>
              <a:t>, ArbRAktuell 2020, 69</a:t>
            </a:r>
          </a:p>
          <a:p>
            <a:pPr marL="0" indent="0">
              <a:buNone/>
            </a:pPr>
            <a:r>
              <a:rPr lang="de-DE" sz="2400" b="1" dirty="0"/>
              <a:t>Merke: Kinder zu bekommen, verändert Vieles</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270357342"/>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buNone/>
            </a:pPr>
            <a:r>
              <a:rPr lang="de-DE" sz="2400" b="1" dirty="0"/>
              <a:t>Befristung von wissenschaftlichem und künstlerischem Personal (Sonderregelungen)</a:t>
            </a:r>
          </a:p>
          <a:p>
            <a:pPr>
              <a:buFont typeface="Wingdings" panose="05000000000000000000" pitchFamily="2" charset="2"/>
              <a:buChar char="Ø"/>
            </a:pPr>
            <a:r>
              <a:rPr lang="de-DE" sz="2000" dirty="0"/>
              <a:t>§ 2 I 3 WissZeitVG kann nicht zu einer Verkürzung der nach § 2 I 2 WissZeitVG vorgesehenen Höchstbefristungsdauer in der </a:t>
            </a:r>
            <a:r>
              <a:rPr lang="de-DE" sz="2000" dirty="0" err="1"/>
              <a:t>Postdoc</a:t>
            </a:r>
            <a:r>
              <a:rPr lang="de-DE" sz="2000" dirty="0"/>
              <a:t>-Phase führen.</a:t>
            </a:r>
          </a:p>
          <a:p>
            <a:pPr>
              <a:buFont typeface="Wingdings" panose="05000000000000000000" pitchFamily="2" charset="2"/>
              <a:buChar char="Ø"/>
            </a:pPr>
            <a:r>
              <a:rPr lang="de-DE" sz="2000" dirty="0"/>
              <a:t>§ 2 I 3 WissZeitVG sieht bei der Betreuung minderjähriger Kinder nur eine Verlängerung, nicht aber eine Verkürzung der Höchstbefristungsdauer vor.</a:t>
            </a:r>
          </a:p>
          <a:p>
            <a:pPr>
              <a:buFont typeface="Wingdings" panose="05000000000000000000" pitchFamily="2" charset="2"/>
              <a:buChar char="Ø"/>
            </a:pPr>
            <a:r>
              <a:rPr lang="de-DE" sz="2000" dirty="0"/>
              <a:t>Die Höchstbefristungsdauer in der </a:t>
            </a:r>
            <a:r>
              <a:rPr lang="de-DE" sz="2000" dirty="0" err="1"/>
              <a:t>Postdoc</a:t>
            </a:r>
            <a:r>
              <a:rPr lang="de-DE" sz="2000" dirty="0"/>
              <a:t>-Phase vermindert sich daher nicht um die Zeit, um welche die sechsjährige Höchstdauer in der Promotionsphase überschritten war.</a:t>
            </a:r>
          </a:p>
          <a:p>
            <a:pPr>
              <a:buFont typeface="Wingdings" panose="05000000000000000000" pitchFamily="2" charset="2"/>
              <a:buChar char="Ø"/>
            </a:pPr>
            <a:r>
              <a:rPr lang="de-DE" sz="2000" dirty="0"/>
              <a:t>Die Überschreitung der Höchstbefristungsdauer in der Promotionsphase hat lediglich zur Folge, dass die nach § 2 I 3 WissZeitVG vorgesehene Verlängerung der Höchstbefristungsdauer um zwei Jahre pro Kind nicht oder nicht in vollem Umfang eintritt.</a:t>
            </a:r>
          </a:p>
          <a:p>
            <a:pPr>
              <a:buFont typeface="Wingdings" panose="05000000000000000000" pitchFamily="2" charset="2"/>
              <a:buChar char="Ø"/>
            </a:pPr>
            <a:r>
              <a:rPr lang="de-DE" sz="2000" dirty="0"/>
              <a:t>Soweit der Senat in der Vergangenheit formuliert hat, die gemäß § 2 I 2 WissZeitVG zulässige Höchstbefristungsdauer von sechs Jahren habe sich nach § 2 I 3 WissZeitVG verlängert und dies dahingehend verstanden werden konnte, dass sich die Verlängerung auf die Höchstdauer der </a:t>
            </a:r>
            <a:r>
              <a:rPr lang="de-DE" sz="2000" dirty="0" err="1"/>
              <a:t>Postdoc</a:t>
            </a:r>
            <a:r>
              <a:rPr lang="de-DE" sz="2000" dirty="0"/>
              <a:t>-Phase und nicht auf die zulässige Gesamtdauer nach § 2 I 1 und 2 WissZeitVG bezog, hält der Senat daran nicht fest,</a:t>
            </a:r>
          </a:p>
          <a:p>
            <a:pPr marL="0" indent="0">
              <a:buNone/>
            </a:pPr>
            <a:r>
              <a:rPr lang="de-DE" sz="2000" dirty="0"/>
              <a:t>Vgl. BAG 21.08.2019 – 7 AZR 21/18, </a:t>
            </a:r>
            <a:r>
              <a:rPr lang="de-DE" sz="2000" b="1" kern="0" dirty="0">
                <a:solidFill>
                  <a:srgbClr val="000000"/>
                </a:solidFill>
                <a:latin typeface="Calibri" panose="020F0502020204030204" pitchFamily="34" charset="0"/>
                <a:cs typeface="Calibri" panose="020F0502020204030204" pitchFamily="34" charset="0"/>
              </a:rPr>
              <a:t>Merke: Auch das BAG sieht sich zu Klarstellungen veranlasst.</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139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926738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einzelner Arbeitsbedingungen: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buNone/>
            </a:pPr>
            <a:r>
              <a:rPr lang="de-DE" sz="2000" b="1" dirty="0"/>
              <a:t>Praxisbeispiel Arbeitszeiterhöhung</a:t>
            </a:r>
          </a:p>
          <a:p>
            <a:pPr>
              <a:buFont typeface="Wingdings" panose="05000000000000000000" pitchFamily="2" charset="2"/>
              <a:buChar char="Ø"/>
            </a:pPr>
            <a:r>
              <a:rPr lang="de-DE" sz="2000" dirty="0"/>
              <a:t>Die Befristung einer Arbeitszeiterhöhung bedarf zu ihrer Wirksamkeit keines Sachgrunds nach § 14 I TzBfG. Sie unterliegt der Inhaltskontrolle nach § 307 I BGB</a:t>
            </a:r>
          </a:p>
          <a:p>
            <a:pPr>
              <a:buFont typeface="Wingdings" panose="05000000000000000000" pitchFamily="2" charset="2"/>
              <a:buChar char="Ø"/>
            </a:pPr>
            <a:r>
              <a:rPr lang="de-DE" sz="2000" dirty="0"/>
              <a:t>Wird die Arbeitszeit befristet in erheblichem Umfang erhöht, bedarf es zur Annahme einer nicht unangemessenen Benachteiligung des AN im Sinne von § 307 I BGB durch die Befristung solcher Umstände, die die Befristung eines gesondert über das erhöhte Arbeitszeitvolumen abgeschlossenen Arbeitsvertrags nach § 14 I TzBfG rechtfertigen könnten (Sachgrund)</a:t>
            </a:r>
          </a:p>
          <a:p>
            <a:pPr>
              <a:buFont typeface="Wingdings" panose="05000000000000000000" pitchFamily="2" charset="2"/>
              <a:buChar char="Ø"/>
            </a:pPr>
            <a:r>
              <a:rPr lang="de-DE" sz="2000" dirty="0"/>
              <a:t>Eine Arbeitszeiterhöhung in erheblichem Umfang liegt in der Regel vor, wenn sich das Aufstockungsvolumen auf mindestens 25 % eines entsprechenden Vollzeitarbeitsverhältnisses beläuft. Ist das Aufstockungsvolumen geringer, ist anhand einer umfassenden Abwägung der beiderseitigen Interessen nach § 307 I BGB zu prüfen, ob der AN durch die Befristung unangemessen benachteiligt wird</a:t>
            </a:r>
          </a:p>
          <a:p>
            <a:pPr>
              <a:buFont typeface="Wingdings" panose="05000000000000000000" pitchFamily="2" charset="2"/>
              <a:buChar char="Ø"/>
            </a:pPr>
            <a:r>
              <a:rPr lang="de-DE" sz="2000" dirty="0"/>
              <a:t>Gegenstand der Inhaltskontrolle nach § 307 I BGB ist zwar die zuletzt vereinbarte Befristung der Arbeitszeiterhöhung. Bei der Angemessenheitsprüfung können jedoch auch die Anzahl der in der Vergangenheit getroffenen befristeten Aufstockungsvereinbarungen und die Gesamtdauer des Aufstockungszeitraums berücksichtigt werden</a:t>
            </a:r>
          </a:p>
          <a:p>
            <a:pPr marL="0" indent="0">
              <a:buNone/>
            </a:pPr>
            <a:r>
              <a:rPr lang="de-DE" sz="2000" dirty="0"/>
              <a:t>Vgl. BAG 25.04.2018 – 7 AZR 520/16; BAG 23.03.2016 – 7 AZR 828/13</a:t>
            </a:r>
            <a:endParaRPr lang="de-DE" sz="2000" kern="0" dirty="0">
              <a:solidFill>
                <a:srgbClr val="000000"/>
              </a:solidFill>
              <a:latin typeface="Calibri" panose="020F0502020204030204" pitchFamily="34" charset="0"/>
              <a:cs typeface="Calibri" panose="020F0502020204030204" pitchFamily="34" charset="0"/>
            </a:endParaRPr>
          </a:p>
          <a:p>
            <a:pPr marL="0" indent="0">
              <a:buNone/>
            </a:pPr>
            <a:r>
              <a:rPr lang="de-DE" sz="2000" b="1" dirty="0"/>
              <a:t>Merke: Wie schließt sich der Kreis? Antwort: Durch die Hintertür</a:t>
            </a: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369112047"/>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400" b="1" dirty="0"/>
              <a:t>Befristung von wissenschaftlichem und künstlerischem Personal (Sonderregelungen)</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Fehlerquelle: was meint „Abschluss der Promotion“?</a:t>
            </a:r>
          </a:p>
          <a:p>
            <a:pPr>
              <a:buFont typeface="Wingdings" panose="05000000000000000000" pitchFamily="2" charset="2"/>
              <a:buChar char="Ø"/>
            </a:pPr>
            <a:r>
              <a:rPr lang="de-DE" sz="2000" dirty="0"/>
              <a:t>Eine Befristung nach § 2 I 2 WissZeitVG setzt voraus, dass sie nach Abschluss der Promotion vereinbart wird</a:t>
            </a:r>
          </a:p>
          <a:p>
            <a:pPr>
              <a:buFont typeface="Wingdings" panose="05000000000000000000" pitchFamily="2" charset="2"/>
              <a:buChar char="Ø"/>
            </a:pPr>
            <a:r>
              <a:rPr lang="de-DE" sz="2000" dirty="0"/>
              <a:t>Das WissZeitVG enthält keine ausdrückliche Bestimmung dazu, zu welchem Zeitpunkt die Promotion abgeschlossen ist</a:t>
            </a:r>
          </a:p>
          <a:p>
            <a:pPr>
              <a:buFont typeface="Wingdings" panose="05000000000000000000" pitchFamily="2" charset="2"/>
              <a:buChar char="Ø"/>
            </a:pPr>
            <a:r>
              <a:rPr lang="de-DE" sz="2000" dirty="0"/>
              <a:t>Für den Beginn der Promotion als auch für den Zeitpunkt des Abschlusses der Promotion sind grundsätzlich das Landesrecht und das Satzungsrecht der Universität maßgeblich</a:t>
            </a:r>
          </a:p>
          <a:p>
            <a:pPr marL="0" indent="0">
              <a:buNone/>
            </a:pPr>
            <a:r>
              <a:rPr lang="de-DE" sz="2000" dirty="0"/>
              <a:t>Vgl. BAG 18.05.2016 – 7 AZR 712/14</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84964454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buNone/>
            </a:pPr>
            <a:r>
              <a:rPr lang="de-DE" sz="2400" b="1" dirty="0"/>
              <a:t>Befristung von wissenschaftlichem und künstlerischem Personal (Sonderregelungen)</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Fehlerquelle: Mehrere Promotionsvorhaben</a:t>
            </a:r>
          </a:p>
          <a:p>
            <a:pPr>
              <a:buFont typeface="Wingdings" panose="05000000000000000000" pitchFamily="2" charset="2"/>
              <a:buChar char="Ø"/>
            </a:pPr>
            <a:r>
              <a:rPr lang="de-DE" sz="2000" dirty="0"/>
              <a:t>Der Berücksichtigung der Zeit eines begonnenen Promotionsvorhabens steht nicht entgegen, dass dieses Promotionsvorhaben nicht beendet worden ist</a:t>
            </a:r>
          </a:p>
          <a:p>
            <a:pPr>
              <a:buFont typeface="Wingdings" panose="05000000000000000000" pitchFamily="2" charset="2"/>
              <a:buChar char="Ø"/>
            </a:pPr>
            <a:r>
              <a:rPr lang="de-DE" sz="2000" dirty="0"/>
              <a:t>Wird ein Promotionsthema aus persönlichen oder fachlichen Gründen aufgegeben und ein anderes Thema ausgewählt, führt dies nicht dazu, dass der für das nicht beendete Promotionsvorhaben in Anspruch genommene Zeitraum bei der Berechnung nach § 2 I 2 </a:t>
            </a:r>
            <a:r>
              <a:rPr lang="de-DE" sz="2000" dirty="0" err="1"/>
              <a:t>HS</a:t>
            </a:r>
            <a:r>
              <a:rPr lang="de-DE" sz="2000" dirty="0"/>
              <a:t> 2 WissZeitVG außer Betracht bleibt</a:t>
            </a:r>
          </a:p>
          <a:p>
            <a:pPr>
              <a:buFont typeface="Wingdings" panose="05000000000000000000" pitchFamily="2" charset="2"/>
              <a:buChar char="Ø"/>
            </a:pPr>
            <a:r>
              <a:rPr lang="de-DE" sz="2000" dirty="0"/>
              <a:t>Die Promotionszeiten für das ursprüngliche und das neue Promotionsthema sind vielmehr zusammenzurechnen</a:t>
            </a:r>
          </a:p>
          <a:p>
            <a:pPr marL="0" indent="0">
              <a:buNone/>
            </a:pPr>
            <a:r>
              <a:rPr lang="de-DE" sz="2000" dirty="0"/>
              <a:t>Vgl. BAG 21.08.2019 – 7 AZR 563/17</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72718222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buNone/>
            </a:pPr>
            <a:r>
              <a:rPr lang="de-DE" sz="2000" b="1" dirty="0"/>
              <a:t>Anwendungsbereich des WissZeitVG: Was ist „künstlerisches Personal“?</a:t>
            </a:r>
          </a:p>
          <a:p>
            <a:pPr>
              <a:buFont typeface="Wingdings" panose="05000000000000000000" pitchFamily="2" charset="2"/>
              <a:buChar char="Ø"/>
            </a:pPr>
            <a:r>
              <a:rPr lang="de-DE" sz="2000" dirty="0"/>
              <a:t>Ein AN gehört zum künstlerischen Personal i.S. von § 1 I 1 WissZeitVG, wenn er zur Erfüllung der ihm vertraglich obliegenden Aufgaben künstlerische Dienstleistungen zu erbringen hat</a:t>
            </a:r>
          </a:p>
          <a:p>
            <a:pPr>
              <a:buFont typeface="Wingdings" panose="05000000000000000000" pitchFamily="2" charset="2"/>
              <a:buChar char="Ø"/>
            </a:pPr>
            <a:r>
              <a:rPr lang="de-DE" sz="2000" dirty="0"/>
              <a:t>Dazu kann auch eine Lehrtätigkeit zählen, wenn sie darauf gerichtet ist, die Studierenden unmittelbar selbst zu schöpferisch-gestaltendem Wirken zu befähigen</a:t>
            </a:r>
          </a:p>
          <a:p>
            <a:pPr>
              <a:buFont typeface="Wingdings" panose="05000000000000000000" pitchFamily="2" charset="2"/>
              <a:buChar char="Ø"/>
            </a:pPr>
            <a:r>
              <a:rPr lang="de-DE" sz="2000" dirty="0"/>
              <a:t>Der Begriff des “wissenschaftlichen und künstlerischen Personals“ bestimmt sich inhaltlich-aufgabenbezogen. Anknüpfungspunkt ist die Art der zu erbringenden Dienstleistung</a:t>
            </a:r>
          </a:p>
          <a:p>
            <a:pPr>
              <a:buFont typeface="Wingdings" panose="05000000000000000000" pitchFamily="2" charset="2"/>
              <a:buChar char="Ø"/>
            </a:pPr>
            <a:r>
              <a:rPr lang="de-DE" sz="2000" dirty="0"/>
              <a:t>Zum künstlerischen Personal nach § 1 I 1 WissZeitVG gehört derjenige AN, der künstlerische Dienstleistungen erbringt. Es kommt – ebenso wie beim wissenschaftlichen MA – nicht auf dessen formelle Bezeichnung, sondern auf den künstlerischen Zuschnitt der von ihm auszuführenden Tätigkeit an</a:t>
            </a:r>
          </a:p>
          <a:p>
            <a:pPr>
              <a:buFont typeface="Wingdings" panose="05000000000000000000" pitchFamily="2" charset="2"/>
              <a:buChar char="Ø"/>
            </a:pPr>
            <a:r>
              <a:rPr lang="de-DE" sz="2000" dirty="0"/>
              <a:t>Künstlerische Betätigung i.S. von Art. 5 III GG ist die freie schöpferische Gestaltung, in der Eindrücke, Erfahrungen und Erlebnisse des Künstlers durch das Medium ein bestimmten Formensprache zu unmittelbarer Anschauung gebracht werden</a:t>
            </a:r>
          </a:p>
          <a:p>
            <a:pPr>
              <a:buFont typeface="Wingdings" panose="05000000000000000000" pitchFamily="2" charset="2"/>
              <a:buChar char="Ø"/>
            </a:pPr>
            <a:r>
              <a:rPr lang="de-DE" sz="2000" dirty="0"/>
              <a:t>Zur künstlerischen Dienstleistung kann auch eine Lehrtätigkeit gehören. Dies gilt nicht nur für die Vermittlung des interpretatorischen Zugangs zu Kunstwerken, sondern auch für eine Lehrtätigkeit, mit der die Studierenden unmittelbar selbst zu schöpferisch-gestaltendem Wirken befähigt werden sollen. Dabei ist die künstlerische Lehrtätigkeit von einer Lehrtätigkeit ohne Kunstbezug abzugrenzen</a:t>
            </a:r>
          </a:p>
          <a:p>
            <a:pPr>
              <a:buFont typeface="Wingdings" panose="05000000000000000000" pitchFamily="2" charset="2"/>
              <a:buChar char="Ø"/>
            </a:pPr>
            <a:r>
              <a:rPr lang="de-DE" sz="2000" dirty="0"/>
              <a:t>Bei Mischtätigkeiten ist es erforderlich, dass die künstlerischen Dienstleistungen zeitlich überwiegen oder zumindest das Arbeitsverhältnis prägen</a:t>
            </a:r>
          </a:p>
          <a:p>
            <a:pPr marL="0" indent="0">
              <a:buNone/>
            </a:pPr>
            <a:r>
              <a:rPr lang="de-DE" sz="2000" dirty="0"/>
              <a:t>Vgl. BAG 19.12.2018 – 7 AZR 79/17</a:t>
            </a:r>
          </a:p>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Merke: Manchmal fällt es dem BAG schwer sich kurz zu fassen. Das sollte zu denken geben! Abgrenzung fällt nicht immer leicht</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25746999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a:buFont typeface="Wingdings" panose="05000000000000000000" pitchFamily="2" charset="2"/>
              <a:buChar char="Ø"/>
            </a:pPr>
            <a:r>
              <a:rPr lang="de-DE" sz="2000" dirty="0"/>
              <a:t>Die Befristung von </a:t>
            </a:r>
            <a:r>
              <a:rPr lang="de-DE" sz="2000" dirty="0" err="1"/>
              <a:t>ArbV</a:t>
            </a:r>
            <a:r>
              <a:rPr lang="de-DE" sz="2000" dirty="0"/>
              <a:t> des in § 1 I 1 WissZeitVG genannten Personals ist auch zulässig, wenn:</a:t>
            </a:r>
          </a:p>
          <a:p>
            <a:pPr>
              <a:buFont typeface="Symbol" panose="05050102010706020507" pitchFamily="18" charset="2"/>
              <a:buChar char="-"/>
            </a:pPr>
            <a:r>
              <a:rPr lang="de-DE" sz="2000" dirty="0"/>
              <a:t>(1) die Beschäftigung überwiegend aus Mitteln Dritter finanziert wird</a:t>
            </a:r>
          </a:p>
          <a:p>
            <a:pPr>
              <a:buFont typeface="Symbol" panose="05050102010706020507" pitchFamily="18" charset="2"/>
              <a:buChar char="-"/>
            </a:pPr>
            <a:r>
              <a:rPr lang="de-DE" sz="2000" dirty="0"/>
              <a:t>(2) die Finanzierung für eine bestimmte Aufgabe und Zeitdauer bewilligt ist und</a:t>
            </a:r>
          </a:p>
          <a:p>
            <a:pPr>
              <a:buFont typeface="Symbol" panose="05050102010706020507" pitchFamily="18" charset="2"/>
              <a:buChar char="-"/>
            </a:pPr>
            <a:r>
              <a:rPr lang="de-DE" sz="2000" dirty="0"/>
              <a:t>(3) die </a:t>
            </a:r>
            <a:r>
              <a:rPr lang="de-DE" sz="2000" dirty="0" err="1"/>
              <a:t>MAin</a:t>
            </a:r>
            <a:r>
              <a:rPr lang="de-DE" sz="2000" dirty="0"/>
              <a:t> oder der MA überwiegend der Zweckbestimmung dieser Mittel entsprechend beschäftigt wird</a:t>
            </a:r>
          </a:p>
          <a:p>
            <a:pPr>
              <a:buFont typeface="Wingdings" panose="05000000000000000000" pitchFamily="2" charset="2"/>
              <a:buChar char="Ø"/>
            </a:pPr>
            <a:r>
              <a:rPr lang="de-DE" sz="2000" dirty="0"/>
              <a:t>Die vereinbarte Befristungsdauer soll dem bewilligten Projektzeitraum entsprechen (§ 2 II WissZeitVG)</a:t>
            </a:r>
          </a:p>
          <a:p>
            <a:pPr>
              <a:buFont typeface="Wingdings" panose="05000000000000000000" pitchFamily="2" charset="2"/>
              <a:buChar char="Ø"/>
            </a:pPr>
            <a:r>
              <a:rPr lang="de-DE" sz="2000" dirty="0"/>
              <a:t>Die Befristung eines AV aus Gründen der Drittmittelfinanzierung nach § </a:t>
            </a:r>
            <a:r>
              <a:rPr lang="de-DE" sz="2000" dirty="0">
                <a:hlinkClick r:id="rId2"/>
              </a:rPr>
              <a:t>2</a:t>
            </a:r>
            <a:r>
              <a:rPr lang="de-DE" sz="2000" dirty="0"/>
              <a:t> </a:t>
            </a:r>
            <a:r>
              <a:rPr lang="de-DE" sz="2000" dirty="0">
                <a:hlinkClick r:id="rId3"/>
              </a:rPr>
              <a:t>II</a:t>
            </a:r>
            <a:r>
              <a:rPr lang="de-DE" sz="2000" dirty="0"/>
              <a:t> 1 WissZeitVG setzt voraus, dass der Drittmittelgeber die Zweckbestimmung der Mittel für eine bestimmte Aufgabe und eine bestimmte Zeit vorgenommen hat.</a:t>
            </a:r>
          </a:p>
          <a:p>
            <a:pPr>
              <a:buFont typeface="Wingdings" panose="05000000000000000000" pitchFamily="2" charset="2"/>
              <a:buChar char="Ø"/>
            </a:pPr>
            <a:r>
              <a:rPr lang="de-DE" sz="2000" dirty="0"/>
              <a:t>Daran fehlt es, wenn eine Hochschule oder einer ihrer Bediensteten in eigener Verantwortung festlegen kann, zu welchem Zweck die Drittmittel aus einer ihr zugewandten Erbschaft verwendet werden</a:t>
            </a:r>
          </a:p>
          <a:p>
            <a:pPr marL="0" indent="0">
              <a:buNone/>
            </a:pPr>
            <a:r>
              <a:rPr lang="de-DE" sz="2000" dirty="0"/>
              <a:t>Vgl. BAG 20.05.2020 – 7 AZR 72/19; BAG 23.05.2018 – 7 AZR 875/16.</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10778017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10000"/>
          </a:bodyPr>
          <a:lstStyle/>
          <a:p>
            <a:pPr marL="0" indent="0">
              <a:buNone/>
            </a:pPr>
            <a:r>
              <a:rPr lang="de-DE" sz="2000" b="1" dirty="0"/>
              <a:t>„Staatliche Hochschule“ </a:t>
            </a:r>
            <a:r>
              <a:rPr lang="de-DE" sz="2000" b="1" dirty="0" err="1"/>
              <a:t>vesus</a:t>
            </a:r>
            <a:r>
              <a:rPr lang="de-DE" sz="2000" b="1" dirty="0"/>
              <a:t> „staatlich anerkannte Hochschule“</a:t>
            </a:r>
          </a:p>
          <a:p>
            <a:r>
              <a:rPr lang="de-DE" sz="2000" dirty="0"/>
              <a:t>Der AV eines Juniorprofessors an einer staatlich anerkannten Hochschule kann – anders als der AV eines Juniorprofessors an einer staatlichen Hochschule – nach den Vorschriften des WissZeitVG befristet werden</a:t>
            </a:r>
          </a:p>
          <a:p>
            <a:r>
              <a:rPr lang="de-DE" sz="2000" dirty="0"/>
              <a:t>Ein Juniorprofessor an einer nach Landesrecht staatlich anerkannten Hochschule zählt zum wissenschaftlichen Personal i.S. von § 4 1 WissZeitVG und unterfällt dem personellen Geltungsbereich</a:t>
            </a:r>
          </a:p>
          <a:p>
            <a:r>
              <a:rPr lang="de-DE" sz="2000" dirty="0"/>
              <a:t>Dieser ist nicht vom Anwendungsbereich des Gesetzes nach § 1 I 1 WissZeitVG ausgeschlossen. § 4 1 WissZeitVG verweist hinsichtlich des personellen Geltungsbereichs nicht auf § 1 I 1 WissZeitVG, sondern bestimmt den personellen Geltungsbereich für das Personal an staatlich anerkannten Hochschulen eigenständig. Dies ergibt die Auslegung von § 4 1 WissZeitVG</a:t>
            </a:r>
          </a:p>
          <a:p>
            <a:pPr marL="0" indent="0">
              <a:buNone/>
            </a:pPr>
            <a:r>
              <a:rPr lang="de-DE" sz="2000" dirty="0"/>
              <a:t>Vgl. BAG 23.10.2019 – 7 AZR 7/18</a:t>
            </a:r>
          </a:p>
          <a:p>
            <a:pPr marL="0" indent="0">
              <a:lnSpc>
                <a:spcPct val="120000"/>
              </a:lnSpc>
              <a:spcBef>
                <a:spcPts val="0"/>
              </a:spcBef>
              <a:buNone/>
            </a:pPr>
            <a:r>
              <a:rPr lang="de-DE" sz="2000" b="1" kern="0" dirty="0">
                <a:solidFill>
                  <a:srgbClr val="000000"/>
                </a:solidFill>
                <a:latin typeface="Calibri" panose="020F0502020204030204" pitchFamily="34" charset="0"/>
                <a:cs typeface="Calibri" panose="020F0502020204030204" pitchFamily="34" charset="0"/>
              </a:rPr>
              <a:t>Merke: Immer den Anwendungsbereich auf der Grundlage der </a:t>
            </a:r>
            <a:r>
              <a:rPr lang="de-DE" sz="2000" b="1" kern="0" dirty="0" err="1">
                <a:solidFill>
                  <a:srgbClr val="000000"/>
                </a:solidFill>
                <a:latin typeface="Calibri" panose="020F0502020204030204" pitchFamily="34" charset="0"/>
                <a:cs typeface="Calibri" panose="020F0502020204030204" pitchFamily="34" charset="0"/>
              </a:rPr>
              <a:t>RS</a:t>
            </a:r>
            <a:r>
              <a:rPr lang="de-DE" sz="2000" b="1" kern="0" dirty="0">
                <a:solidFill>
                  <a:srgbClr val="000000"/>
                </a:solidFill>
                <a:latin typeface="Calibri" panose="020F0502020204030204" pitchFamily="34" charset="0"/>
                <a:cs typeface="Calibri" panose="020F0502020204030204" pitchFamily="34" charset="0"/>
              </a:rPr>
              <a:t> des BAG prüfen</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57137641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buNone/>
            </a:pPr>
            <a:r>
              <a:rPr lang="de-DE" sz="2400" b="1" dirty="0"/>
              <a:t>Was ist auf die Höchstbefristungszeiten anzurechnen?</a:t>
            </a:r>
          </a:p>
          <a:p>
            <a:pPr>
              <a:buFont typeface="Wingdings" panose="05000000000000000000" pitchFamily="2" charset="2"/>
              <a:buChar char="Ø"/>
            </a:pPr>
            <a:r>
              <a:rPr lang="de-DE" sz="2400" dirty="0"/>
              <a:t>Nach § 2 III 1 WissZeitVG sind auf die in § 2 I WissZeitVG geregelte zulässige Befristungsdauer alle befristeten AV mit mehr als einem Viertel der regelmäßigen Arbeitszeit, die mit einer deutschen Hochschule oder einer Forschungseinrichtung im Sinne des § 5 WissZeitVG abgeschlossen wurden, sowie entsprechende Beamtenverhältnisse auf Zeit und Privatdienstverträge nach § 3 WissZeitVG anzurechnen</a:t>
            </a:r>
          </a:p>
          <a:p>
            <a:pPr>
              <a:buFont typeface="Wingdings" panose="05000000000000000000" pitchFamily="2" charset="2"/>
              <a:buChar char="Ø"/>
            </a:pPr>
            <a:r>
              <a:rPr lang="de-DE" sz="2400" dirty="0"/>
              <a:t>Zeiten, in denen kein AV, Beamtenverhältnis auf Zeit oder Privatdienstvertrag bestand, werden nicht auf die Höchstbefristungsdauer angerechnet</a:t>
            </a:r>
          </a:p>
          <a:p>
            <a:pPr marL="0" indent="0">
              <a:buNone/>
            </a:pPr>
            <a:r>
              <a:rPr lang="de-DE" sz="2400" dirty="0"/>
              <a:t>Vgl. BAG 08.06.2016 – 7 AZR 568/14</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53640170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buNone/>
            </a:pPr>
            <a:r>
              <a:rPr lang="de-DE" sz="2000" b="1" dirty="0"/>
              <a:t>Teleologische Reduktion bei der Bestimmung von Anrechnungszeiten</a:t>
            </a:r>
          </a:p>
          <a:p>
            <a:pPr>
              <a:buFont typeface="Wingdings" panose="05000000000000000000" pitchFamily="2" charset="2"/>
              <a:buChar char="Ø"/>
            </a:pPr>
            <a:r>
              <a:rPr lang="de-DE" sz="2000" dirty="0"/>
              <a:t>Nach § 2 III 3 WissZeitVG sind nur Zeiten eines befristeten AV, die vor dem Abschluss des Studiums liegen, nicht auf die nach § 2 I WissZeitVG zulässige Befristungsdauer anzurechnen</a:t>
            </a:r>
          </a:p>
          <a:p>
            <a:pPr>
              <a:buFont typeface="Wingdings" panose="05000000000000000000" pitchFamily="2" charset="2"/>
              <a:buChar char="Ø"/>
            </a:pPr>
            <a:r>
              <a:rPr lang="de-DE" sz="2000" dirty="0"/>
              <a:t>Nach dem Wortlaut der Bestimmung können auch Beschäftigungszeiten, die im Rahmen eines während des Studiums begründeten befristeten AV als studentische Hilfskraft erbracht werden, ab dem Zeitpunkt des Studienabschlusses der Anrechnung auf die Höchstbefristungsdauer unterliegen</a:t>
            </a:r>
          </a:p>
          <a:p>
            <a:pPr>
              <a:buFont typeface="Wingdings" panose="05000000000000000000" pitchFamily="2" charset="2"/>
              <a:buChar char="Ø"/>
            </a:pPr>
            <a:r>
              <a:rPr lang="de-DE" sz="2000" dirty="0"/>
              <a:t>Die Anwendung der Anrechnungsnorm in § 2 III WissZeitVG ist im Wege einer teleologischen Reduktion auf Zeiten solcher befristeter Beschäftigungsverhältnisse zu beschränken, die zur wissenschaftlichen Qualifikation genutzt werden können</a:t>
            </a:r>
          </a:p>
          <a:p>
            <a:pPr>
              <a:buFont typeface="Wingdings" panose="05000000000000000000" pitchFamily="2" charset="2"/>
              <a:buChar char="Ø"/>
            </a:pPr>
            <a:r>
              <a:rPr lang="de-DE" sz="2000" dirty="0"/>
              <a:t>Andere Beschäftigungen an Hochschulen wie etwa reine Verwaltungstätigkeiten unterliegen deshalb nicht der Anrechnung</a:t>
            </a:r>
          </a:p>
          <a:p>
            <a:pPr>
              <a:buFont typeface="Wingdings" panose="05000000000000000000" pitchFamily="2" charset="2"/>
              <a:buChar char="Ø"/>
            </a:pPr>
            <a:r>
              <a:rPr lang="de-DE" sz="2000" dirty="0"/>
              <a:t>Nur durch eine teleologische Reduktion wird die ihrem Wortlaut nach zu weitgehende Anrechnungsbestimmung des § 2 III WissZeitVG ihrem Sinn und Zweck gerecht</a:t>
            </a:r>
          </a:p>
          <a:p>
            <a:pPr>
              <a:buFont typeface="Wingdings" panose="05000000000000000000" pitchFamily="2" charset="2"/>
              <a:buChar char="Ø"/>
            </a:pPr>
            <a:r>
              <a:rPr lang="de-DE" sz="2000" dirty="0"/>
              <a:t>Dieser besteht darin, eine funktionswidrige Verwendung des Sonderbefristungsrechts des WissZeitVG im Interesse der Innovationsfähigkeit der Hochschulen und Forschungseinrichtungen sowie zum Schutz der betroffenen AN vor einer durch das Ziel der wissenschaftlichen Qualifizierung nicht mehr getragenen Befristung zu vermeiden</a:t>
            </a:r>
          </a:p>
          <a:p>
            <a:pPr marL="0" indent="0">
              <a:buNone/>
            </a:pPr>
            <a:r>
              <a:rPr lang="de-DE" sz="2000" dirty="0"/>
              <a:t>Vgl. BAG 27.09.2017 – 7 AZR 629/15 m.w.N.; BAG 23.03.2016 – 7 AZR 70/14</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47387389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buFont typeface="Wingdings" panose="05000000000000000000" pitchFamily="2" charset="2"/>
              <a:buChar char="Ø"/>
            </a:pPr>
            <a:r>
              <a:rPr lang="de-DE" sz="2000" dirty="0"/>
              <a:t>Die Anrechnungsregelung zielt einerseits darauf ab, die Qualifikationsphase zeitlich zu begrenzen, um das Ziel einer zügigen wissenschaftlichen bzw. künstlerischen Qualifizierung zu sichern</a:t>
            </a:r>
          </a:p>
          <a:p>
            <a:pPr marL="0" indent="0">
              <a:buNone/>
            </a:pPr>
            <a:r>
              <a:rPr lang="de-DE" sz="2000" dirty="0"/>
              <a:t>Vgl. </a:t>
            </a:r>
            <a:r>
              <a:rPr lang="de-DE" sz="2000" dirty="0" err="1"/>
              <a:t>BT</a:t>
            </a:r>
            <a:r>
              <a:rPr lang="de-DE" sz="2000" dirty="0"/>
              <a:t>-Drucks. 16/3438, Seite 15</a:t>
            </a:r>
          </a:p>
          <a:p>
            <a:pPr>
              <a:buFont typeface="Wingdings" panose="05000000000000000000" pitchFamily="2" charset="2"/>
              <a:buChar char="Ø"/>
            </a:pPr>
            <a:r>
              <a:rPr lang="de-DE" sz="2000" dirty="0"/>
              <a:t>Andererseits sollen durch die Anrechnungsregelung nicht sonstige Beschäftigungen an der Hochschule oder Forschungseinrichtung erfasst werden, die nicht zur wissenschaftlichen Qualifikation genutzt werden können</a:t>
            </a:r>
          </a:p>
          <a:p>
            <a:pPr>
              <a:buFont typeface="Wingdings" panose="05000000000000000000" pitchFamily="2" charset="2"/>
              <a:buChar char="Ø"/>
            </a:pPr>
            <a:r>
              <a:rPr lang="de-DE" sz="2000" dirty="0"/>
              <a:t>Diesem Gesetzeszweck entspricht es auch, dass AV von bis zu einem Viertel der regelmäßigen Arbeitszeit von der Anrechnung auf die Höchstbefristungsdauer ausgenommen wurden, weil diese realistischer Weise nicht zur wissenschaftlichen oder künstlerischen Qualifizierung genutzt werden können</a:t>
            </a:r>
          </a:p>
          <a:p>
            <a:pPr marL="0" indent="0">
              <a:buNone/>
            </a:pPr>
            <a:r>
              <a:rPr lang="de-DE" sz="2000" dirty="0"/>
              <a:t>Vgl. </a:t>
            </a:r>
            <a:r>
              <a:rPr lang="de-DE" sz="2000" dirty="0" err="1"/>
              <a:t>BT</a:t>
            </a:r>
            <a:r>
              <a:rPr lang="de-DE" sz="2000" dirty="0"/>
              <a:t>-Drucks. 14/6853, Seite 30</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12107437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a:buFont typeface="Wingdings" panose="05000000000000000000" pitchFamily="2" charset="2"/>
              <a:buChar char="Ø"/>
            </a:pPr>
            <a:r>
              <a:rPr lang="de-DE" sz="2000" dirty="0"/>
              <a:t>Im AV ist anzugeben, dass die Befristung auf den Vorschriften des Wissenschaftszeitvertragsgesetzes beruht </a:t>
            </a:r>
            <a:r>
              <a:rPr lang="de-DE" sz="2000" i="1" dirty="0"/>
              <a:t>(</a:t>
            </a:r>
            <a:r>
              <a:rPr lang="de-DE" sz="2000" dirty="0"/>
              <a:t>§ 2 IV 1 WissZeitVG</a:t>
            </a:r>
            <a:r>
              <a:rPr lang="de-DE" sz="2000" i="1" dirty="0"/>
              <a:t> –</a:t>
            </a:r>
            <a:r>
              <a:rPr lang="de-DE" sz="2000" dirty="0"/>
              <a:t> sog. </a:t>
            </a:r>
            <a:r>
              <a:rPr lang="de-DE" sz="2000" b="1" dirty="0"/>
              <a:t>Zitiergebot</a:t>
            </a:r>
            <a:r>
              <a:rPr lang="de-DE" sz="2000" i="1" dirty="0"/>
              <a:t>)</a:t>
            </a:r>
            <a:endParaRPr lang="de-DE" sz="2000" dirty="0"/>
          </a:p>
          <a:p>
            <a:pPr marL="0" indent="0">
              <a:buNone/>
            </a:pPr>
            <a:r>
              <a:rPr lang="de-DE" sz="2000" dirty="0"/>
              <a:t>Vgl. BAG 20.08.2014 – 7 AZR 924/12</a:t>
            </a:r>
          </a:p>
          <a:p>
            <a:pPr>
              <a:buFont typeface="Wingdings" panose="05000000000000000000" pitchFamily="2" charset="2"/>
              <a:buChar char="Ø"/>
            </a:pPr>
            <a:r>
              <a:rPr lang="de-DE" sz="2000" dirty="0"/>
              <a:t>Die Befristung von AV mit wissenschaftlichem Personal an Hochschulen i.S. von § 1 I 1 WissZeitVG kann auf Sachgründe nach § 14 I TzBfG nicht gestützt werden, wenn die Befristung ausschließlich mit der wissenschaftlichen Qualifizierung des AN begründet wird</a:t>
            </a:r>
          </a:p>
          <a:p>
            <a:pPr>
              <a:buFont typeface="Wingdings" panose="05000000000000000000" pitchFamily="2" charset="2"/>
              <a:buChar char="Ø"/>
            </a:pPr>
            <a:r>
              <a:rPr lang="de-DE" sz="2000" dirty="0"/>
              <a:t>Insoweit verdrängt § 2 I WissZeitVG als Sonderregelung § 14 I TzBfG</a:t>
            </a:r>
          </a:p>
          <a:p>
            <a:pPr>
              <a:buFont typeface="Wingdings" panose="05000000000000000000" pitchFamily="2" charset="2"/>
              <a:buChar char="Ø"/>
            </a:pPr>
            <a:r>
              <a:rPr lang="de-DE" sz="2000" dirty="0"/>
              <a:t>Genügt die Befristung nicht dem Zitiergebot des § 2 IV WissZeitVG, kann sie nicht mit der Begründung, die Beschäftigung diene der wissenschaftlichen Qualifizierung des Mitarbeiters, auf den Sachgrund der Eigenart der Arbeitsleistung gemäß § 14 I 2 Nr. 4 TzBfG gestützt werden (</a:t>
            </a:r>
            <a:r>
              <a:rPr lang="de-DE" sz="2000" b="1" dirty="0"/>
              <a:t>wichtige Erkenntnis: Fehler beim Zitiergebot bleibt ein Fehler!</a:t>
            </a:r>
            <a:r>
              <a:rPr lang="de-DE" sz="2000" dirty="0"/>
              <a:t>)</a:t>
            </a:r>
          </a:p>
          <a:p>
            <a:pPr>
              <a:buFont typeface="Wingdings" panose="05000000000000000000" pitchFamily="2" charset="2"/>
              <a:buChar char="Ø"/>
            </a:pPr>
            <a:r>
              <a:rPr lang="de-DE" sz="2000" dirty="0"/>
              <a:t>Ebenso wenig kommt ein in der Person des AN liegender Grund gemäß § 14 I 2 Nr. 6 TzBfG oder die Aus-, Fort- oder Weiterbildung als sonstiger Sachgrund i.S. von § 14 I 1 TzBfG in Betracht</a:t>
            </a:r>
          </a:p>
          <a:p>
            <a:pPr marL="0" indent="0">
              <a:buNone/>
            </a:pPr>
            <a:r>
              <a:rPr lang="de-DE" sz="2000" dirty="0"/>
              <a:t>Vgl. BAG 18.05.2016 – 7 AZR 533/14</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27168419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buFont typeface="Wingdings" panose="05000000000000000000" pitchFamily="2" charset="2"/>
              <a:buChar char="Ø"/>
            </a:pPr>
            <a:r>
              <a:rPr lang="de-DE" sz="2400" dirty="0"/>
              <a:t>Für die Beurteilung, ob die Tätigkeit eines Mitarbeiters insgesamt wissenschaftlich geprägt ist (vgl. § 1 I WissZeitVG), kommt es auf die Umstände bei Vertragsschluss an</a:t>
            </a:r>
          </a:p>
          <a:p>
            <a:pPr>
              <a:buFont typeface="Wingdings" panose="05000000000000000000" pitchFamily="2" charset="2"/>
              <a:buChar char="Ø"/>
            </a:pPr>
            <a:r>
              <a:rPr lang="de-DE" sz="2400" dirty="0"/>
              <a:t>Maßgeblich ist, was von dem AN aufgrund des AV, einer Dienstbeschreibung oder sonstiger Umstände nach objektiven Gesichtspunkten erwartet wird</a:t>
            </a:r>
          </a:p>
          <a:p>
            <a:pPr>
              <a:buFont typeface="Wingdings" panose="05000000000000000000" pitchFamily="2" charset="2"/>
              <a:buChar char="Ø"/>
            </a:pPr>
            <a:r>
              <a:rPr lang="de-DE" sz="2400" dirty="0"/>
              <a:t>Eine Lehrtätigkeit ist auch dann als wissenschaftliche Dienstleistung anzusehen, wenn zwar keine eigenen Forschungserkenntnisse gelehrt, aber Erkenntnisse Dritter vermittelt und kritisch hinterfragt werden</a:t>
            </a:r>
          </a:p>
          <a:p>
            <a:pPr marL="0" indent="0">
              <a:buNone/>
            </a:pPr>
            <a:r>
              <a:rPr lang="de-DE" sz="2400" dirty="0"/>
              <a:t>Vgl. BAG 21.03.2018 – 7 AZR 437/16; </a:t>
            </a:r>
            <a:r>
              <a:rPr lang="de-DE" sz="2400" i="1" dirty="0"/>
              <a:t>Krieger</a:t>
            </a:r>
            <a:r>
              <a:rPr lang="de-DE" sz="2400" dirty="0"/>
              <a:t>, ArbRAktuell 2018, 340.</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149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903623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einzelner Arbeitsbedingungen: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b="1" dirty="0"/>
              <a:t>Praxisbeispiel: Befristete Übertragung einer höherwertigen Tätigkeit</a:t>
            </a:r>
          </a:p>
          <a:p>
            <a:pPr>
              <a:buFont typeface="Wingdings" panose="05000000000000000000" pitchFamily="2" charset="2"/>
              <a:buChar char="Ø"/>
            </a:pPr>
            <a:r>
              <a:rPr lang="de-DE" sz="2000" dirty="0"/>
              <a:t>Vereinbart der ArbG mit einem unbefristet beschäftigten AN in einem vom ArbG vorformulierten Vertrag die befristete Übertragung einer höherwertigen Tätigkeit, unterliegt die Befristung grundsätzlich der Inhaltskontrolle nach § 307 I BGB</a:t>
            </a:r>
          </a:p>
          <a:p>
            <a:pPr>
              <a:buFont typeface="Wingdings" panose="05000000000000000000" pitchFamily="2" charset="2"/>
              <a:buChar char="Ø"/>
            </a:pPr>
            <a:r>
              <a:rPr lang="de-DE" sz="2000" dirty="0"/>
              <a:t>Die Befristungsabrede ist einer uneingeschränkten Inhaltskontrolle zu unterziehen. Sie ist nicht deshalb nur beschränkt kontrollfähig, weil sie sich auf die Tätigkeit und die damit verbundene Vergütung bezieht</a:t>
            </a:r>
          </a:p>
          <a:p>
            <a:pPr>
              <a:buFont typeface="Wingdings" panose="05000000000000000000" pitchFamily="2" charset="2"/>
              <a:buChar char="Ø"/>
            </a:pPr>
            <a:r>
              <a:rPr lang="de-DE" sz="2000" dirty="0"/>
              <a:t>Gegenstand der Inhaltskontrolle ist nicht die vereinbarte Tätigkeit und die damit verbundene (höhere) Vergütung und somit der Umfang der von den Parteien zu erbringenden Hauptleistungen, sondern deren zeitliche Einschränkung durch die Befristung</a:t>
            </a:r>
          </a:p>
          <a:p>
            <a:pPr marL="0" indent="0">
              <a:buNone/>
            </a:pPr>
            <a:r>
              <a:rPr lang="de-DE" sz="2000" dirty="0"/>
              <a:t>Vgl. BAG 07.10.2015 – 7 AZR 945/13</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98767357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nach dem WissZeitVG: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10000"/>
          </a:bodyPr>
          <a:lstStyle/>
          <a:p>
            <a:pPr marL="0" indent="0">
              <a:buNone/>
            </a:pPr>
            <a:r>
              <a:rPr lang="de-DE" sz="2000" b="1" dirty="0"/>
              <a:t>Praxistipp und Verhaltensregeln:</a:t>
            </a:r>
            <a:endParaRPr lang="de-DE" sz="2000" dirty="0"/>
          </a:p>
          <a:p>
            <a:pPr>
              <a:buFont typeface="Wingdings" panose="05000000000000000000" pitchFamily="2" charset="2"/>
              <a:buChar char="Ø"/>
            </a:pPr>
            <a:r>
              <a:rPr lang="de-DE" sz="2000" dirty="0"/>
              <a:t>Wissenschaftseinrichtungen sollten bei dem Abschluss befristeter AV zur Qualifizierung unbedingt das Zitiergebot nach § 2 VI 1 WissZeitVG beachten.</a:t>
            </a:r>
          </a:p>
          <a:p>
            <a:pPr>
              <a:buFont typeface="Wingdings" panose="05000000000000000000" pitchFamily="2" charset="2"/>
              <a:buChar char="Ø"/>
            </a:pPr>
            <a:r>
              <a:rPr lang="de-DE" sz="2000" dirty="0"/>
              <a:t>Sollte im Nachhinein gerichtlich festgestellt werden, dass der Anwendungsbereich des Gesetzes nicht eröffnet war, ist ein Rückgriff auf die Vorschriften des TzBfG und damit einen die Befristung rechtfertigenden Sachgrund nicht verbaut</a:t>
            </a:r>
          </a:p>
          <a:p>
            <a:pPr marL="0" indent="0">
              <a:buNone/>
            </a:pPr>
            <a:r>
              <a:rPr lang="de-DE" sz="2000" dirty="0"/>
              <a:t>Vgl. </a:t>
            </a:r>
            <a:r>
              <a:rPr lang="de-DE" sz="2000" i="1" dirty="0"/>
              <a:t>Müller</a:t>
            </a:r>
            <a:r>
              <a:rPr lang="de-DE" sz="2000" dirty="0"/>
              <a:t>, </a:t>
            </a:r>
            <a:r>
              <a:rPr lang="de-DE" sz="2000" dirty="0" err="1"/>
              <a:t>öAT</a:t>
            </a:r>
            <a:r>
              <a:rPr lang="de-DE" sz="2000" dirty="0"/>
              <a:t> 2017, 89 f. unter Hinweis auf BAG 28.09.2016 – 7 AZR 549/14</a:t>
            </a:r>
          </a:p>
          <a:p>
            <a:pPr>
              <a:buFont typeface="Wingdings" panose="05000000000000000000" pitchFamily="2" charset="2"/>
              <a:buChar char="Ø"/>
            </a:pPr>
            <a:r>
              <a:rPr lang="de-DE" sz="2000" dirty="0"/>
              <a:t>Der „Dienstaufgabenbeschreibung“ kommt bei der Bewertung der Befristung zentrale Dokumentationsfunktion zu, da sich aus ihr der Befristungszweck der wissenschaftlichen Qualifizierung bei Vertragsschluss ableiten lässt</a:t>
            </a:r>
          </a:p>
          <a:p>
            <a:pPr>
              <a:buFont typeface="Wingdings" panose="05000000000000000000" pitchFamily="2" charset="2"/>
              <a:buChar char="Ø"/>
            </a:pPr>
            <a:r>
              <a:rPr lang="de-DE" sz="2000" dirty="0"/>
              <a:t>Die AG sind entsprechend im Eigeninteresse angehalten, bei ihrer Erstellung größtmögliche Sorgfalt walten zu lassen, um im Streitfall auf die schriftliche Dokumentation zurückgreifen zu können</a:t>
            </a:r>
          </a:p>
          <a:p>
            <a:pPr marL="0" indent="0">
              <a:buNone/>
            </a:pPr>
            <a:r>
              <a:rPr lang="de-DE" sz="2000" dirty="0"/>
              <a:t>Vgl. </a:t>
            </a:r>
            <a:r>
              <a:rPr lang="de-DE" sz="2000" i="1" dirty="0"/>
              <a:t>Müller</a:t>
            </a:r>
            <a:r>
              <a:rPr lang="de-DE" sz="2000" dirty="0"/>
              <a:t>, </a:t>
            </a:r>
            <a:r>
              <a:rPr lang="de-DE" sz="2000" dirty="0" err="1"/>
              <a:t>öAT</a:t>
            </a:r>
            <a:r>
              <a:rPr lang="de-DE" sz="2000" dirty="0"/>
              <a:t> 2017, 89 (90)</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150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7683002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Betriebsrats-/Personalratsbeteiligung: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algn="just">
              <a:lnSpc>
                <a:spcPct val="150000"/>
              </a:lnSpc>
              <a:spcAft>
                <a:spcPts val="800"/>
              </a:spcAft>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cs typeface="Times New Roman" panose="02020603050405020304" pitchFamily="18" charset="0"/>
              </a:rPr>
              <a:t>Sowohl der Abschluss als auch die Verlängerung eines befristeten ArbV stellen eine Einstellung im Sinne des § 99 BetrVG dar, weshalb der Betriebsrat vor ihrer Umsetzung zwingend ordnungsgemäß zu beteiligen ist</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Vgl</a:t>
            </a:r>
            <a:r>
              <a:rPr lang="de-DE" sz="1800" dirty="0">
                <a:latin typeface="Arial" panose="020B0604020202020204" pitchFamily="34" charset="0"/>
                <a:ea typeface="Calibri" panose="020F0502020204030204" pitchFamily="34" charset="0"/>
                <a:cs typeface="Times New Roman" panose="02020603050405020304" pitchFamily="18" charset="0"/>
              </a:rPr>
              <a:t>. </a:t>
            </a:r>
            <a:r>
              <a:rPr lang="de-DE" sz="1800" dirty="0">
                <a:effectLst/>
                <a:latin typeface="Arial" panose="020B0604020202020204" pitchFamily="34" charset="0"/>
                <a:ea typeface="Calibri" panose="020F0502020204030204" pitchFamily="34" charset="0"/>
                <a:cs typeface="Times New Roman" panose="02020603050405020304" pitchFamily="18" charset="0"/>
              </a:rPr>
              <a:t>BAG 15.12.2011 – 7 ABR 36/10; BAG 05.05.2004 – 7 AZR 629/03</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800"/>
              </a:spcAft>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cs typeface="Times New Roman" panose="02020603050405020304" pitchFamily="18" charset="0"/>
              </a:rPr>
              <a:t>Hat der Personalrat bei der Befristung von ArbV mitzubestimmen, genügt der Leiter der Dienststelle nach der Rechtsprechung des BAG seiner Unterrichtungspflicht, wenn für den Personalrat der Sachgrund für die Befristung seiner Art nach hinreichend deutlich wird (typologisierende Bezeichnung des Befristungsgrunds). Damit ist gewährleistet, dass der ArbG den Sachgrund nicht gegen einen Sachgrund austauschen kann, zu dem der Personalrat seine Zustimmung nicht erteilt hat</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de-DE" sz="1800" dirty="0">
                <a:effectLst/>
                <a:latin typeface="Arial" panose="020B0604020202020204" pitchFamily="34" charset="0"/>
                <a:ea typeface="Calibri" panose="020F0502020204030204" pitchFamily="34" charset="0"/>
                <a:cs typeface="Times New Roman" panose="02020603050405020304" pitchFamily="18" charset="0"/>
              </a:rPr>
              <a:t>Vgl. BAG 14.06.2017 – 7 AZR 608/15; </a:t>
            </a:r>
            <a:r>
              <a:rPr lang="de-DE" sz="1800" i="1" dirty="0">
                <a:effectLst/>
                <a:latin typeface="Arial" panose="020B0604020202020204" pitchFamily="34" charset="0"/>
                <a:ea typeface="Calibri" panose="020F0502020204030204" pitchFamily="34" charset="0"/>
                <a:cs typeface="Times New Roman" panose="02020603050405020304" pitchFamily="18" charset="0"/>
              </a:rPr>
              <a:t>Bader</a:t>
            </a:r>
            <a:r>
              <a:rPr lang="de-DE" sz="1800" dirty="0">
                <a:effectLst/>
                <a:latin typeface="Arial" panose="020B0604020202020204" pitchFamily="34" charset="0"/>
                <a:ea typeface="Calibri" panose="020F0502020204030204" pitchFamily="34" charset="0"/>
                <a:cs typeface="Times New Roman" panose="02020603050405020304" pitchFamily="18" charset="0"/>
              </a:rPr>
              <a:t>, NZA-RR 2018, 169</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151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849065701"/>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Muster sachgrundlose Befristung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Der AN wird für die Zeit vom ##.##.20## bis ##.##.20## befristet als für die Betriebsstätte in ### eingestellt.</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Das ArbV endet automatisch mit dem Ablauf der Befristung, ohne dass es einer Kündigung bedarf.</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Die ersten sechs Monate des ArbV gelten als Probezeit. Innerhalb der Probezeit kann das ArbV von beiden Seiten mit einer Frist  von 2 Wochen gekündigt werden.</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Wird das ArbV über die Probezeit hinaus fortgesetzt, kann es von beiden Seiten mit den jeweils geltenden gesetzlichen/tariflichen/vertraglichen Kündigungsfristen gekündigt werden.</a:t>
            </a:r>
          </a:p>
          <a:p>
            <a:pPr marL="0"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Vgl. </a:t>
            </a:r>
            <a:r>
              <a:rPr lang="de-DE" sz="2000" kern="0" dirty="0" err="1">
                <a:solidFill>
                  <a:srgbClr val="000000"/>
                </a:solidFill>
                <a:latin typeface="Calibri" panose="020F0502020204030204" pitchFamily="34" charset="0"/>
                <a:cs typeface="Calibri" panose="020F0502020204030204" pitchFamily="34" charset="0"/>
              </a:rPr>
              <a:t>Maschmann</a:t>
            </a:r>
            <a:r>
              <a:rPr lang="de-DE" sz="2000" kern="0" dirty="0">
                <a:solidFill>
                  <a:srgbClr val="000000"/>
                </a:solidFill>
                <a:latin typeface="Calibri" panose="020F0502020204030204" pitchFamily="34" charset="0"/>
                <a:cs typeface="Calibri" panose="020F0502020204030204" pitchFamily="34" charset="0"/>
              </a:rPr>
              <a:t>/Sieg/Göpfert-Vertragsgestaltung </a:t>
            </a:r>
            <a:r>
              <a:rPr lang="de-DE" sz="2000" kern="0" dirty="0" err="1">
                <a:solidFill>
                  <a:srgbClr val="000000"/>
                </a:solidFill>
                <a:latin typeface="Calibri" panose="020F0502020204030204" pitchFamily="34" charset="0"/>
                <a:cs typeface="Calibri" panose="020F0502020204030204" pitchFamily="34" charset="0"/>
              </a:rPr>
              <a:t>ArbR</a:t>
            </a:r>
            <a:r>
              <a:rPr lang="de-DE" sz="2000" kern="0" dirty="0">
                <a:solidFill>
                  <a:srgbClr val="000000"/>
                </a:solidFill>
                <a:latin typeface="Calibri" panose="020F0502020204030204" pitchFamily="34" charset="0"/>
                <a:cs typeface="Calibri" panose="020F0502020204030204" pitchFamily="34" charset="0"/>
              </a:rPr>
              <a:t>/</a:t>
            </a:r>
            <a:r>
              <a:rPr lang="de-DE" sz="2000" kern="0" dirty="0" err="1">
                <a:solidFill>
                  <a:srgbClr val="000000"/>
                </a:solidFill>
                <a:latin typeface="Calibri" panose="020F0502020204030204" pitchFamily="34" charset="0"/>
                <a:cs typeface="Calibri" panose="020F0502020204030204" pitchFamily="34" charset="0"/>
              </a:rPr>
              <a:t>Beckschulze</a:t>
            </a:r>
            <a:r>
              <a:rPr lang="de-DE" sz="2000" kern="0" dirty="0">
                <a:solidFill>
                  <a:srgbClr val="000000"/>
                </a:solidFill>
                <a:latin typeface="Calibri" panose="020F0502020204030204" pitchFamily="34" charset="0"/>
                <a:cs typeface="Calibri" panose="020F0502020204030204" pitchFamily="34" charset="0"/>
              </a:rPr>
              <a:t>, 3. Aufl., </a:t>
            </a:r>
            <a:r>
              <a:rPr lang="de-DE" sz="2000" kern="0" dirty="0" err="1">
                <a:solidFill>
                  <a:srgbClr val="000000"/>
                </a:solidFill>
                <a:latin typeface="Calibri" panose="020F0502020204030204" pitchFamily="34" charset="0"/>
                <a:cs typeface="Calibri" panose="020F0502020204030204" pitchFamily="34" charset="0"/>
              </a:rPr>
              <a:t>C.210</a:t>
            </a:r>
            <a:r>
              <a:rPr lang="de-DE" sz="2000" kern="0" dirty="0">
                <a:solidFill>
                  <a:srgbClr val="000000"/>
                </a:solidFill>
                <a:latin typeface="Calibri" panose="020F0502020204030204" pitchFamily="34" charset="0"/>
                <a:cs typeface="Calibri" panose="020F0502020204030204" pitchFamily="34" charset="0"/>
              </a:rPr>
              <a:t>, Rn. 37</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152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89776969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Typische Fehler bei der Befristung von ArbV:</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Befristungen „erst wirksam schriftlich vereinbaren, dann arbeiten“</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Verlängern bedeutet „nur verlängern“ (nicht abändern)</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Nicht nur „wegen Betriebsratstätigkeit“ nicht verlängern</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Die Dauer der sachgrundlosen Befristung darf 2 Jahre bei höchstens dreimaliger Verlängerung nicht überschreiten, § 14 II TzBfG</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Ex-Arbeitnehmer nicht ohne tragfähigen Sachgrund befristen</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Befristungsende heißt „tatsächliches Ende des ArbV“</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Befristung „nicht auf ewig“, kein Gestaltungs- und Rechtsmissbrauch</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Zum Ganzen Raif/Heinemann-Diehl, ArbRAktuell 2014, 401</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153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96917747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Autofit/>
          </a:bodyPr>
          <a:lstStyle/>
          <a:p>
            <a:pPr marL="0" indent="0" algn="ctr">
              <a:buNone/>
            </a:pPr>
            <a:endParaRPr lang="de-DE" sz="2400" b="1" dirty="0"/>
          </a:p>
          <a:p>
            <a:pPr marL="0" indent="0" algn="ctr">
              <a:buNone/>
            </a:pPr>
            <a:endParaRPr lang="de-DE" sz="2400" b="1" dirty="0"/>
          </a:p>
          <a:p>
            <a:pPr marL="0" indent="0" algn="ctr">
              <a:buNone/>
            </a:pPr>
            <a:endParaRPr lang="de-DE" sz="2400" b="1" dirty="0"/>
          </a:p>
          <a:p>
            <a:pPr marL="0" indent="0" algn="ctr">
              <a:buNone/>
            </a:pPr>
            <a:r>
              <a:rPr lang="de-DE" b="1" dirty="0"/>
              <a:t>VIELEN DANK </a:t>
            </a:r>
          </a:p>
          <a:p>
            <a:pPr marL="0" indent="0" algn="ctr">
              <a:buNone/>
            </a:pPr>
            <a:r>
              <a:rPr lang="de-DE" b="1" dirty="0"/>
              <a:t>FÜR IHRE AUFMERKSAMKEIT !</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154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17350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Befristung einzelner Arbeitsbedingungen: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buNone/>
            </a:pPr>
            <a:r>
              <a:rPr lang="de-DE" sz="2000" b="1" dirty="0"/>
              <a:t>Praxisbeispiel: Befristete Übertragung einer höherwertigen Tätigkeit</a:t>
            </a:r>
            <a:endParaRPr lang="de-DE" sz="2000" dirty="0"/>
          </a:p>
          <a:p>
            <a:pPr>
              <a:buFont typeface="Wingdings" panose="05000000000000000000" pitchFamily="2" charset="2"/>
              <a:buChar char="Ø"/>
            </a:pPr>
            <a:r>
              <a:rPr lang="de-DE" sz="2000" dirty="0"/>
              <a:t>Wird einer unbefristet beschäftigten Verkäuferin die höherwertige Tätigkeit einer Kassiererin befristet übertragen, wird die Verkäuferin durch die Befristung nicht unangemessen im Sinne von § 307 I BGB benachteiligt, wenn die befristete Übertragung ihrer Erprobung als Kassiererin dient</a:t>
            </a:r>
          </a:p>
          <a:p>
            <a:pPr>
              <a:buFont typeface="Wingdings" panose="05000000000000000000" pitchFamily="2" charset="2"/>
              <a:buChar char="Ø"/>
            </a:pPr>
            <a:r>
              <a:rPr lang="de-DE" sz="2000" dirty="0"/>
              <a:t>Die vereinbarte Vertragslaufzeit muss allerdings zu dem Erprobungszweck in einem angemessenen Verhältnis stehen. Die Vereinbarung des Erprobungszwecks ist nicht erforderlich</a:t>
            </a:r>
          </a:p>
          <a:p>
            <a:pPr>
              <a:buFont typeface="Wingdings" panose="05000000000000000000" pitchFamily="2" charset="2"/>
              <a:buChar char="Ø"/>
            </a:pPr>
            <a:r>
              <a:rPr lang="de-DE" sz="2000" dirty="0"/>
              <a:t>Ist der ArbG verpflichtet, dem AN die höherwertige Tätigkeit im Anschluss an die wirksame Befristung auf Dauer zu übertragen, führt dies weder zur Unwirksamkeit der Befristung der Übertragung der höherwertigen Tätigkeit noch begründet dies einen gegenüber dem ArbG aus § 242 BGB herzuleitenden Einwand des rechtsmissbräuchlichen Verhaltens</a:t>
            </a:r>
          </a:p>
          <a:p>
            <a:pPr>
              <a:buFont typeface="Wingdings" panose="05000000000000000000" pitchFamily="2" charset="2"/>
              <a:buChar char="Ø"/>
            </a:pPr>
            <a:r>
              <a:rPr lang="de-DE" sz="2000" dirty="0"/>
              <a:t>Es besteht vielmehr ein Anspruch auf Abschluss eines Änderungsvertrags, der mit einer Leistungsklage auf Abgabe einer Willenserklärung geltend zu machen ist</a:t>
            </a:r>
          </a:p>
          <a:p>
            <a:pPr marL="0" indent="0">
              <a:buNone/>
            </a:pPr>
            <a:r>
              <a:rPr lang="de-DE" sz="2000" dirty="0"/>
              <a:t>Vgl. BAG 24.02.2016 – 7 AZR 253/14</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72548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a:buFont typeface="Wingdings" panose="05000000000000000000" pitchFamily="2" charset="2"/>
              <a:buChar char="Ø"/>
            </a:pPr>
            <a:r>
              <a:rPr lang="de-DE" dirty="0"/>
              <a:t>Wer sich auf die Unwirksamkeit einer Befristung berufen will, muss rechtzeitig Klage erheben, vgl. Kiel, NZA-Beilage 2016, 72. Das heißt, Befristung erfordert insbesondere:</a:t>
            </a:r>
          </a:p>
          <a:p>
            <a:pPr marL="444500">
              <a:buFont typeface="Symbol" panose="05050102010706020507" pitchFamily="18" charset="2"/>
              <a:buChar char="-"/>
            </a:pPr>
            <a:r>
              <a:rPr lang="de-DE" dirty="0"/>
              <a:t>Prüfprogramm bei Mandatsannahme</a:t>
            </a:r>
          </a:p>
          <a:p>
            <a:pPr marL="444500">
              <a:buFont typeface="Symbol" panose="05050102010706020507" pitchFamily="18" charset="2"/>
              <a:buChar char="-"/>
            </a:pPr>
            <a:r>
              <a:rPr lang="de-DE" dirty="0"/>
              <a:t>Fristenmanagement</a:t>
            </a:r>
          </a:p>
          <a:p>
            <a:pPr marL="0" indent="0">
              <a:buNone/>
            </a:pPr>
            <a:r>
              <a:rPr lang="de-DE" b="1" dirty="0"/>
              <a:t>Befristungskontrollklage</a:t>
            </a:r>
          </a:p>
          <a:p>
            <a:pPr>
              <a:buFont typeface="Wingdings" panose="05000000000000000000" pitchFamily="2" charset="2"/>
              <a:buChar char="Ø"/>
            </a:pPr>
            <a:r>
              <a:rPr lang="de-DE" dirty="0"/>
              <a:t>Will der AN geltend machen, dass die Befristung des ArbV rechts­unwirksam ist, muss er innerhalb von drei Wochen nach dem vereinbarten Ende des befristeten ArbV Klage beim Arbeitsgericht auf Feststellung erheben, dass das ArbV auf Grund der Befristung nicht beendet ist (§ 17 1 TzBfG)</a:t>
            </a:r>
          </a:p>
          <a:p>
            <a:pPr>
              <a:buFont typeface="Wingdings" panose="05000000000000000000" pitchFamily="2" charset="2"/>
              <a:buChar char="Ø"/>
            </a:pPr>
            <a:r>
              <a:rPr lang="de-DE" dirty="0"/>
              <a:t>Der Antrag ist punktuell darauf zu richten, dass das ArbV durch eine bestimmte Befristung nicht geendet hat</a:t>
            </a:r>
          </a:p>
          <a:p>
            <a:pPr>
              <a:buFont typeface="Wingdings" panose="05000000000000000000" pitchFamily="2" charset="2"/>
              <a:buChar char="Ø"/>
            </a:pPr>
            <a:r>
              <a:rPr lang="de-DE" dirty="0"/>
              <a:t>Ein allgemein gefasster Feststellungsantrag lässt sich ausnahmsweise als Befristungskontrollantrag verstehen, wenn sich aus seiner Begründung zweifelsfrei ergibt, dass die Feststellung der Unwirksamkeit einer bestimmten Befristung begehrt wird</a:t>
            </a:r>
          </a:p>
          <a:p>
            <a:pPr marL="0" indent="0">
              <a:buNone/>
            </a:pPr>
            <a:r>
              <a:rPr lang="de-DE" dirty="0"/>
              <a:t>Vgl. Kiel, NZA-Beilage 2016, 72; BAG 24.06.2015 – 7 AZR 541/13</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537385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a:buFont typeface="Wingdings" panose="05000000000000000000" pitchFamily="2" charset="2"/>
              <a:buChar char="Ø"/>
            </a:pPr>
            <a:r>
              <a:rPr lang="de-DE" dirty="0"/>
              <a:t>Nach § 17 Satz 2 TzBfG i.V. mit § 6 Satz 1 KSchG kann sich der AN zur Begründung der Unwirksamkeit der Befristung bis zum Schluss der mündlichen Verhandlung erster Instanz auch auf innerhalb der Klagefrist des § 17 Satz 1 TzBfG nicht geltend gemachte Gründe berufen, sofern er innerhalb dieser Frist Befristungskontrollklage erhoben hat</a:t>
            </a:r>
          </a:p>
          <a:p>
            <a:pPr>
              <a:buFont typeface="Wingdings" panose="05000000000000000000" pitchFamily="2" charset="2"/>
              <a:buChar char="Ø"/>
            </a:pPr>
            <a:r>
              <a:rPr lang="de-DE" dirty="0"/>
              <a:t>Darauf hat ihn das Arbeitsgericht nach § 17 Satz 2 TzBfG, § 6 Satz 2 KSchG hinzuweisen</a:t>
            </a:r>
          </a:p>
          <a:p>
            <a:pPr>
              <a:buFont typeface="Wingdings" panose="05000000000000000000" pitchFamily="2" charset="2"/>
              <a:buChar char="Ø"/>
            </a:pPr>
            <a:r>
              <a:rPr lang="de-DE" dirty="0"/>
              <a:t>Das Arbeitsgericht ist auch dann nach § 17 Satz 2 TzBfG, § 6 Satz 2 KSchG verpflichtet, den AN auf den Regelungsgehalt des § 6 Satz 1 KSchG hinzuweisen, wenn dieser anwaltlich oder gewerkschaftlich vertreten ist</a:t>
            </a:r>
          </a:p>
          <a:p>
            <a:pPr marL="0" indent="0">
              <a:buNone/>
            </a:pPr>
            <a:r>
              <a:rPr lang="de-DE" dirty="0"/>
              <a:t>Vgl. BAG 21.03.2018 – 7 AZR 408/16, 33</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807248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buNone/>
            </a:pPr>
            <a:r>
              <a:rPr lang="de-DE" b="1" dirty="0"/>
              <a:t>„Maria hilf“ oder wie das BAG „Befristungskontrollklageanträge“ auslegt</a:t>
            </a:r>
          </a:p>
          <a:p>
            <a:pPr>
              <a:buFont typeface="Wingdings" panose="05000000000000000000" pitchFamily="2" charset="2"/>
              <a:buChar char="Ø"/>
            </a:pPr>
            <a:r>
              <a:rPr lang="de-DE" dirty="0"/>
              <a:t>Im Fall einer vereinbarten Kalenderbefristung ist eine Befristungskontrollklage dann erho­ben, wenn aus dem Klageantrag, der Klagebegründung oder den sonstigen Umständen bei Klageerhebung zu erkennen ist, dass der Kläger geltend machen will, sein ArbV habe nicht durch die zu einem bestimmten Zeitpunkt vereinbarte Befristung zu dem in dieser Vereinbarung vorgesehenen Termin geendet</a:t>
            </a:r>
          </a:p>
          <a:p>
            <a:pPr>
              <a:buFont typeface="Wingdings" panose="05000000000000000000" pitchFamily="2" charset="2"/>
              <a:buChar char="Ø"/>
            </a:pPr>
            <a:r>
              <a:rPr lang="de-DE" dirty="0"/>
              <a:t>Dabei sind an die Form der Klageerhebung keine zu strengen Anforderungen zu stellen</a:t>
            </a:r>
          </a:p>
          <a:p>
            <a:pPr>
              <a:buFont typeface="Wingdings" panose="05000000000000000000" pitchFamily="2" charset="2"/>
              <a:buChar char="Ø"/>
            </a:pPr>
            <a:r>
              <a:rPr lang="de-DE" dirty="0"/>
              <a:t>Ein (angekündigter) Klageantrag ist als Prozesshandlung ebenso auslegungsfähig wie eine private Willenserklärung</a:t>
            </a:r>
          </a:p>
          <a:p>
            <a:pPr>
              <a:buFont typeface="Wingdings" panose="05000000000000000000" pitchFamily="2" charset="2"/>
              <a:buChar char="Ø"/>
            </a:pPr>
            <a:r>
              <a:rPr lang="de-DE" dirty="0"/>
              <a:t>Ausgehend vom Antragswortlaut ist der geäußerte Parteiwille maßgeblich, wie er aus dem Begehren, der Begründung und sonstigen Umständen bei Erhebung der Klage erkennbar wird</a:t>
            </a:r>
          </a:p>
          <a:p>
            <a:pPr>
              <a:buFont typeface="Wingdings" panose="05000000000000000000" pitchFamily="2" charset="2"/>
              <a:buChar char="Ø"/>
            </a:pPr>
            <a:r>
              <a:rPr lang="de-DE" dirty="0"/>
              <a:t>Folgt aus dem Gesamtzusammenhang zweifelsfrei, dass sich der Kläger gegen eine konkrete Befristungsvereinbarung wendet, genügt dies für die Annahme einer Befristungskontrollklage im Sinne von § 17 1 TzBfG</a:t>
            </a:r>
          </a:p>
          <a:p>
            <a:pPr marL="0" indent="0">
              <a:buNone/>
            </a:pPr>
            <a:r>
              <a:rPr lang="de-DE" dirty="0"/>
              <a:t>Vgl. BAG 24.06.2015 – 7 AZR 541/13; BAG 15.05.2012 – 7 AZR 6/11</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19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844398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38991" y="734325"/>
            <a:ext cx="7920000" cy="432000"/>
          </a:xfrm>
          <a:effectLst/>
        </p:spPr>
        <p:txBody>
          <a:bodyPr>
            <a:spAutoFit/>
          </a:bodyPr>
          <a:lstStyle/>
          <a:p>
            <a:r>
              <a:rPr lang="de-DE" sz="2400" b="1" u="sng" dirty="0"/>
              <a:t>Befristungsrecht ist politisches Arbeitsrecht:</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Befristung von ArbV ist komplex und stark fehlerbehaftet (rechtliche und tatsächliche Fallstricke, Zahl der Streitfälle vor den Arbeitsgerichten)</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Fehler bei dem Abschluss befristeter Arbeitsverträge werden für den ArbG schnell sehr teuer (Die Rechtsfolge der Unwirksamkeit einer Befristung ist gemäß § 16 1 HS 1 TzBfG, dass ein unbefristetes ArbV entsteht, BAG 28.09.2016 – 7 AZR 128/14, entsprechend hohe Abfindungsbeträge bei Vergleich)</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Die Befristung hat hohe arbeitsmarkt- und wirtschaftspolitische Bedeutung (Zahl der befristeten Arbeitsverhältnisse, „politisches Arbeitsrecht“)</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Streit: unbürokratisches Instrument der Erprobung und Flexibilisierung </a:t>
            </a:r>
            <a:r>
              <a:rPr lang="de-DE" sz="2000" kern="0" dirty="0">
                <a:solidFill>
                  <a:srgbClr val="000000"/>
                </a:solidFill>
                <a:latin typeface="Calibri" panose="020F0502020204030204" pitchFamily="34" charset="0"/>
                <a:cs typeface="Calibri" panose="020F0502020204030204" pitchFamily="34" charset="0"/>
                <a:sym typeface="Wingdings" panose="05000000000000000000" pitchFamily="2" charset="2"/>
              </a:rPr>
              <a:t> Aushöhlung des Kündigungsschutzes, „befristet Beschäftigten fehlt häufiger Sicherheit und Zufriedenheit“</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sym typeface="Wingdings" panose="05000000000000000000" pitchFamily="2" charset="2"/>
              </a:rPr>
              <a:t>Regel/Ausnahme: unbefristetes ArbV ist die politisch gewünschte </a:t>
            </a:r>
            <a:r>
              <a:rPr lang="de-DE" sz="2100" kern="0" dirty="0">
                <a:solidFill>
                  <a:srgbClr val="000000"/>
                </a:solidFill>
                <a:latin typeface="Calibri" panose="020F0502020204030204" pitchFamily="34" charset="0"/>
                <a:cs typeface="Calibri" panose="020F0502020204030204" pitchFamily="34" charset="0"/>
                <a:sym typeface="Wingdings" panose="05000000000000000000" pitchFamily="2" charset="2"/>
              </a:rPr>
              <a:t>Regelbeschäftigungsform</a:t>
            </a:r>
            <a:r>
              <a:rPr lang="de-DE" sz="2000" kern="0" dirty="0">
                <a:solidFill>
                  <a:srgbClr val="000000"/>
                </a:solidFill>
                <a:latin typeface="Calibri" panose="020F0502020204030204" pitchFamily="34" charset="0"/>
                <a:cs typeface="Calibri" panose="020F0502020204030204" pitchFamily="34" charset="0"/>
                <a:sym typeface="Wingdings" panose="05000000000000000000" pitchFamily="2" charset="2"/>
              </a:rPr>
              <a:t>, Befristung ist die Ausnahme und eine </a:t>
            </a:r>
            <a:r>
              <a:rPr lang="de-DE" sz="2000" kern="0">
                <a:solidFill>
                  <a:srgbClr val="000000"/>
                </a:solidFill>
                <a:latin typeface="Calibri" panose="020F0502020204030204" pitchFamily="34" charset="0"/>
                <a:cs typeface="Calibri" panose="020F0502020204030204" pitchFamily="34" charset="0"/>
                <a:sym typeface="Wingdings" panose="05000000000000000000" pitchFamily="2" charset="2"/>
              </a:rPr>
              <a:t>unerwünschte Beschäftigungsform</a:t>
            </a: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618880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buNone/>
            </a:pPr>
            <a:r>
              <a:rPr lang="de-DE" b="1" dirty="0"/>
              <a:t>„Maria hilf“ oder wie das BAG „Befristungskontrollklageanträge“ auslegt</a:t>
            </a:r>
          </a:p>
          <a:p>
            <a:pPr>
              <a:buFont typeface="Wingdings" panose="05000000000000000000" pitchFamily="2" charset="2"/>
              <a:buChar char="Ø"/>
            </a:pPr>
            <a:r>
              <a:rPr lang="de-DE" dirty="0"/>
              <a:t>Eine entsprechende Anwendung des § 6 KSchG kommt in Betracht, wenn der AN mit einer Leistungsklage aus der Unwirksamkeit einer Kündigung folgende Lohnan­sprüche oder seine Weiterbeschäftigung für einen Zeitraum nach Zugang der Kündigung innerhalb von drei Wochen gerichtlich geltend gemacht hat</a:t>
            </a:r>
          </a:p>
          <a:p>
            <a:pPr>
              <a:buFont typeface="Wingdings" panose="05000000000000000000" pitchFamily="2" charset="2"/>
              <a:buChar char="Ø"/>
            </a:pPr>
            <a:r>
              <a:rPr lang="de-DE" dirty="0"/>
              <a:t>Ein Weiterbeschäftigungsantrag kann einen Klageantrag darstellen, der den Willen des AN, eine Beendigung seines ArbV durch eine ausgesprochene Kündigung nicht zu akzeptieren, hinreichend klar zum Ausdruck bringt</a:t>
            </a:r>
          </a:p>
          <a:p>
            <a:pPr>
              <a:buFont typeface="Wingdings" panose="05000000000000000000" pitchFamily="2" charset="2"/>
              <a:buChar char="Ø"/>
            </a:pPr>
            <a:r>
              <a:rPr lang="de-DE" dirty="0"/>
              <a:t>Entsprechendes gilt im Falle der Beendigung des ArbV durch späteren Befristungsablauf</a:t>
            </a:r>
          </a:p>
          <a:p>
            <a:pPr>
              <a:buFont typeface="Wingdings" panose="05000000000000000000" pitchFamily="2" charset="2"/>
              <a:buChar char="Ø"/>
            </a:pPr>
            <a:r>
              <a:rPr lang="de-DE" dirty="0"/>
              <a:t>Ein angebrachter Weiterbeschäfti­gungsantrag bewirkt allerdings nicht zwangsläufig eine gerichtliche Geltendmachung der Unwirksamkeit eines nachfolgend auftretenden Beendigungstatbestandes “auf andere Weise“</a:t>
            </a:r>
          </a:p>
          <a:p>
            <a:pPr>
              <a:buFont typeface="Wingdings" panose="05000000000000000000" pitchFamily="2" charset="2"/>
              <a:buChar char="Ø"/>
            </a:pPr>
            <a:r>
              <a:rPr lang="de-DE" dirty="0"/>
              <a:t>Für die Wahrung der Klagefrist gemäß § 17 Satz 2 TzBfG i.V. mit § 6 1 KSchG analog ist in jedem Fall erforderlich, dass der Wille, sich gegen die Wirksamkeit einer Befristung wehren zu wollen, gerichtlich geltend gemacht wird</a:t>
            </a:r>
          </a:p>
          <a:p>
            <a:pPr marL="0" indent="0">
              <a:buNone/>
            </a:pPr>
            <a:r>
              <a:rPr lang="de-DE" dirty="0"/>
              <a:t>Vgl. BAG 24.06.2015 – 7 AZR 541/13</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517899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buNone/>
            </a:pPr>
            <a:r>
              <a:rPr lang="de-DE" b="1" dirty="0"/>
              <a:t>Praxistipp Befristungskontrollantrag:</a:t>
            </a:r>
            <a:endParaRPr lang="de-DE" dirty="0"/>
          </a:p>
          <a:p>
            <a:pPr>
              <a:buFont typeface="Wingdings" panose="05000000000000000000" pitchFamily="2" charset="2"/>
              <a:buChar char="Ø"/>
            </a:pPr>
            <a:r>
              <a:rPr lang="de-DE" dirty="0"/>
              <a:t>Angesichts der formalen Anforderungen und Stolpersteine bei Erhebung einer Befristungskontrollklage sollte bei Erstellung der Klageschrift genau darauf geachtet und bereits mit dem Klageantrag unmissverständlich zum Ausdruck gebracht werden, welches Rechtsschutzbegehren der AN verfolgt („Man sollte es richtig machen“)</a:t>
            </a:r>
          </a:p>
          <a:p>
            <a:pPr>
              <a:buFont typeface="Wingdings" panose="05000000000000000000" pitchFamily="2" charset="2"/>
              <a:buChar char="Ø"/>
            </a:pPr>
            <a:r>
              <a:rPr lang="de-DE" dirty="0"/>
              <a:t>Die Einhaltung der Klagefrist stellt nicht zuletzt mit Blick auf die Haftung einen zentralen Bestandteil der anwaltlichen Dienstleistung dar, dessen Wahrung nicht von der schwer vorhersagbaren und damit ungewissen Auslegung des erkennenden Arbeitsgerichts abhängig sein sollte („Der richtige Antrag schont das Nervenkostüm und sorgt für ein besseres Verhältnis zum Mandanten, insbesondere in II. oder III. Instanz“)</a:t>
            </a:r>
          </a:p>
          <a:p>
            <a:pPr marL="0" indent="0">
              <a:buNone/>
            </a:pPr>
            <a:r>
              <a:rPr lang="de-DE" dirty="0"/>
              <a:t>Vgl. BAG 16.04.2003 – 7 AZR 119/02 oder </a:t>
            </a:r>
            <a:r>
              <a:rPr lang="de-DE" b="1" dirty="0"/>
              <a:t>„Was schiefgehen kann, geht schief.“</a:t>
            </a:r>
          </a:p>
          <a:p>
            <a:pPr>
              <a:lnSpc>
                <a:spcPct val="120000"/>
              </a:lnSpc>
              <a:spcBef>
                <a:spcPts val="0"/>
              </a:spcBef>
              <a:buFont typeface="Wingdings" panose="05000000000000000000" pitchFamily="2" charset="2"/>
              <a:buChar char="Ø"/>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617237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buNone/>
            </a:pPr>
            <a:r>
              <a:rPr lang="de-DE" b="1" dirty="0"/>
              <a:t>Wann ist die Grenze der Auslegung überschritten? = falscher Klageantrag</a:t>
            </a:r>
          </a:p>
          <a:p>
            <a:pPr>
              <a:buFont typeface="Wingdings" panose="05000000000000000000" pitchFamily="2" charset="2"/>
              <a:buChar char="Ø"/>
            </a:pPr>
            <a:r>
              <a:rPr lang="de-DE" dirty="0"/>
              <a:t>Ein Wiedereinstellungsantrag wahrt nicht die Klagefrist für eine Befristungs­kontrollklage</a:t>
            </a:r>
          </a:p>
          <a:p>
            <a:pPr>
              <a:buFont typeface="Wingdings" panose="05000000000000000000" pitchFamily="2" charset="2"/>
              <a:buChar char="Ø"/>
            </a:pPr>
            <a:r>
              <a:rPr lang="de-DE" dirty="0"/>
              <a:t>Mit einem Wiedereinstellungsantrag wird die Verurteilung des ArbG zur Abgabe einer auf das Zustandekommen eines ArbV gerichteten Willenserklärung nach § 894 ZPO angestrebt = anderes Rechtsschutzziel bzw. anderer Streitgegenstand)</a:t>
            </a:r>
          </a:p>
          <a:p>
            <a:pPr>
              <a:buFont typeface="Wingdings" panose="05000000000000000000" pitchFamily="2" charset="2"/>
              <a:buChar char="Ø"/>
            </a:pPr>
            <a:r>
              <a:rPr lang="de-DE" dirty="0"/>
              <a:t>Dieses abweichende Klagebegehren schließt es aus, dem auf Wiedereinstellung gerichteten Klageantrag im Wege der Auslegung einen auf die Kontrolle der Beendigung eines bereits bestehenden ArbV gerichteten Inhalt beizu­messen</a:t>
            </a:r>
          </a:p>
          <a:p>
            <a:pPr marL="0" indent="0">
              <a:buNone/>
            </a:pPr>
            <a:r>
              <a:rPr lang="de-DE" dirty="0"/>
              <a:t>Vgl. BAG 24.06.2015 – 7 AZR 541/13</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7885647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buNone/>
            </a:pPr>
            <a:r>
              <a:rPr lang="de-DE" sz="2200" b="1" dirty="0"/>
              <a:t>Wann ist die Grenze der Auslegung überschritten? = falscher Klageantrag</a:t>
            </a:r>
          </a:p>
          <a:p>
            <a:pPr>
              <a:buFont typeface="Wingdings" panose="05000000000000000000" pitchFamily="2" charset="2"/>
              <a:buChar char="Ø"/>
            </a:pPr>
            <a:r>
              <a:rPr lang="de-DE" sz="2200" dirty="0"/>
              <a:t>Im Rahmen eines Befristungskontrollverfahrens kann der Kläger alle Gründe für die Unwirksamkeit der Befristung bis zum Schluss der mündlichen Verhandlung erster Instanz geltend machen, worauf ihn das Arbeitsgericht hinweisen soll</a:t>
            </a:r>
          </a:p>
          <a:p>
            <a:pPr>
              <a:buFont typeface="Wingdings" panose="05000000000000000000" pitchFamily="2" charset="2"/>
              <a:buChar char="Ø"/>
            </a:pPr>
            <a:r>
              <a:rPr lang="de-DE" sz="2200" dirty="0"/>
              <a:t>Wird ein derartiger Hinweis nicht einmal in allgemeiner Form erteilt, steht die Regelung der Einführung weiterer möglicher Unwirksamkeitsgründe im Berufungsverfahren in Ansehung von </a:t>
            </a:r>
            <a:br>
              <a:rPr lang="de-DE" sz="2200" dirty="0"/>
            </a:br>
            <a:r>
              <a:rPr lang="de-DE" sz="2200" dirty="0"/>
              <a:t>§ 17 Satz 2 TzBfG i.V. mit § 6 KSchG nicht entgegen</a:t>
            </a:r>
          </a:p>
          <a:p>
            <a:pPr marL="0" indent="0">
              <a:buNone/>
            </a:pPr>
            <a:r>
              <a:rPr lang="de-DE" sz="2200" dirty="0"/>
              <a:t>Vgl. BAG 20.08.2014 – 7 AZR 924/12; BAG 04.05.2011 – 7 AZR 252/10; BAG 18.01.2012 – 6 AZR 407/10</a:t>
            </a:r>
          </a:p>
          <a:p>
            <a:pPr>
              <a:buFont typeface="Wingdings" panose="05000000000000000000" pitchFamily="2" charset="2"/>
              <a:buChar char="Ø"/>
            </a:pPr>
            <a:r>
              <a:rPr lang="de-DE" sz="2200" dirty="0"/>
              <a:t>Vom Grundsatz her gilt aber, dass unter der Voraussetzung rechtzeitiger Klageerhebung bis zum Schluss der mündlichen Verhandlung erster Instanz sämtliche Gründe geltend zu machen sind, auf die der Kläger die Unwirksamkeit der Befristung stützen will. In zweiter Instanz kann grundsätzlich nicht mehr nachgelegt werden</a:t>
            </a:r>
          </a:p>
          <a:p>
            <a:pPr>
              <a:buFont typeface="Wingdings" panose="05000000000000000000" pitchFamily="2" charset="2"/>
              <a:buChar char="Ø"/>
            </a:pPr>
            <a:r>
              <a:rPr lang="de-DE" sz="2200" dirty="0"/>
              <a:t>Der Kläger kann sich folglich in der Berufungsinstanz grundsätzlich weder erstmals auf die Nichteinhaltung der Schriftform (§ 14 IV TzBfG) berufen, noch mit Erfolg einen Verstoß gegen das Transparenzgebot (§ 307 I Satz 2 BGB) rügen. Unwirksamkeitsgründe sind nicht von Amts wegen zu prüfen, sondern nur auf eine entsprechende Rüge des Klägers hin</a:t>
            </a:r>
          </a:p>
          <a:p>
            <a:pPr marL="0" indent="0">
              <a:buNone/>
            </a:pPr>
            <a:r>
              <a:rPr lang="de-DE" sz="2200" dirty="0"/>
              <a:t>Vgl. </a:t>
            </a:r>
            <a:r>
              <a:rPr lang="de-DE" sz="2200" i="1" dirty="0"/>
              <a:t>Kiel</a:t>
            </a:r>
            <a:r>
              <a:rPr lang="de-DE" sz="2200" dirty="0"/>
              <a:t>, NZA-Beilage 2016, 72</a:t>
            </a:r>
          </a:p>
          <a:p>
            <a:pPr marL="0" indent="0">
              <a:lnSpc>
                <a:spcPct val="120000"/>
              </a:lnSpc>
              <a:spcBef>
                <a:spcPts val="0"/>
              </a:spcBef>
              <a:buNone/>
            </a:pPr>
            <a:endParaRPr lang="de-DE" sz="2200" kern="0" dirty="0">
              <a:solidFill>
                <a:srgbClr val="000000"/>
              </a:solidFill>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4718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b="1" dirty="0"/>
              <a:t>Zulässigkeit der Befristungskontrollklage bei Zweckbefristung</a:t>
            </a:r>
          </a:p>
          <a:p>
            <a:pPr>
              <a:buFont typeface="Wingdings" panose="05000000000000000000" pitchFamily="2" charset="2"/>
              <a:buChar char="Ø"/>
            </a:pPr>
            <a:r>
              <a:rPr lang="de-DE" dirty="0"/>
              <a:t>Im Fall einer Zweckbefristung nach § 15 II TzBfG ist eine Befristungskontrollklage erst statthaft, wenn der ArbG den AN gemäß § 15 II TzBfG schriftlich darüber unterrichtet, wann der Zweck der Befristung erreicht ist. Anders als bei kalendermäßig befristeten ArbV, bei denen bereits vor Ablauf der Vertragslaufzeit nach § 17 Satz 1 TzBfG Klage zulässig erhoben werden kann, ist vor einer schriftlichen Unterrichtung über die Zweckerreichung kein Raum für eine Befristungskontrollklage</a:t>
            </a:r>
          </a:p>
          <a:p>
            <a:pPr marL="0" indent="0">
              <a:buNone/>
            </a:pPr>
            <a:r>
              <a:rPr lang="de-DE" dirty="0"/>
              <a:t>Vgl. BAG 21.03.2017 – 7 AZR 222/15</a:t>
            </a:r>
          </a:p>
          <a:p>
            <a:pPr>
              <a:buFont typeface="Wingdings" panose="05000000000000000000" pitchFamily="2" charset="2"/>
              <a:buChar char="Ø"/>
            </a:pPr>
            <a:r>
              <a:rPr lang="de-DE" dirty="0"/>
              <a:t>Nach dem Verständnis des Siebten Senats ist eine Feststellungsklage des ArbG, die die Wirksamkeit einer Befristung oder – im Fall einer Zweckbefristung – den Streit über den Eintritt einer Zweckerreichung oder dessen Zeitpunkt klären soll, unzulässig. Zur Klärung dieser Fragen sieht § 17 Satz 1 TzBfG die Befristungskontrollklage vor, die aus­schließlich für den AN eröffnet ist. Für eine allgemeine Feststellungsklage des ArbG nach § 256 I ZPO ist daneben kein Raum</a:t>
            </a:r>
          </a:p>
          <a:p>
            <a:pPr marL="0" indent="0">
              <a:buNone/>
            </a:pPr>
            <a:r>
              <a:rPr lang="de-DE" dirty="0"/>
              <a:t>Vgl. BAG 15.02.2017 – 7 AZR 153/15</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776461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buNone/>
            </a:pPr>
            <a:r>
              <a:rPr lang="de-DE" b="1" dirty="0"/>
              <a:t>Klage bei auf befristete Fortsetzung des ArbV gerichteter Änderungskündigung</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de-DE" dirty="0"/>
              <a:t>Bei einer auf die befristete Fortsetzung des ArbV gerichteten Änderungskündigung hat der AN zwei Klagemöglichkeiten</a:t>
            </a:r>
          </a:p>
          <a:p>
            <a:pPr>
              <a:buFont typeface="Wingdings" panose="05000000000000000000" pitchFamily="2" charset="2"/>
              <a:buChar char="Ø"/>
            </a:pPr>
            <a:r>
              <a:rPr lang="de-DE" dirty="0"/>
              <a:t>(1) Er kann mit einer Änderungsschutzklage gemäß § 2 KSchG reagieren, in deren Rahmen dann geprüft wird, ob für die Befristung ein sachlicher Grund besteht</a:t>
            </a:r>
          </a:p>
          <a:p>
            <a:pPr>
              <a:buFont typeface="Wingdings" panose="05000000000000000000" pitchFamily="2" charset="2"/>
              <a:buChar char="Ø"/>
            </a:pPr>
            <a:r>
              <a:rPr lang="de-DE" dirty="0"/>
              <a:t>(2) Er kann die Änderungskündigung ohne Vorbehalt akzeptieren und dann eine Befristungskontrollklage </a:t>
            </a:r>
            <a:br>
              <a:rPr lang="de-DE" dirty="0"/>
            </a:br>
            <a:r>
              <a:rPr lang="de-DE" dirty="0"/>
              <a:t>(§ 17 Satz 1 TzBfG) erheben</a:t>
            </a:r>
          </a:p>
          <a:p>
            <a:pPr marL="0" indent="0">
              <a:buNone/>
            </a:pPr>
            <a:r>
              <a:rPr lang="de-DE" dirty="0"/>
              <a:t>Vgl. BAG 02.08.2017 – 7 AZR 601/15</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875022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b="1" dirty="0"/>
              <a:t>Allgemeine Feststellungsklage, § 256 ZPO</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de-DE" dirty="0"/>
              <a:t>Die Abgrenzung der Streitgegenstände und die „Wahl der richtigen Klage“ bereiten in der Praxis immer wieder Schwierigkeiten</a:t>
            </a:r>
          </a:p>
          <a:p>
            <a:pPr>
              <a:buFont typeface="Wingdings" panose="05000000000000000000" pitchFamily="2" charset="2"/>
              <a:buChar char="Ø"/>
            </a:pPr>
            <a:r>
              <a:rPr lang="de-DE" dirty="0"/>
              <a:t>Auch wenn es sich bei einem Klageantrag vom Wortlaut her um eine allgemeine Feststellungsklage nach § 256 ZPO handelt, kann sich die Klage unter Heranziehung der Klagebegründung als Befristungskontrollklage im Sinne des </a:t>
            </a:r>
            <a:br>
              <a:rPr lang="de-DE" dirty="0"/>
            </a:br>
            <a:r>
              <a:rPr lang="de-DE" dirty="0"/>
              <a:t>§ 17 TzBfG darstellen, wenn der Kläger dort die Unwirksamkeit einer Befristung oder auflösenden Bedingung geltend macht</a:t>
            </a:r>
          </a:p>
          <a:p>
            <a:pPr marL="0" indent="0">
              <a:buNone/>
            </a:pPr>
            <a:r>
              <a:rPr lang="de-DE" dirty="0"/>
              <a:t>Vgl. BAG 07.04.2004 – 7 AZR 441/03; LAG Berlin-Brandenburg 24.01.2017 – 7 Sa 1760/16</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258390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55000" lnSpcReduction="20000"/>
          </a:bodyPr>
          <a:lstStyle/>
          <a:p>
            <a:pPr marL="0" indent="0">
              <a:buNone/>
            </a:pPr>
            <a:r>
              <a:rPr lang="de-DE" b="1" dirty="0"/>
              <a:t>Allgemeine Feststellungsklage, 3 Anwendungsfälle</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de-DE" dirty="0"/>
              <a:t>(1) Macht der AN geltend, eine </a:t>
            </a:r>
            <a:r>
              <a:rPr lang="de-DE" b="1" dirty="0"/>
              <a:t>Befristung</a:t>
            </a:r>
            <a:r>
              <a:rPr lang="de-DE" dirty="0"/>
              <a:t> sei </a:t>
            </a:r>
            <a:r>
              <a:rPr lang="de-DE" b="1" dirty="0"/>
              <a:t>gar nicht vereinbart </a:t>
            </a:r>
            <a:r>
              <a:rPr lang="de-DE" dirty="0"/>
              <a:t>worden, hat er dieses Klagebegehren nicht mit einer Befristungskontrollklage nach § 17 Satz 1 TzBfG zu verfolgen, sondern mit einer allgemeinen Feststellungsklage gemäß § 256 I ZPO, vgl. BAG 16.04.2008 – </a:t>
            </a:r>
            <a:br>
              <a:rPr lang="de-DE" dirty="0"/>
            </a:br>
            <a:r>
              <a:rPr lang="de-DE" dirty="0"/>
              <a:t>7 AZR 132/07; BAG 23.06.2004 – 7 AZR 440/03</a:t>
            </a:r>
          </a:p>
          <a:p>
            <a:pPr>
              <a:buFont typeface="Wingdings" panose="05000000000000000000" pitchFamily="2" charset="2"/>
              <a:buChar char="Ø"/>
            </a:pPr>
            <a:r>
              <a:rPr lang="de-DE" dirty="0"/>
              <a:t>(2) Ebenfalls ist eine allgemeine Feststellungsklage nach § 256 ZPO zu erheben, wenn es um das </a:t>
            </a:r>
            <a:r>
              <a:rPr lang="de-DE" b="1" dirty="0"/>
              <a:t>Fortbestehen des ArbV nach § 15 V TzBfG</a:t>
            </a:r>
            <a:r>
              <a:rPr lang="de-DE" dirty="0"/>
              <a:t> (willentliche Fortsetzung des ArbV über das Befristungsende hinaus) geht. Will sich der AN also nicht nur gegen die Wirksamkeit der Befristung wenden, sondern zusätzlich das </a:t>
            </a:r>
            <a:r>
              <a:rPr lang="de-DE" b="1" dirty="0"/>
              <a:t>Zustandekommen eines unbefristeten ArbV</a:t>
            </a:r>
            <a:r>
              <a:rPr lang="de-DE" dirty="0"/>
              <a:t> geltend machen, muss er zwei Anträge stellen, einen Befristungskontrollantrag und einen allgemeinen Feststellungsantrag. Lässt sich das Klageziel aus der Begründung der Klage nicht hinreichend klar zuordnen, droht die Unzulässigkeit der Klage, Kiel, NZA-Beilage 2016, 72</a:t>
            </a:r>
          </a:p>
          <a:p>
            <a:pPr>
              <a:buFont typeface="Wingdings" panose="05000000000000000000" pitchFamily="2" charset="2"/>
              <a:buChar char="Ø"/>
            </a:pPr>
            <a:r>
              <a:rPr lang="de-DE" dirty="0"/>
              <a:t>(3) Eine allgemeine Feststellungsklage ist auch dann zu erheben, wenn der AN meint, dass die </a:t>
            </a:r>
            <a:r>
              <a:rPr lang="de-DE" b="1" dirty="0"/>
              <a:t>Befristungsabrede</a:t>
            </a:r>
            <a:r>
              <a:rPr lang="de-DE" dirty="0"/>
              <a:t> eine </a:t>
            </a:r>
            <a:r>
              <a:rPr lang="de-DE" b="1" dirty="0"/>
              <a:t>Überraschungsklausel</a:t>
            </a:r>
            <a:r>
              <a:rPr lang="de-DE" dirty="0"/>
              <a:t> darstelle und deshalb </a:t>
            </a:r>
            <a:r>
              <a:rPr lang="de-DE" b="1" dirty="0"/>
              <a:t>nach § 305c I BGB nicht Vertragsbestandteil</a:t>
            </a:r>
            <a:r>
              <a:rPr lang="de-DE" dirty="0"/>
              <a:t> geworden sei. Inhaltlich mag dies eng mit dem Transparenzgebot des § 307 I Satz 2 BGB zusammenhängen, doch prozessual wird scharf differenziert: Die Transparenzkontrolle der Befristungsabrede nach § 307 I Satz 2 BGB ist Gegenstand der Befristungskontrollklage, die inhaltliche (</a:t>
            </a:r>
            <a:r>
              <a:rPr lang="de-DE" dirty="0" err="1"/>
              <a:t>Un</a:t>
            </a:r>
            <a:r>
              <a:rPr lang="de-DE" dirty="0"/>
              <a:t>-)Vorhersehbarkeit nach § 305c I BGB Gegenstand der Feststellungsklage. Ein prozessualer Wechsel der Streitgegenstände ist nur nach den allgemeinen Grundsätzen und nur unter den Einschränkungen des § 6 KSchG möglich. Die Strategie im Befristungsprozess muss deshalb von vornherein klar durchdacht sein, Kiel, NZA-Beilage 2016, 72 (73).</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230000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47500" lnSpcReduction="20000"/>
          </a:bodyPr>
          <a:lstStyle/>
          <a:p>
            <a:pPr marL="0" indent="0">
              <a:buNone/>
            </a:pPr>
            <a:r>
              <a:rPr lang="de-DE" sz="4200" b="1" dirty="0"/>
              <a:t>Bedingungskontrollklage, §§ 15 II, 17 Satz 1 und 3, 21 TzBfG</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spcAft>
                <a:spcPts val="800"/>
              </a:spcAft>
              <a:buFont typeface="Wingdings" panose="05000000000000000000" pitchFamily="2" charset="2"/>
              <a:buChar char="Ø"/>
            </a:pPr>
            <a:r>
              <a:rPr lang="de-DE" sz="3500" dirty="0"/>
              <a:t>Die Unwirksamkeit und der Nichteintritt einer auflösenden Bedingung sind nicht mit einer allgemeinen Feststellungsklage, sondern mit einer Bedingungskontrollklage geltend zu machen. Innerhalb der dreiwöchigen Klagefrist nach §§ 21, 17 Satz 1 und Satz 3, § 15 II TzBfG hat der AN beim Arbeitsgericht Klage auf Feststellung zu erheben, dass das ArbV aufgrund der auflösenden Bedingung nicht beendet worden ist</a:t>
            </a:r>
          </a:p>
          <a:p>
            <a:pPr marL="0" indent="0">
              <a:spcAft>
                <a:spcPts val="800"/>
              </a:spcAft>
              <a:buNone/>
            </a:pPr>
            <a:r>
              <a:rPr lang="de-DE" sz="3500" dirty="0"/>
              <a:t>Vgl. BAG 20.06.2018 – 7 AZR 689/16</a:t>
            </a:r>
          </a:p>
          <a:p>
            <a:pPr>
              <a:spcAft>
                <a:spcPts val="800"/>
              </a:spcAft>
              <a:buFont typeface="Wingdings" panose="05000000000000000000" pitchFamily="2" charset="2"/>
              <a:buChar char="Ø"/>
            </a:pPr>
            <a:r>
              <a:rPr lang="de-DE" sz="3500" dirty="0"/>
              <a:t>Die Klagefrist nach den §§ 21, 17 Satz 1 TzBfG ist auch einzuhalten, wenn nicht die Wirksamkeit der Bedingung, sondern deren tatsächlicher Eintritt im Streit steht. Ob die auflösende Bedingung eingetreten ist, hängt regelmäßig von der Auslegung der tariflichen oder einzelvertraglichen Bedingungsabrede ab. Die Frage des Eintritts der auflösenden Bedingung ist deswegen häufig mit der Beurteilung der Rechtswirksamkeit der Bedingungsabrede verknüpft. Die Auslegung der Bedingungsabrede ist maßgeblich dafür, ob die Bedingung eingetreten ist. Wegen des fast untrennbaren Zusammenhangs der Wirksamkeit und des Eintritts der auflösenden Bedingung sind beide Fragen Gegenstand der Bedingungskontrollklage</a:t>
            </a:r>
          </a:p>
          <a:p>
            <a:pPr marL="0" indent="0">
              <a:buNone/>
            </a:pPr>
            <a:r>
              <a:rPr lang="de-DE" sz="3500" dirty="0">
                <a:effectLst/>
                <a:ea typeface="Calibri" panose="020F0502020204030204" pitchFamily="34" charset="0"/>
              </a:rPr>
              <a:t>Vgl. BAG 11.12.2019 – 7 AZR 350/18; BAG 17.04.2019 – 7 AZR 292/17; BAG 23.03.2016 – 7 AZR 827/13</a:t>
            </a:r>
            <a:endParaRPr lang="de-DE" sz="35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606234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sz="2000" b="1" dirty="0"/>
              <a:t>Bedingungskontrollklage, Abgrenzung zwischen Zweckbefristung und auflösender Bedingung</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 gedankliche und rechtliche Abgrenzung zwischen Zweckbefristung und auflösender Bedingung nimmt der Siebte Senat, wie folgt vor: „</a:t>
            </a:r>
            <a:r>
              <a:rPr lang="de-DE" sz="1800" i="1" dirty="0">
                <a:effectLst/>
                <a:ea typeface="Calibri" panose="020F0502020204030204" pitchFamily="34" charset="0"/>
                <a:cs typeface="Times New Roman" panose="02020603050405020304" pitchFamily="18" charset="0"/>
              </a:rPr>
              <a:t>Eine Zweckbefristung liegt vor, wenn das ArbV nicht zu einem kalendermäßig bestimmten Zeitpunkt, sondern bei Eintritt eines künftigen Ereignisses enden soll. Bei einer auflösenden Bedingung hängt die Beendigung des ArbV ebenfalls vom Eintritt eines künftigen Ereignisses ab. Zweckbefristung und auflösende Bedingung unterscheiden sich </a:t>
            </a:r>
            <a:r>
              <a:rPr lang="de-DE" sz="1800" i="1" u="sng" dirty="0">
                <a:effectLst/>
                <a:ea typeface="Calibri" panose="020F0502020204030204" pitchFamily="34" charset="0"/>
                <a:cs typeface="Times New Roman" panose="02020603050405020304" pitchFamily="18" charset="0"/>
              </a:rPr>
              <a:t>in der Frage der Gewissheit des Eintritts des künftigen Ereignisses</a:t>
            </a:r>
            <a:r>
              <a:rPr lang="de-DE" sz="1800" i="1" dirty="0">
                <a:effectLst/>
                <a:ea typeface="Calibri" panose="020F0502020204030204" pitchFamily="34" charset="0"/>
                <a:cs typeface="Times New Roman" panose="02020603050405020304" pitchFamily="18" charset="0"/>
              </a:rPr>
              <a:t>. Im Fall einer Zweckbefristung betrachten die Vertragsparteien den Eintritt des künftigen Ereignisses als feststehend und nur den Zeitpunkt des Eintritts als ungewiss. Bei einer auflösenden Bedingung ist demgegenüber schon ungewiss, ob das künftige Ereignis, das zur Beendigung des ArbV führen soll, überhaupt eintreten wird. Worauf sich die Vertragsparteien geeinigt haben, ist im Zweifel durch Auslegung der getroffenen Vereinbarungen zu ermitteln.</a:t>
            </a:r>
            <a:r>
              <a:rPr lang="de-DE" sz="1800" dirty="0">
                <a:effectLst/>
                <a:ea typeface="Calibri" panose="020F0502020204030204" pitchFamily="34" charset="0"/>
                <a:cs typeface="Times New Roman" panose="02020603050405020304" pitchFamily="18" charset="0"/>
              </a:rPr>
              <a:t>“,</a:t>
            </a:r>
          </a:p>
          <a:p>
            <a:pPr marL="0" indent="0">
              <a:buNone/>
            </a:pPr>
            <a:r>
              <a:rPr lang="de-DE" sz="1800" dirty="0">
                <a:effectLst/>
                <a:ea typeface="Calibri" panose="020F0502020204030204" pitchFamily="34" charset="0"/>
              </a:rPr>
              <a:t>Vgl. BAG 21.03.2017 – 7 AZR 222/15; BAG 15.05.2012 – 7 AZR 35/11</a:t>
            </a:r>
            <a:endParaRPr lang="de-DE" sz="2000" kern="0" dirty="0">
              <a:solidFill>
                <a:srgbClr val="000000"/>
              </a:solidFill>
              <a:cs typeface="Calibri" panose="020F0502020204030204" pitchFamily="34"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29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16546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Vorteile der Befristung: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Die Befristung schränkt den arbeitsrechtlichen Bestandsschutz ein, ermöglicht aber keine Umgehung des zwingenden Kündigungs-schutzes (!!!)</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Bessere Planbarkeit eines vorübergehenden Beschäftigungsbedarfs</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Prozessrisiken, die mit einer Kündigung des ArbV einhergehen, lassen sich durch eine wirksame (!!!), gut dokumentierte (Stichwort: belastbare Prognose) Befristung rechtssicher beherrschen</a:t>
            </a:r>
          </a:p>
          <a:p>
            <a:pPr marL="608013" indent="-342900">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„Rechtssichere“ Beherrschung setzt zwingend Kenntnis der Rechtsprechung des BAG und der LAGs voraus (unser Thema)</a:t>
            </a:r>
          </a:p>
          <a:p>
            <a:pPr marL="0" indent="0">
              <a:buNone/>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4279650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b="1" dirty="0"/>
              <a:t>Bedingungskontrollklage, §§ 15 II, 17 Satz 1 und 3, 21 TzBfG</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spcAft>
                <a:spcPts val="800"/>
              </a:spcAft>
              <a:buFont typeface="Wingdings" panose="05000000000000000000" pitchFamily="2" charset="2"/>
              <a:buChar char="Ø"/>
            </a:pPr>
            <a:r>
              <a:rPr lang="de-DE" sz="1800" dirty="0">
                <a:solidFill>
                  <a:srgbClr val="000000"/>
                </a:solidFill>
                <a:effectLst/>
                <a:ea typeface="Calibri" panose="020F0502020204030204" pitchFamily="34" charset="0"/>
              </a:rPr>
              <a:t>Sonderfall Ruhendes Beamtenverhältnis: Eine auflösende Bedingung im Rahmen eines ArbV ist für den Fall des Wiederauflebens des Beamtenverhältnisses nach </a:t>
            </a:r>
            <a:r>
              <a:rPr lang="de-DE" sz="1800" u="none" strike="noStrike" dirty="0">
                <a:solidFill>
                  <a:srgbClr val="000000"/>
                </a:solidFill>
                <a:effectLst/>
                <a:ea typeface="Calibri" panose="020F0502020204030204" pitchFamily="34" charset="0"/>
              </a:rPr>
              <a:t>§ 14 I Satz 1 TzBfG</a:t>
            </a:r>
            <a:r>
              <a:rPr lang="de-DE" sz="1800" dirty="0">
                <a:solidFill>
                  <a:srgbClr val="000000"/>
                </a:solidFill>
                <a:effectLst/>
                <a:ea typeface="Calibri" panose="020F0502020204030204" pitchFamily="34" charset="0"/>
              </a:rPr>
              <a:t> gerechtfertigt. Die auflösende Bedingung beruht auf der Annahme der Tarifvertragsparteien, dass ein AN nicht gleichzeitig Pflichten aus einem ArbV und aus einem Beamtenverhältnis erfüllen kann. Die drohende Pflichtenkollision begründet ein anerkennenswertes Interesse beider Vertragsparteien daran, den ArbV unter der auflösenden Bedingung des Wiederauflebens des Beamtenverhältnisses zu schließen. Der AN wird dadurch vor dem Eintritt einer Pflichtenkollision geschützt, wobei er zwischen der Fortsetzung des ArbV oder des Beamtenverhältnisses entscheiden kann</a:t>
            </a:r>
          </a:p>
          <a:p>
            <a:pPr marL="0" indent="0">
              <a:spcAft>
                <a:spcPts val="800"/>
              </a:spcAft>
              <a:buNone/>
            </a:pPr>
            <a:r>
              <a:rPr lang="de-DE" sz="1800" dirty="0">
                <a:solidFill>
                  <a:srgbClr val="000000"/>
                </a:solidFill>
              </a:rPr>
              <a:t>Vgl. BAG 15.05.2019 – 7 AZR 285/17</a:t>
            </a:r>
            <a:endParaRPr lang="de-DE" sz="35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2876539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b="1" dirty="0"/>
              <a:t>„Maria hilf II“ oder wie das BAG „Bedingungskontrollklageanträge“ auslegt</a:t>
            </a:r>
          </a:p>
          <a:p>
            <a:pPr algn="just">
              <a:lnSpc>
                <a:spcPct val="150000"/>
              </a:lnSpc>
              <a:spcAft>
                <a:spcPts val="800"/>
              </a:spcAft>
            </a:pPr>
            <a:r>
              <a:rPr lang="de-DE" sz="1800" dirty="0">
                <a:solidFill>
                  <a:srgbClr val="000000"/>
                </a:solidFill>
                <a:effectLst/>
                <a:ea typeface="Calibri" panose="020F0502020204030204" pitchFamily="34" charset="0"/>
                <a:cs typeface="Times New Roman" panose="02020603050405020304" pitchFamily="18" charset="0"/>
              </a:rPr>
              <a:t>Durch die Erhebung einer Kündigungsschutzklage wird die dreiwöchige Klagefrist für eine Bedingungskontrollklage in entsprechender Anwendung des § </a:t>
            </a:r>
            <a:r>
              <a:rPr lang="de-DE" sz="1800" u="none" strike="noStrike" dirty="0">
                <a:solidFill>
                  <a:srgbClr val="000000"/>
                </a:solidFill>
                <a:effectLst/>
                <a:ea typeface="Calibri" panose="020F0502020204030204" pitchFamily="34" charset="0"/>
                <a:cs typeface="Times New Roman" panose="02020603050405020304" pitchFamily="18" charset="0"/>
              </a:rPr>
              <a:t>6</a:t>
            </a:r>
            <a:r>
              <a:rPr lang="de-DE" sz="1800" dirty="0">
                <a:solidFill>
                  <a:srgbClr val="000000"/>
                </a:solidFill>
                <a:effectLst/>
                <a:ea typeface="Calibri" panose="020F0502020204030204" pitchFamily="34" charset="0"/>
                <a:cs typeface="Times New Roman" panose="02020603050405020304" pitchFamily="18" charset="0"/>
              </a:rPr>
              <a:t> KSchG jedenfalls dann gewahrt, wenn die auflösende Bedingung bis zum Kündigungstermin wirksam werden soll, der AN noch vor Schluss der mündlichen Verhandlung erster Instanz ihre Unwirksamkeit ausdrücklich geltend macht und einen Bedingungskontrollantrag nach §§ </a:t>
            </a:r>
            <a:r>
              <a:rPr lang="de-DE" sz="1800" u="none" strike="noStrike" dirty="0">
                <a:solidFill>
                  <a:srgbClr val="000000"/>
                </a:solidFill>
                <a:effectLst/>
                <a:ea typeface="Calibri" panose="020F0502020204030204" pitchFamily="34" charset="0"/>
                <a:cs typeface="Times New Roman" panose="02020603050405020304" pitchFamily="18" charset="0"/>
              </a:rPr>
              <a:t>21</a:t>
            </a:r>
            <a:r>
              <a:rPr lang="de-DE" sz="1800" dirty="0">
                <a:solidFill>
                  <a:srgbClr val="000000"/>
                </a:solidFill>
                <a:effectLst/>
                <a:ea typeface="Calibri" panose="020F0502020204030204" pitchFamily="34" charset="0"/>
                <a:cs typeface="Times New Roman" panose="02020603050405020304" pitchFamily="18" charset="0"/>
              </a:rPr>
              <a:t>, </a:t>
            </a:r>
            <a:r>
              <a:rPr lang="de-DE" sz="1800" u="none" strike="noStrike" dirty="0">
                <a:solidFill>
                  <a:srgbClr val="000000"/>
                </a:solidFill>
                <a:effectLst/>
                <a:ea typeface="Calibri" panose="020F0502020204030204" pitchFamily="34" charset="0"/>
                <a:cs typeface="Times New Roman" panose="02020603050405020304" pitchFamily="18" charset="0"/>
              </a:rPr>
              <a:t>17</a:t>
            </a:r>
            <a:r>
              <a:rPr lang="de-DE" sz="1800" dirty="0">
                <a:solidFill>
                  <a:srgbClr val="000000"/>
                </a:solidFill>
                <a:effectLst/>
                <a:ea typeface="Calibri" panose="020F0502020204030204" pitchFamily="34" charset="0"/>
                <a:cs typeface="Times New Roman" panose="02020603050405020304" pitchFamily="18" charset="0"/>
              </a:rPr>
              <a:t> Satz 1 TzBfG stellt</a:t>
            </a:r>
            <a:endParaRPr lang="de-DE" sz="1800" dirty="0">
              <a:effectLst/>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20.06.2018 – 7 AZR 689/16</a:t>
            </a:r>
          </a:p>
          <a:p>
            <a:pPr>
              <a:buFont typeface="Wingdings" panose="05000000000000000000" pitchFamily="2" charset="2"/>
              <a:buChar char="Ø"/>
            </a:pPr>
            <a:endParaRPr lang="de-DE" dirty="0"/>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217674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Prozessuales, Klagearten und -anträge: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sz="2000" b="1" dirty="0"/>
              <a:t>Praxistipp: Mitteilungsschreiben Eintritt der Bedingung, § 15 II TzBfG</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lgn="just">
              <a:lnSpc>
                <a:spcPct val="150000"/>
              </a:lnSpc>
              <a:spcAft>
                <a:spcPts val="800"/>
              </a:spcAft>
              <a:buFont typeface="Wingdings" panose="05000000000000000000" pitchFamily="2" charset="2"/>
              <a:buChar char="Ø"/>
            </a:pPr>
            <a:r>
              <a:rPr lang="de-DE" sz="2000" dirty="0">
                <a:effectLst/>
                <a:ea typeface="Calibri" panose="020F0502020204030204" pitchFamily="34" charset="0"/>
                <a:cs typeface="Times New Roman" panose="02020603050405020304" pitchFamily="18" charset="0"/>
              </a:rPr>
              <a:t>Zur Wahrung des für die Unterrichtung über den Eintritt der Bedingung geltenden Formerfordernisses ist die Einhaltung der Textform nach § 126b BGB ausreichend, es muss keine Schriftform gewahrt werden</a:t>
            </a:r>
          </a:p>
          <a:p>
            <a:pPr marL="0" indent="0" algn="just">
              <a:lnSpc>
                <a:spcPct val="150000"/>
              </a:lnSpc>
              <a:spcAft>
                <a:spcPts val="800"/>
              </a:spcAft>
              <a:buNone/>
            </a:pPr>
            <a:r>
              <a:rPr lang="de-DE" sz="2000" dirty="0">
                <a:effectLst/>
                <a:ea typeface="Calibri" panose="020F0502020204030204" pitchFamily="34" charset="0"/>
                <a:cs typeface="Times New Roman" panose="02020603050405020304" pitchFamily="18" charset="0"/>
              </a:rPr>
              <a:t>Vgl. BAG 20.06.2018 – 7 AZR 689/16</a:t>
            </a:r>
          </a:p>
          <a:p>
            <a:pPr algn="just">
              <a:lnSpc>
                <a:spcPct val="150000"/>
              </a:lnSpc>
              <a:spcAft>
                <a:spcPts val="800"/>
              </a:spcAft>
              <a:buFont typeface="Wingdings" panose="05000000000000000000" pitchFamily="2" charset="2"/>
              <a:buChar char="Ø"/>
            </a:pPr>
            <a:r>
              <a:rPr lang="de-DE" sz="2000" dirty="0">
                <a:cs typeface="Times New Roman" panose="02020603050405020304" pitchFamily="18" charset="0"/>
              </a:rPr>
              <a:t>Bei der Unterrichtung über den Eintritt der auflösenden Bedingung nach §§ 21, 15 II TzBfG handelt es sich zwar nicht um eine rechtsgestaltende Willenserklärung, sondern um eine rechtsgeschäftsähnliche Handlung, weil deren Rechtsfolgen nicht wie bei Willenserklärungen kraft des ihnen innewohnenden Willensakts, sondern kraft Gesetzes eintreten. Für rechtsgeschäftsähnliche Handlungen gelten jedoch die Bestimmungen über Willenserklärungen entsprechend ihrer Eigenart. Der ArbG kann sich daher zur Mitteilung nach § 15 II TzBfG eines Vertreters bedienen,</a:t>
            </a:r>
          </a:p>
          <a:p>
            <a:pPr marL="0" indent="0">
              <a:spcAft>
                <a:spcPts val="800"/>
              </a:spcAft>
              <a:buNone/>
            </a:pPr>
            <a:r>
              <a:rPr lang="de-DE" sz="2000" dirty="0">
                <a:solidFill>
                  <a:srgbClr val="000000"/>
                </a:solidFill>
              </a:rPr>
              <a:t>Vgl. BAG 15.05.2019 – 7 AZR 285/17</a:t>
            </a: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2353520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Schriftform, § 14 IV TzBfG: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b="1" dirty="0"/>
              <a:t>Bei Befristung gilt in besonderem Maße, wer schreibt, der bleibt</a:t>
            </a:r>
          </a:p>
          <a:p>
            <a:pPr marL="550863" indent="-285750">
              <a:lnSpc>
                <a:spcPct val="120000"/>
              </a:lnSpc>
              <a:spcBef>
                <a:spcPts val="0"/>
              </a:spcBef>
              <a:buFont typeface="Wingdings" panose="05000000000000000000" pitchFamily="2" charset="2"/>
              <a:buChar char="Ø"/>
            </a:pPr>
            <a:r>
              <a:rPr lang="de-DE" sz="2000" dirty="0">
                <a:effectLst/>
                <a:ea typeface="Calibri" panose="020F0502020204030204" pitchFamily="34" charset="0"/>
              </a:rPr>
              <a:t>Wird das ArbV von den Parteien ohne wirksame schriftliche Befristungsgrundlage vollzogen, gilt der „befristete“ ArbV als auf unbestimmte Zeit geschlossen.</a:t>
            </a:r>
          </a:p>
          <a:p>
            <a:pPr marL="550863" indent="-285750">
              <a:lnSpc>
                <a:spcPct val="120000"/>
              </a:lnSpc>
              <a:spcBef>
                <a:spcPts val="0"/>
              </a:spcBef>
              <a:buFont typeface="Wingdings" panose="05000000000000000000" pitchFamily="2" charset="2"/>
              <a:buChar char="Ø"/>
            </a:pPr>
            <a:r>
              <a:rPr lang="de-DE" sz="2000" dirty="0">
                <a:effectLst/>
                <a:ea typeface="Calibri" panose="020F0502020204030204" pitchFamily="34" charset="0"/>
              </a:rPr>
              <a:t>Er kann von dem ArbG frühestens zum vereinbarten Ende ordentlich gekündigt werden, sofern nicht nach § 15 III TzBfG die ordentliche Kündigung zu einem früheren Zeitpunkt möglich ist.</a:t>
            </a:r>
          </a:p>
          <a:p>
            <a:pPr marL="550863" indent="-285750">
              <a:lnSpc>
                <a:spcPct val="120000"/>
              </a:lnSpc>
              <a:spcBef>
                <a:spcPts val="0"/>
              </a:spcBef>
              <a:buFont typeface="Wingdings" panose="05000000000000000000" pitchFamily="2" charset="2"/>
              <a:buChar char="Ø"/>
            </a:pPr>
            <a:r>
              <a:rPr lang="de-DE" sz="2000" dirty="0">
                <a:effectLst/>
                <a:ea typeface="Calibri" panose="020F0502020204030204" pitchFamily="34" charset="0"/>
              </a:rPr>
              <a:t>Ist die Befristung nur wegen des Mangels der Schriftform unwirksam, kann der ArbV auch vor dem vereinbarten Ende ordentlich gekündigt werden (§ 16 TzBfG).</a:t>
            </a:r>
            <a:endParaRPr lang="de-DE" sz="2000" kern="0" dirty="0">
              <a:solidFill>
                <a:srgbClr val="000000"/>
              </a:solidFill>
              <a:cs typeface="Calibri" panose="020F0502020204030204" pitchFamily="34"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48286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Schriftform, oder: „Wer schreibt, der bleibt!“</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nSpc>
                <a:spcPct val="120000"/>
              </a:lnSpc>
              <a:spcBef>
                <a:spcPts val="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Um sich als ArbG die Option einer ordentlichen Kündigung zur vorzeitigen Beendigung des ArbV entsprechend den Vorgaben des KSchG und des sonstigen Kündigungsschutzrechts nach § 15 III TzBfG offen zu halten, sollte dies ausdrücklich im ArbV niedergeschrieben werden.</a:t>
            </a:r>
          </a:p>
          <a:p>
            <a:pPr>
              <a:lnSpc>
                <a:spcPct val="120000"/>
              </a:lnSpc>
              <a:spcBef>
                <a:spcPts val="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Üblich ist dabei eine Formulierung wie:</a:t>
            </a:r>
            <a:br>
              <a:rPr lang="de-DE" sz="1800" dirty="0">
                <a:effectLst/>
                <a:ea typeface="Calibri" panose="020F0502020204030204" pitchFamily="34" charset="0"/>
                <a:cs typeface="Times New Roman" panose="02020603050405020304" pitchFamily="18" charset="0"/>
              </a:rPr>
            </a:br>
            <a:r>
              <a:rPr lang="de-DE" sz="1800" dirty="0">
                <a:effectLst/>
                <a:ea typeface="Calibri" panose="020F0502020204030204" pitchFamily="34" charset="0"/>
                <a:cs typeface="Times New Roman" panose="02020603050405020304" pitchFamily="18" charset="0"/>
              </a:rPr>
              <a:t>„</a:t>
            </a:r>
            <a:r>
              <a:rPr lang="de-DE" sz="1800" i="1" dirty="0">
                <a:effectLst/>
                <a:ea typeface="Calibri" panose="020F0502020204030204" pitchFamily="34" charset="0"/>
                <a:cs typeface="Times New Roman" panose="02020603050405020304" pitchFamily="18" charset="0"/>
              </a:rPr>
              <a:t>Das Arbeitsverhältnis kann von jeder der Parteien unter Einhaltung der gesetzlichen Kündigungsfrist schriftlich gemäß § 623 BGB gekündigt werden</a:t>
            </a:r>
            <a:r>
              <a:rPr lang="de-DE" sz="1800" dirty="0">
                <a:effectLst/>
                <a:ea typeface="Calibri" panose="020F0502020204030204" pitchFamily="34" charset="0"/>
                <a:cs typeface="Times New Roman" panose="02020603050405020304" pitchFamily="18" charset="0"/>
              </a:rPr>
              <a:t>.“</a:t>
            </a:r>
          </a:p>
          <a:p>
            <a:pPr>
              <a:lnSpc>
                <a:spcPct val="120000"/>
              </a:lnSpc>
              <a:spcBef>
                <a:spcPts val="0"/>
              </a:spcBef>
              <a:buFont typeface="Wingdings" panose="05000000000000000000" pitchFamily="2" charset="2"/>
              <a:buChar char="Ø"/>
            </a:pPr>
            <a:endParaRPr lang="de-DE" sz="1800" dirty="0">
              <a:effectLst/>
              <a:ea typeface="Calibri" panose="020F0502020204030204" pitchFamily="34" charset="0"/>
              <a:cs typeface="Times New Roman" panose="02020603050405020304" pitchFamily="18" charset="0"/>
            </a:endParaRPr>
          </a:p>
          <a:p>
            <a:pPr>
              <a:lnSpc>
                <a:spcPct val="120000"/>
              </a:lnSpc>
              <a:spcBef>
                <a:spcPts val="0"/>
              </a:spcBef>
              <a:buFont typeface="Wingdings" panose="05000000000000000000" pitchFamily="2" charset="2"/>
              <a:buChar char="Ø"/>
            </a:pPr>
            <a:r>
              <a:rPr lang="de-DE" sz="2000" kern="0" dirty="0">
                <a:solidFill>
                  <a:srgbClr val="000000"/>
                </a:solidFill>
                <a:cs typeface="Calibri" panose="020F0502020204030204" pitchFamily="34" charset="0"/>
              </a:rPr>
              <a:t>Die wirksame, störfallfreie Befristung von ArbV erfordert:</a:t>
            </a:r>
          </a:p>
          <a:p>
            <a:pPr lvl="1">
              <a:lnSpc>
                <a:spcPct val="120000"/>
              </a:lnSpc>
              <a:spcBef>
                <a:spcPts val="0"/>
              </a:spcBef>
              <a:buFont typeface="Wingdings" panose="05000000000000000000" pitchFamily="2" charset="2"/>
              <a:buChar char="ü"/>
            </a:pPr>
            <a:r>
              <a:rPr lang="de-DE" sz="1600" kern="0" dirty="0">
                <a:solidFill>
                  <a:srgbClr val="000000"/>
                </a:solidFill>
                <a:cs typeface="Calibri" panose="020F0502020204030204" pitchFamily="34" charset="0"/>
              </a:rPr>
              <a:t>Wahrnehmung und Kenntnis des rechtlichen Umfeldes</a:t>
            </a:r>
          </a:p>
          <a:p>
            <a:pPr lvl="1">
              <a:lnSpc>
                <a:spcPct val="120000"/>
              </a:lnSpc>
              <a:spcBef>
                <a:spcPts val="0"/>
              </a:spcBef>
              <a:buFont typeface="Wingdings" panose="05000000000000000000" pitchFamily="2" charset="2"/>
              <a:buChar char="ü"/>
            </a:pPr>
            <a:r>
              <a:rPr lang="de-DE" sz="1600" kern="0" dirty="0">
                <a:solidFill>
                  <a:srgbClr val="000000"/>
                </a:solidFill>
                <a:cs typeface="Calibri" panose="020F0502020204030204" pitchFamily="34" charset="0"/>
              </a:rPr>
              <a:t>Sorgfalt bei der Vertragsgestaltung</a:t>
            </a:r>
          </a:p>
          <a:p>
            <a:pPr lvl="1">
              <a:lnSpc>
                <a:spcPct val="120000"/>
              </a:lnSpc>
              <a:spcBef>
                <a:spcPts val="0"/>
              </a:spcBef>
              <a:buFont typeface="Wingdings" panose="05000000000000000000" pitchFamily="2" charset="2"/>
              <a:buChar char="ü"/>
            </a:pPr>
            <a:r>
              <a:rPr lang="de-DE" sz="1600" kern="0" dirty="0">
                <a:solidFill>
                  <a:srgbClr val="000000"/>
                </a:solidFill>
                <a:cs typeface="Calibri" panose="020F0502020204030204" pitchFamily="34" charset="0"/>
              </a:rPr>
              <a:t>Dokumentation der Vertragsgrundlagen, einschließlich etwaiger Prognosen</a:t>
            </a:r>
          </a:p>
          <a:p>
            <a:pPr lvl="1">
              <a:lnSpc>
                <a:spcPct val="120000"/>
              </a:lnSpc>
              <a:spcBef>
                <a:spcPts val="0"/>
              </a:spcBef>
              <a:buFont typeface="Wingdings" panose="05000000000000000000" pitchFamily="2" charset="2"/>
              <a:buChar char="ü"/>
            </a:pPr>
            <a:r>
              <a:rPr lang="de-DE" sz="1600" kern="0" dirty="0">
                <a:solidFill>
                  <a:srgbClr val="000000"/>
                </a:solidFill>
                <a:cs typeface="Calibri" panose="020F0502020204030204" pitchFamily="34" charset="0"/>
              </a:rPr>
              <a:t>Sorgfältige Administration auf HR-Ebene, Wiedervorlagen, Prüftermine, etc.</a:t>
            </a:r>
          </a:p>
          <a:p>
            <a:pPr>
              <a:lnSpc>
                <a:spcPct val="120000"/>
              </a:lnSpc>
              <a:spcBef>
                <a:spcPts val="0"/>
              </a:spcBef>
              <a:buFont typeface="Wingdings" panose="05000000000000000000" pitchFamily="2" charset="2"/>
              <a:buChar char="Ø"/>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786927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Schriftform: „Was meint Schriftform? – BGB-AT“</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47500" lnSpcReduction="20000"/>
          </a:bodyPr>
          <a:lstStyle/>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lgn="just">
              <a:lnSpc>
                <a:spcPct val="150000"/>
              </a:lnSpc>
              <a:spcAft>
                <a:spcPts val="800"/>
              </a:spcAft>
              <a:buFont typeface="Wingdings" panose="05000000000000000000" pitchFamily="2" charset="2"/>
              <a:buChar char="Ø"/>
            </a:pPr>
            <a:r>
              <a:rPr lang="de-DE" sz="2500" dirty="0">
                <a:cs typeface="Times New Roman" panose="02020603050405020304" pitchFamily="18" charset="0"/>
              </a:rPr>
              <a:t>Nach § 14 IV TzBfG bedarf die Befristung eines ArbV zur ihrer Wirksamkeit der Schriftform. Das erfordert nach § 126 I BGB eine eigenhändig vom Aussteller durch Namensunterschrift oder mittels notariell beglaubigten Handzeichens unterzeichnete Urkun­de </a:t>
            </a:r>
          </a:p>
          <a:p>
            <a:pPr algn="just">
              <a:lnSpc>
                <a:spcPct val="150000"/>
              </a:lnSpc>
              <a:spcAft>
                <a:spcPts val="800"/>
              </a:spcAft>
              <a:buFont typeface="Wingdings" panose="05000000000000000000" pitchFamily="2" charset="2"/>
              <a:buChar char="Ø"/>
            </a:pPr>
            <a:r>
              <a:rPr lang="de-DE" sz="2500" dirty="0">
                <a:cs typeface="Times New Roman" panose="02020603050405020304" pitchFamily="18" charset="0"/>
              </a:rPr>
              <a:t>Eine Unterzeichnung im Sinne der gesetzlichen Regelung verlangt einen Schriftzug, der sich als Wiedergabe eines Namens darstellt und die Absicht einer vollen Unterschrifts­leistung erkennen lässt. Ein bloßes Handzeichen (Paraphe) wahrt nach der gesetzlichen Regelung die Schriftform nur im Falle notarieller Beglaubigungen</a:t>
            </a:r>
          </a:p>
          <a:p>
            <a:pPr marL="0" indent="0" algn="just">
              <a:lnSpc>
                <a:spcPct val="150000"/>
              </a:lnSpc>
              <a:spcAft>
                <a:spcPts val="800"/>
              </a:spcAft>
              <a:buNone/>
            </a:pPr>
            <a:r>
              <a:rPr lang="de-DE" sz="2500" dirty="0">
                <a:effectLst/>
                <a:ea typeface="Calibri" panose="020F0502020204030204" pitchFamily="34" charset="0"/>
                <a:cs typeface="Times New Roman" panose="02020603050405020304" pitchFamily="18" charset="0"/>
              </a:rPr>
              <a:t>Vgl. BAG 20.08.2014 – 7 AZR 924/12</a:t>
            </a:r>
            <a:endParaRPr lang="de-DE" sz="2500" dirty="0">
              <a:cs typeface="Times New Roman" panose="02020603050405020304" pitchFamily="18" charset="0"/>
            </a:endParaRPr>
          </a:p>
          <a:p>
            <a:pPr algn="just">
              <a:lnSpc>
                <a:spcPct val="150000"/>
              </a:lnSpc>
              <a:spcAft>
                <a:spcPts val="800"/>
              </a:spcAft>
              <a:buFont typeface="Wingdings" panose="05000000000000000000" pitchFamily="2" charset="2"/>
              <a:buChar char="Ø"/>
            </a:pPr>
            <a:r>
              <a:rPr lang="de-DE" sz="2500" dirty="0">
                <a:cs typeface="Times New Roman" panose="02020603050405020304" pitchFamily="18" charset="0"/>
              </a:rPr>
              <a:t>Bei einem Vertrag muss nach § 126 II 1 BGB die Unterzeichnung der Parteien auf derselben Urkunde erfolgen. Werden über den Vertrag mehrere gleichlautende Urkunden aufgenommen, genügt es, wenn jede Partei die für die andere Partei bestimmte Urkunde unterzeichnet (§ 126 II 2 BGB)</a:t>
            </a:r>
          </a:p>
          <a:p>
            <a:pPr marL="0" indent="0" algn="just">
              <a:lnSpc>
                <a:spcPct val="150000"/>
              </a:lnSpc>
              <a:spcAft>
                <a:spcPts val="800"/>
              </a:spcAft>
              <a:buNone/>
            </a:pPr>
            <a:r>
              <a:rPr lang="de-DE" sz="2500" dirty="0">
                <a:cs typeface="Times New Roman" panose="02020603050405020304" pitchFamily="18" charset="0"/>
              </a:rPr>
              <a:t>Vgl. BAG 04.11.2015 – 7 AZR 933/13; BAG 20.08.2014 – 7 AZR 924/12; BAG 25.03.2009 – 7 AZR 59/08</a:t>
            </a:r>
          </a:p>
          <a:p>
            <a:pPr>
              <a:buFont typeface="Wingdings" panose="05000000000000000000" pitchFamily="2" charset="2"/>
              <a:buChar char="Ø"/>
            </a:pPr>
            <a:r>
              <a:rPr lang="de-DE" sz="2500" dirty="0">
                <a:cs typeface="Times New Roman" panose="02020603050405020304" pitchFamily="18" charset="0"/>
              </a:rPr>
              <a:t>E-Mails und Telefaxe sind ungeeignet, die Schriftform zu wahren (Grundsatz „keine Experimente“)</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0390574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Schriftform: „Der klassische Fehler!“</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550863" indent="-285750">
              <a:lnSpc>
                <a:spcPct val="120000"/>
              </a:lnSpc>
              <a:spcBef>
                <a:spcPts val="0"/>
              </a:spcBef>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rPr>
              <a:t>ArbG und AN verhandeln über den Abschluss eines befristeten ArbV. Der ArbG übersendet dem AN das von ihm unterzeichnete Vertragsangebot zweifach mit der Bitte um gegengezeichnete Rücksendung eines Exemplars</a:t>
            </a:r>
          </a:p>
          <a:p>
            <a:pPr marL="550863" indent="-285750">
              <a:lnSpc>
                <a:spcPct val="120000"/>
              </a:lnSpc>
              <a:spcBef>
                <a:spcPts val="0"/>
              </a:spcBef>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rPr>
              <a:t>Der AN nimmt seine Tätigkeit auf. Er unterschreibt den „befristeten“ ArbV jedoch erst einige Tage nach der Aufnahme der Arbeit und übergibt ihn verspätet dem ArbG</a:t>
            </a:r>
          </a:p>
          <a:p>
            <a:pPr marL="550863" indent="-285750">
              <a:lnSpc>
                <a:spcPct val="120000"/>
              </a:lnSpc>
              <a:spcBef>
                <a:spcPts val="0"/>
              </a:spcBef>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rPr>
              <a:t>„Mehr oder mindert verwundert“ stellen die Parteien bei bzw. nach Ablauf der „Befristung“ fest, dass sie sich entgegen den ursprünglichen Zielvorstellungen und Absprachen in einem unbefristeten ArbV befinden</a:t>
            </a:r>
          </a:p>
          <a:p>
            <a:pPr marL="550863" indent="-285750">
              <a:lnSpc>
                <a:spcPct val="120000"/>
              </a:lnSpc>
              <a:spcBef>
                <a:spcPts val="0"/>
              </a:spcBef>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rPr>
              <a:t>Die Lehre ist, dass ArbG vor der Aufnahme der Tätigkeit durch den AN genau darauf achten sollten, dass die Vertragslage und -dokumentation sich entsprechend dem Gewollten in der Personalakte wiederfinden</a:t>
            </a:r>
          </a:p>
          <a:p>
            <a:pPr marL="550863" indent="-285750">
              <a:lnSpc>
                <a:spcPct val="120000"/>
              </a:lnSpc>
              <a:spcBef>
                <a:spcPts val="0"/>
              </a:spcBef>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rPr>
              <a:t>Ein wirksamer, von beiden Seiten unterschriebener, dem ArbG zugegangener ArbV im Original ist vor der Aufnahme der Tätigkeit unerlässlich</a:t>
            </a:r>
          </a:p>
          <a:p>
            <a:pPr marL="265113" indent="0">
              <a:lnSpc>
                <a:spcPct val="120000"/>
              </a:lnSpc>
              <a:spcBef>
                <a:spcPts val="0"/>
              </a:spcBef>
              <a:buNone/>
            </a:pPr>
            <a:r>
              <a:rPr lang="de-DE" sz="1800" kern="0" dirty="0">
                <a:solidFill>
                  <a:srgbClr val="000000"/>
                </a:solidFill>
                <a:latin typeface="Arial" panose="020B0604020202020204" pitchFamily="34" charset="0"/>
                <a:cs typeface="Calibri" panose="020F0502020204030204" pitchFamily="34" charset="0"/>
              </a:rPr>
              <a:t>Vgl. BAG 14.12.2016 – 7 AZR 797/14</a:t>
            </a: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4324196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Schriftform: </a:t>
            </a:r>
            <a:r>
              <a:rPr lang="de-DE" sz="2400" b="1" u="sng" dirty="0" err="1"/>
              <a:t>WissZeitVG</a:t>
            </a:r>
            <a:r>
              <a:rPr lang="de-DE" sz="2400" b="1" u="sng" dirty="0"/>
              <a:t> und Altersgrenzen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32500" lnSpcReduction="20000"/>
          </a:bodyPr>
          <a:lstStyle/>
          <a:p>
            <a:pPr>
              <a:lnSpc>
                <a:spcPct val="170000"/>
              </a:lnSpc>
              <a:buFont typeface="Wingdings" panose="05000000000000000000" pitchFamily="2" charset="2"/>
              <a:buChar char="Ø"/>
            </a:pPr>
            <a:r>
              <a:rPr lang="de-DE" sz="3700" dirty="0">
                <a:latin typeface="Arial" panose="020B0604020202020204" pitchFamily="34" charset="0"/>
              </a:rPr>
              <a:t>Nach § 1 I 5 </a:t>
            </a:r>
            <a:r>
              <a:rPr lang="de-DE" sz="3700" dirty="0" err="1">
                <a:latin typeface="Arial" panose="020B0604020202020204" pitchFamily="34" charset="0"/>
              </a:rPr>
              <a:t>WissZeitVG</a:t>
            </a:r>
            <a:r>
              <a:rPr lang="de-DE" sz="3700" dirty="0">
                <a:latin typeface="Arial" panose="020B0604020202020204" pitchFamily="34" charset="0"/>
              </a:rPr>
              <a:t> gilt das Formerfordernis auch, soweit eine Befristung allein oder zusätzlich auf das Wissenschaftszeitvertragsgesetz gestützt wird. Das gesetzliche Schrift­formerfordernis ist eine arbeitsvertragliche Vorschrift über befristete ArbV. Das </a:t>
            </a:r>
            <a:r>
              <a:rPr lang="de-DE" sz="3700" dirty="0" err="1">
                <a:latin typeface="Arial" panose="020B0604020202020204" pitchFamily="34" charset="0"/>
              </a:rPr>
              <a:t>WissZeitVG</a:t>
            </a:r>
            <a:r>
              <a:rPr lang="de-DE" sz="3700" dirty="0">
                <a:latin typeface="Arial" panose="020B0604020202020204" pitchFamily="34" charset="0"/>
              </a:rPr>
              <a:t> enthält keine gegenteiligen Regelungen</a:t>
            </a:r>
          </a:p>
          <a:p>
            <a:pPr marL="0" indent="0" algn="just">
              <a:lnSpc>
                <a:spcPct val="170000"/>
              </a:lnSpc>
              <a:spcAft>
                <a:spcPts val="800"/>
              </a:spcAft>
              <a:buNone/>
            </a:pPr>
            <a:r>
              <a:rPr lang="de-DE" sz="3700" dirty="0">
                <a:latin typeface="Arial" panose="020B0604020202020204" pitchFamily="34" charset="0"/>
              </a:rPr>
              <a:t>Vgl. BAG 20.08.2014 – 7 AZR 924/12</a:t>
            </a:r>
          </a:p>
          <a:p>
            <a:pPr algn="just">
              <a:lnSpc>
                <a:spcPct val="170000"/>
              </a:lnSpc>
              <a:spcAft>
                <a:spcPts val="800"/>
              </a:spcAft>
              <a:buFont typeface="Wingdings" panose="05000000000000000000" pitchFamily="2" charset="2"/>
              <a:buChar char="Ø"/>
            </a:pPr>
            <a:r>
              <a:rPr lang="de-DE" sz="3700" dirty="0">
                <a:latin typeface="Arial" panose="020B0604020202020204" pitchFamily="34" charset="0"/>
              </a:rPr>
              <a:t>Das Schriftformerfordernis des § 14 IV TzBfG gilt auch bei der Vereinbarung von Altersgrenzen. Für eine teleologische Reduktion der Vorschrift ist kein Raum. Durch die Schriftform der Befristungsabrede, die neben der Warn- auch eine Beweisfunktion erfüllt, sollen Streitigkeiten darüber vermieden werden, ob die Parteien in einem – möglicherweise viele Jahre zuvor abgeschlossenen – ArbV eine entsprechende Altersgrenze vereinbart haben. Das gesetzliche Schriftformerfordernis findet nur dann keine Anwendung, wenn das ArbV insgesamt einem Tarifvertrag unterfällt, der eine Befristung vorsieht</a:t>
            </a:r>
          </a:p>
          <a:p>
            <a:pPr marL="0" indent="0" algn="just">
              <a:lnSpc>
                <a:spcPct val="170000"/>
              </a:lnSpc>
              <a:spcAft>
                <a:spcPts val="800"/>
              </a:spcAft>
              <a:buNone/>
            </a:pPr>
            <a:r>
              <a:rPr lang="de-DE" sz="3700" dirty="0">
                <a:latin typeface="Arial" panose="020B0604020202020204" pitchFamily="34" charset="0"/>
              </a:rPr>
              <a:t>Vgl. BAG 25.10.2017 – 7 AZR 632/15</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6773408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557435"/>
            <a:ext cx="7920000" cy="757130"/>
          </a:xfrm>
          <a:effectLst/>
        </p:spPr>
        <p:txBody>
          <a:bodyPr>
            <a:spAutoFit/>
          </a:bodyPr>
          <a:lstStyle/>
          <a:p>
            <a:r>
              <a:rPr lang="de-DE" sz="2400" b="1" u="sng" dirty="0"/>
              <a:t>Schriftform: Prozessuale Geltendmachung, Darlegungs- und Beweislast, tarifvertragliche Inbezugnahme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Die Unwirksamkeit der Befristung mangels Einhaltung der gesetzlichen Schriftform ist mit der Befristungskontrollklage geltend zu machen</a:t>
            </a:r>
          </a:p>
          <a:p>
            <a:pPr marL="0" indent="0" algn="just">
              <a:lnSpc>
                <a:spcPct val="150000"/>
              </a:lnSpc>
              <a:spcAft>
                <a:spcPts val="800"/>
              </a:spcAft>
              <a:buNone/>
            </a:pPr>
            <a:r>
              <a:rPr lang="de-DE" sz="1800" dirty="0">
                <a:cs typeface="Times New Roman" panose="02020603050405020304" pitchFamily="18" charset="0"/>
              </a:rPr>
              <a:t>Vgl. BAG 28.09.2016 – 7 AZR 128/14</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Nach dem Grundsatz, dass jede Partei die für sie günstigen Tatbestandsmerkmale beweisen muss, ist hinsichtlich der Wahrung der Schriftform gemäß § 14 IV TzBfG diejenige Partei darlegungs- und beweisbelastet, die sich auf die Wirksamkeit der Befristung beruft (also in der Regel der ArbG)</a:t>
            </a:r>
          </a:p>
          <a:p>
            <a:pPr marL="0" indent="0" algn="just">
              <a:lnSpc>
                <a:spcPct val="150000"/>
              </a:lnSpc>
              <a:spcAft>
                <a:spcPts val="800"/>
              </a:spcAft>
              <a:buNone/>
            </a:pPr>
            <a:r>
              <a:rPr lang="de-DE" sz="1800" dirty="0">
                <a:cs typeface="Times New Roman" panose="02020603050405020304" pitchFamily="18" charset="0"/>
              </a:rPr>
              <a:t>Vgl. BAG 20.08.2014 – 7 AZR 924/12</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Das Schriftformgebot des § 14 IV TzBfG findet keine Anwendung, wenn ein auf das ArbV insgesamt anwendbarer einschlägiger Tarifvertrag eine Befristung oder auflösende Bedingung des Arbeitsverhältnisses vorsieht („Tarifvertrag wahrt Schriftform“)</a:t>
            </a:r>
          </a:p>
          <a:p>
            <a:pPr marL="0" indent="0" algn="just">
              <a:lnSpc>
                <a:spcPct val="150000"/>
              </a:lnSpc>
              <a:spcAft>
                <a:spcPts val="800"/>
              </a:spcAft>
              <a:buNone/>
            </a:pPr>
            <a:r>
              <a:rPr lang="de-DE" sz="1800" dirty="0">
                <a:cs typeface="Times New Roman" panose="02020603050405020304" pitchFamily="18" charset="0"/>
              </a:rPr>
              <a:t>Vgl. BAG 23.07.2014 – 7 AZR 771/12</a:t>
            </a:r>
          </a:p>
          <a:p>
            <a:pPr algn="just">
              <a:lnSpc>
                <a:spcPct val="150000"/>
              </a:lnSpc>
              <a:spcAft>
                <a:spcPts val="800"/>
              </a:spcAft>
            </a:pP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1963156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Schriftform: AGB-Kontrolle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Enthält ein Formular-ArbV neben einer drucktechnisch hervorgehobenen Befristung für die Dauer eines Jahres im nachfolgenden Vertragstext ohne besondere Hervorhebung eine weitere Befristung zum Ablauf der sechsmonatigen Probezeit, wird die Probezeitbe­fristung als überraschende Klausel nach </a:t>
            </a:r>
            <a:br>
              <a:rPr lang="de-DE" sz="1800" dirty="0">
                <a:effectLst/>
                <a:ea typeface="Calibri" panose="020F0502020204030204" pitchFamily="34" charset="0"/>
                <a:cs typeface="Times New Roman" panose="02020603050405020304" pitchFamily="18" charset="0"/>
              </a:rPr>
            </a:br>
            <a:r>
              <a:rPr lang="de-DE" sz="1800" dirty="0">
                <a:effectLst/>
                <a:ea typeface="Calibri" panose="020F0502020204030204" pitchFamily="34" charset="0"/>
                <a:cs typeface="Times New Roman" panose="02020603050405020304" pitchFamily="18" charset="0"/>
              </a:rPr>
              <a:t>§ 305c I BGB nicht Vertragsbestandteil</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16.2008 – 7 AZR 132/07</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Ist in einem Formular-ArbV, der vorsieht, dass zutreffende Regelungen angekreuzt und nichtzutreffende Regelungen gestrichen werden, die Regelung angekreuzt </a:t>
            </a:r>
            <a:r>
              <a:rPr lang="de-DE" sz="1800" i="1" dirty="0">
                <a:cs typeface="Times New Roman" panose="02020603050405020304" pitchFamily="18" charset="0"/>
              </a:rPr>
              <a:t>"Für die Kündigung des ArbV - nach Ablauf der Probezeit - gilt die gesetzliche Kündigungsfrist"</a:t>
            </a:r>
            <a:r>
              <a:rPr lang="de-DE" sz="1800" dirty="0">
                <a:cs typeface="Times New Roman" panose="02020603050405020304" pitchFamily="18" charset="0"/>
              </a:rPr>
              <a:t>, ist grundsätzlich davon auszugehen, dass die Parteien die ordentliche Kündbarkeit des befristeten ArbV einzelvertraglich im Sinne von § 15 III TzBfG vereinbart haben</a:t>
            </a:r>
          </a:p>
          <a:p>
            <a:pPr marL="0" indent="0" algn="just">
              <a:lnSpc>
                <a:spcPct val="150000"/>
              </a:lnSpc>
              <a:spcAft>
                <a:spcPts val="800"/>
              </a:spcAft>
              <a:buNone/>
            </a:pPr>
            <a:r>
              <a:rPr lang="de-DE" sz="1800" dirty="0">
                <a:cs typeface="Times New Roman" panose="02020603050405020304" pitchFamily="18" charset="0"/>
              </a:rPr>
              <a:t>Vgl. BAG 04.08.2011 – 6 AZR 436/10 (nicht im Skript, vgl. Seite 18)</a:t>
            </a:r>
          </a:p>
          <a:p>
            <a:pPr algn="just">
              <a:lnSpc>
                <a:spcPct val="150000"/>
              </a:lnSpc>
              <a:spcAft>
                <a:spcPts val="800"/>
              </a:spcAft>
              <a:buFont typeface="Wingdings" panose="05000000000000000000" pitchFamily="2" charset="2"/>
              <a:buChar char="Ø"/>
            </a:pPr>
            <a:r>
              <a:rPr lang="de-DE" sz="1800" dirty="0">
                <a:ea typeface="Calibri" panose="020F0502020204030204" pitchFamily="34" charset="0"/>
                <a:cs typeface="Times New Roman" panose="02020603050405020304" pitchFamily="18" charset="0"/>
              </a:rPr>
              <a:t>Vgl. auch das vorstehende Thema: „Befristung einzelner Arbeitsbedingungen“, Skript Seite 66 ff.</a:t>
            </a:r>
            <a:endParaRPr lang="de-DE" sz="1800" dirty="0">
              <a:effectLst/>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39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749082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Grenzen der (sachgrundlosen) Befristung: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Vorbeschäftigungsverbot nach § 14 II Satz 2 TzBfG</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Folge: Immer die Frage stellen, ob bereits ein ArbV zum ArbG bestand? Unterbleibt die Frage im Beratungsgespräch haben wir bei tatsächlicher Vorbeschäftigung einen Haftungsfall</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Institutioneller Rechtsmissbrauch = die Ausnutzung der durch das TzBfG eingeräumten Gestaltungsmöglichkeiten kann rechtsmissbräuchlich sein = kurz und in einfachen Worten: „Man darf es nicht übertreiben!“</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„Wann man es übertreibt“, sagen einem der Siebte Senat des BAG und das BVerfG, wenn es der Siebte Senat übertreibt, vgl. BVerfG 06.06.2018 – 1 BvL 7/14, Im Befristungsrecht haben wir es in besonders starker Ausprägung mit Richterrecht zu tun</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„Befristungsketten“ erfordern umfassende und sorgfältige Prüfung sowohl bei sachgrundloser als auch bei Sachgrundbefristung</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Dasselbe gilt für „innovative Gestaltungen“ und Umgehungsgeschäfte, wie die Zwischenschaltung eines Strohmanns, vgl. BAG 15.05.2013 – 7 AZR 525/11</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7386354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Schriftform - Störtatbestände: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sz="2000" b="1" dirty="0"/>
              <a:t>(Bewusste) Fortsetzung des ArbV über das Befristungsende hinaus</a:t>
            </a:r>
          </a:p>
          <a:p>
            <a:pPr algn="just">
              <a:lnSpc>
                <a:spcPct val="150000"/>
              </a:lnSpc>
              <a:spcAft>
                <a:spcPts val="800"/>
              </a:spcAft>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cs typeface="Times New Roman" panose="02020603050405020304" pitchFamily="18" charset="0"/>
              </a:rPr>
              <a:t>Werden AN über den festgeschriebenen Beendigungstermin hinaus (still-schweigend) weiterbeschäftigt und widerspricht der ArbG dieser Weiterbeschäftigung nicht unverzüglich, wandelt sich die Vertragsbeziehung in ein unbefristetes ArbV</a:t>
            </a:r>
          </a:p>
          <a:p>
            <a:pPr algn="just">
              <a:lnSpc>
                <a:spcPct val="150000"/>
              </a:lnSpc>
              <a:spcAft>
                <a:spcPts val="800"/>
              </a:spcAft>
              <a:buFont typeface="Wingdings" panose="05000000000000000000" pitchFamily="2" charset="2"/>
              <a:buChar char="Ø"/>
            </a:pPr>
            <a:r>
              <a:rPr lang="de-DE" sz="1800" dirty="0">
                <a:effectLst/>
                <a:latin typeface="Arial" panose="020B0604020202020204" pitchFamily="34" charset="0"/>
                <a:ea typeface="Calibri" panose="020F0502020204030204" pitchFamily="34" charset="0"/>
                <a:cs typeface="Times New Roman" panose="02020603050405020304" pitchFamily="18" charset="0"/>
              </a:rPr>
              <a:t>Dasselbe gilt, wenn eine „Verlängerung“ des befristeten ArbV nach dem Ablauf der Befristung unwirksam vereinbart wird. In diesem Fall liegt keine Verlängerung, sondern ein Neuabschluss eines ArbV vor, der zudem ohne Sachgrund gegen das Vorbeschäftigungsverbot nach § 14 II 2 TzBfG verstößt</a:t>
            </a:r>
            <a:endParaRPr lang="de-DE"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de-DE" sz="1800" dirty="0">
                <a:latin typeface="Arial" panose="020B0604020202020204" pitchFamily="34" charset="0"/>
                <a:ea typeface="Calibri" panose="020F0502020204030204" pitchFamily="34" charset="0"/>
                <a:cs typeface="Times New Roman" panose="02020603050405020304" pitchFamily="18" charset="0"/>
              </a:rPr>
              <a:t>V</a:t>
            </a:r>
            <a:r>
              <a:rPr lang="de-DE" sz="1800" dirty="0">
                <a:effectLst/>
                <a:latin typeface="Arial" panose="020B0604020202020204" pitchFamily="34" charset="0"/>
                <a:ea typeface="Calibri" panose="020F0502020204030204" pitchFamily="34" charset="0"/>
                <a:cs typeface="Times New Roman" panose="02020603050405020304" pitchFamily="18" charset="0"/>
              </a:rPr>
              <a:t>gl. LAG Hamm 19.04.2012 – 8 Sa 63/12</a:t>
            </a:r>
          </a:p>
          <a:p>
            <a:pPr marL="0" indent="0" algn="just">
              <a:lnSpc>
                <a:spcPct val="150000"/>
              </a:lnSpc>
              <a:spcAft>
                <a:spcPts val="800"/>
              </a:spcAft>
              <a:buNone/>
            </a:pPr>
            <a:r>
              <a:rPr lang="de-DE" sz="1800" b="1" dirty="0">
                <a:latin typeface="Arial" panose="020B0604020202020204" pitchFamily="34" charset="0"/>
                <a:ea typeface="Calibri" panose="020F0502020204030204" pitchFamily="34" charset="0"/>
                <a:cs typeface="Times New Roman" panose="02020603050405020304" pitchFamily="18" charset="0"/>
              </a:rPr>
              <a:t>Merke: Keinen Rechtsschein setzen, Formvorgaben beachten, mit Wiedervorlagen im Bereich der HR-Administration arbeiten (Fristenmanagement)</a:t>
            </a:r>
            <a:endParaRPr lang="de-DE" sz="1800" b="1" dirty="0">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674959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Schriftform – Störtatbestände – Widerspruch des ArbG: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 15 V TzBfG lautet: </a:t>
            </a:r>
            <a:r>
              <a:rPr lang="de-DE" sz="1800" i="1" dirty="0">
                <a:cs typeface="Times New Roman" panose="02020603050405020304" pitchFamily="18" charset="0"/>
              </a:rPr>
              <a:t>„Wird das ArbV nach Ablauf der Zeit, für die es eingegangen ist, oder nach Zweckerreichung mit Wissen des ArbG fortgesetzt, so gilt es als auf unbestimmte Zeit verlängert, wenn der ArbG nicht unverzüglich widerspricht oder dem AN die Zweckerreichung nicht unverzüglich mitteilt.“</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Der Widerspruch des ArbG nach § 15 V TzBfG kann bereits vor dem Ende der Vertragslaufzeit eines befristeten ArbV erklärt werden. Eine solche Erklä­rung liegt vor, wenn der ArbG dem AN kurz vor Ablauf der Vertragslaufzeit einen befristeten Anschlussvertrag anbietet. Mit diesem Angebot bringt der ArbG un­missverständlich zum Ausdruck, dass er mit einer unbefristeten Fortsetzung des ArbV nicht einverstanden ist. Die Fiktion des § 15 V TzBfG kann in diesem Fall auch dann nicht eintreten, wenn der AN nach Ablauf der Vertragslaufzeit zunächst weiterbeschäftigt wird, der angebotene befristete ArbV aber letztlich nicht zustande kommt</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11.07.2007 – 7 AZR 501/06; BAG 05.05.2004 – 7 AZR 629/03</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Eintritt </a:t>
            </a:r>
            <a:r>
              <a:rPr lang="de-DE" sz="1800" dirty="0">
                <a:cs typeface="Times New Roman" panose="02020603050405020304" pitchFamily="18" charset="0"/>
              </a:rPr>
              <a:t>der in § 15 V TzBfG angeordneten Fiktion setzt voraus, dass der AN seine Arbeitsleistung bewusst und in der Bereitschaft fortsetzt, die Pflichten aus dem ArbV weiter zu erfüllen. Die Weiterarbeit des AN muss mit Wissen des ArbG selbst oder eines zum Abschluss von ArbV berechtigten Vertreters erfolgen </a:t>
            </a:r>
            <a:r>
              <a:rPr lang="de-DE" sz="1800" dirty="0">
                <a:effectLst/>
                <a:ea typeface="Calibri" panose="020F0502020204030204" pitchFamily="34" charset="0"/>
                <a:cs typeface="Times New Roman" panose="02020603050405020304" pitchFamily="18" charset="0"/>
              </a:rPr>
              <a:t>(</a:t>
            </a:r>
            <a:r>
              <a:rPr lang="de-DE" sz="1800" dirty="0">
                <a:ea typeface="Calibri" panose="020F0502020204030204" pitchFamily="34" charset="0"/>
                <a:cs typeface="Times New Roman" panose="02020603050405020304" pitchFamily="18" charset="0"/>
              </a:rPr>
              <a:t>=</a:t>
            </a:r>
            <a:r>
              <a:rPr lang="de-DE" sz="1800" dirty="0">
                <a:effectLst/>
                <a:ea typeface="Calibri" panose="020F0502020204030204" pitchFamily="34" charset="0"/>
                <a:cs typeface="Times New Roman" panose="02020603050405020304" pitchFamily="18" charset="0"/>
              </a:rPr>
              <a:t> bewusst)</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11.07.2007 – 7 AZR 501/06</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795980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557435"/>
            <a:ext cx="7920000" cy="757130"/>
          </a:xfrm>
          <a:effectLst/>
        </p:spPr>
        <p:txBody>
          <a:bodyPr>
            <a:spAutoFit/>
          </a:bodyPr>
          <a:lstStyle/>
          <a:p>
            <a:r>
              <a:rPr lang="de-DE" sz="2400" b="1" u="sng" dirty="0"/>
              <a:t>Schriftform – Störtatbestände – Auflösende Bedingung und zeitliche Höchstbefristung: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Grunderkenntnis: Eine Verbindung von auflösender Bedingung und kalendermäßiger Höchstbefristung im Sinne von § 3 I 2 Alt. 1, § 15 I TzBfG ist grundsätzlich zulässig</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Die Wirksamkeit der auflö­senden Bedingung und der zeitlichen Höchstbefristung sind rechtlich getrennt zu beurteilen</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 Bei einer Kombination von auflösender Bedingung und zeitlicher Höchstbefristung ist Rechtsfolge der widerspruchslosen Weiterarbeit im Sinne von §§ 21, 15 V TzBfG über den Bedingungseintritt hinaus nicht die unbefristete Fortdauer des ArbV</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Die Fiktionswirkung ist nach Sinn und Zweck der §§ 21, 15 V TzBfG auf den nur befristeten Fortbestand des ArbV beschränkt</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29.06.2011 – 7 AZR 6/10</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7936368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557435"/>
            <a:ext cx="7920000" cy="757130"/>
          </a:xfrm>
          <a:effectLst/>
        </p:spPr>
        <p:txBody>
          <a:bodyPr>
            <a:spAutoFit/>
          </a:bodyPr>
          <a:lstStyle/>
          <a:p>
            <a:r>
              <a:rPr lang="de-DE" sz="2400" b="1" u="sng" dirty="0"/>
              <a:t>Schriftform – Störtatbestände – Erstbegründung ArbV und Vorbehalt einer formwirksamen Befristung 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40000" lnSpcReduction="20000"/>
          </a:bodyPr>
          <a:lstStyle/>
          <a:p>
            <a:pPr marL="0" indent="0" algn="just">
              <a:lnSpc>
                <a:spcPct val="150000"/>
              </a:lnSpc>
              <a:spcAft>
                <a:spcPts val="800"/>
              </a:spcAft>
              <a:buNone/>
            </a:pPr>
            <a:r>
              <a:rPr lang="de-DE" sz="2500" b="1" dirty="0">
                <a:cs typeface="Times New Roman" panose="02020603050405020304" pitchFamily="18" charset="0"/>
              </a:rPr>
              <a:t>Die Grundsätze von Treu und Glauben (§ 242 BGB) und das Verbot missbräuchlichen , widersprüchlichen Verhaltens sind schwer zu fassen!</a:t>
            </a:r>
          </a:p>
          <a:p>
            <a:pPr algn="just">
              <a:lnSpc>
                <a:spcPct val="140000"/>
              </a:lnSpc>
              <a:spcBef>
                <a:spcPts val="600"/>
              </a:spcBef>
              <a:buFont typeface="Wingdings" panose="05000000000000000000" pitchFamily="2" charset="2"/>
              <a:buChar char="Ø"/>
            </a:pPr>
            <a:r>
              <a:rPr lang="de-DE" dirty="0">
                <a:cs typeface="Times New Roman" panose="02020603050405020304" pitchFamily="18" charset="0"/>
              </a:rPr>
              <a:t>Auch bei der Erstbegründung von vermeintlich befristeten ArbV können infol­ge einer Divergenz zwischen tatsächlichem Verhalten und erklärtem arbeitgeberseitigen „Vorbehalt einer Befristung“ Formwirksamkeitsprobleme auftreten, wie die Entscheidung des Siebten Senats vom 15.02.2017 – 7 AZR 223/15 zeigt</a:t>
            </a:r>
          </a:p>
          <a:p>
            <a:pPr algn="just">
              <a:lnSpc>
                <a:spcPct val="140000"/>
              </a:lnSpc>
              <a:spcBef>
                <a:spcPts val="600"/>
              </a:spcBef>
              <a:buFont typeface="Wingdings" panose="05000000000000000000" pitchFamily="2" charset="2"/>
              <a:buChar char="Ø"/>
            </a:pPr>
            <a:r>
              <a:rPr lang="de-DE" dirty="0">
                <a:cs typeface="Times New Roman" panose="02020603050405020304" pitchFamily="18" charset="0"/>
              </a:rPr>
              <a:t>Zwar kann der ArbG den Abschluss eines befristeten AV von der Unterzeichnung der Vertragsurkunde durch den AN abhängig machen. Hat der ArbG in den Vertragsverhandlungen mit dem AN den Abschluss des befristeten ArbV ausdrücklich unter den Vorbehalt eines schriftlichen Vertragsschlusses gestellt oder dem </a:t>
            </a:r>
            <a:r>
              <a:rPr lang="de-DE" dirty="0" err="1">
                <a:cs typeface="Times New Roman" panose="02020603050405020304" pitchFamily="18" charset="0"/>
              </a:rPr>
              <a:t>ArbN</a:t>
            </a:r>
            <a:r>
              <a:rPr lang="de-DE" dirty="0">
                <a:cs typeface="Times New Roman" panose="02020603050405020304" pitchFamily="18" charset="0"/>
              </a:rPr>
              <a:t> die schriftliche Niederlegung des Vereinbarten angekündigt, so ist diese Erklärung ohne Hinzutreten außergewöhnlicher Umstände nach dem maßgeblichen Empfängerhorizont (§§ 133, 157 BGB) dahingehend zu verstehen, dass der ArbG dem sich aus § 14 IV TzBfG ergebenden Schriftformgebot entsprechen will und sein auf den Vertragsschluss gerichtetes schriftliches Angebot nur durch die der Form des § 126 II BGB genügende Unterzeichnung der Vertragsurkunde angenommen werden kann</a:t>
            </a:r>
          </a:p>
          <a:p>
            <a:pPr algn="just">
              <a:lnSpc>
                <a:spcPct val="140000"/>
              </a:lnSpc>
              <a:spcBef>
                <a:spcPts val="600"/>
              </a:spcBef>
              <a:buFont typeface="Wingdings" panose="05000000000000000000" pitchFamily="2" charset="2"/>
              <a:buChar char="Ø"/>
            </a:pPr>
            <a:r>
              <a:rPr lang="de-DE" dirty="0">
                <a:cs typeface="Times New Roman" panose="02020603050405020304" pitchFamily="18" charset="0"/>
              </a:rPr>
              <a:t>Hat der ArbG durch sein vor der Arbeitsaufnahme liegendes Verhalten verdeutlicht, dass er den Abschluss des befristeten </a:t>
            </a:r>
            <a:r>
              <a:rPr lang="de-DE" dirty="0" err="1">
                <a:cs typeface="Times New Roman" panose="02020603050405020304" pitchFamily="18" charset="0"/>
              </a:rPr>
              <a:t>Arbv</a:t>
            </a:r>
            <a:r>
              <a:rPr lang="de-DE" dirty="0">
                <a:cs typeface="Times New Roman" panose="02020603050405020304" pitchFamily="18" charset="0"/>
              </a:rPr>
              <a:t> von der Einhaltung des Schriftformgebots abhängig machen will, liegt in der bloßen Entgegennahme der Arbeitsleistung des AN regelmäßig nicht die Annahme eines vermeintlichen Vertragsangebots des AN. Dieser kann das schriftliche Angebot des ArbG dann noch nach der Arbeitsaufnahme durch die Unterzeichnung des ArbV annehmen</a:t>
            </a:r>
          </a:p>
          <a:p>
            <a:pPr algn="just">
              <a:lnSpc>
                <a:spcPct val="140000"/>
              </a:lnSpc>
              <a:spcBef>
                <a:spcPts val="600"/>
              </a:spcBef>
              <a:buFont typeface="Wingdings" panose="05000000000000000000" pitchFamily="2" charset="2"/>
              <a:buChar char="Ø"/>
            </a:pPr>
            <a:r>
              <a:rPr lang="de-DE" dirty="0">
                <a:cs typeface="Times New Roman" panose="02020603050405020304" pitchFamily="18" charset="0"/>
              </a:rPr>
              <a:t>Nimmt der AN in diesem Fall vor der Vertragsunterzeichnung die Arbeit auf, entsteht zwi­schen den Parteien lediglich ein faktisches Arbeitsverhältnis, weil es an der Abgabe der zum Vertragsschluss erforderlichen übereinstimmenden Willenserklärungen fehlt</a:t>
            </a:r>
          </a:p>
          <a:p>
            <a:pPr marL="0" indent="0" algn="just">
              <a:lnSpc>
                <a:spcPct val="140000"/>
              </a:lnSpc>
              <a:spcBef>
                <a:spcPts val="600"/>
              </a:spcBef>
              <a:buNone/>
            </a:pPr>
            <a:r>
              <a:rPr lang="de-DE" dirty="0">
                <a:cs typeface="Times New Roman" panose="02020603050405020304" pitchFamily="18" charset="0"/>
              </a:rPr>
              <a:t>Vgl. BAG 15.02.2017 – 7 AZR 223/15; BAG 14.12.2016 – 7 AZR 797/14; BAG 07.10.2015 – 7 AZR 40/14 jeweils für den Fall, dass dem AN vor Vertragsbeginn ein schriftliches Vertragsangebot des ArbG vorliegt</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2514092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557435"/>
            <a:ext cx="7920000" cy="757130"/>
          </a:xfrm>
          <a:effectLst/>
        </p:spPr>
        <p:txBody>
          <a:bodyPr>
            <a:spAutoFit/>
          </a:bodyPr>
          <a:lstStyle/>
          <a:p>
            <a:r>
              <a:rPr lang="de-DE" sz="2400" b="1" u="sng" dirty="0"/>
              <a:t>Schriftform – Störtatbestände – Erstbegründung ArbV und Vorbehalt einer formwirksamen Befristung II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lgn="just">
              <a:lnSpc>
                <a:spcPct val="150000"/>
              </a:lnSpc>
              <a:spcAft>
                <a:spcPts val="800"/>
              </a:spcAft>
              <a:buNone/>
            </a:pPr>
            <a:r>
              <a:rPr lang="de-DE" sz="2500" b="1" dirty="0">
                <a:cs typeface="Times New Roman" panose="02020603050405020304" pitchFamily="18" charset="0"/>
              </a:rPr>
              <a:t>Die Grundsätze von Treu und Glauben (§ 242 BGB) und das Verbot missbräuchlichen , widersprüchlichen Verhaltens sind schwer zu fassen!</a:t>
            </a:r>
          </a:p>
          <a:p>
            <a:pPr algn="just">
              <a:lnSpc>
                <a:spcPct val="140000"/>
              </a:lnSpc>
              <a:spcBef>
                <a:spcPts val="600"/>
              </a:spcBef>
              <a:spcAft>
                <a:spcPts val="6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Regel/Ausnahme: Das Vorstehende gilt nicht, wenn der ArbG, ohne dem AN ein annahme­fähiges schriftliches Angebot auf Abschluss eines befristeten ArbV unterbreitet zu haben, ausdrücklich erklärt hat, der ArbV solle erst mit Unterzeichnung der Ver­tragsurkunde durch ihn zustande kommen, er dem AN jedoch bereits zuvor in Widerspruch zu seiner Erklärung einen Arbeitsplatz zur Verfügung stellt und die Arbeits­leistung entgegennimmt</a:t>
            </a:r>
          </a:p>
          <a:p>
            <a:pPr algn="just">
              <a:lnSpc>
                <a:spcPct val="140000"/>
              </a:lnSpc>
              <a:spcBef>
                <a:spcPts val="600"/>
              </a:spcBef>
              <a:spcAft>
                <a:spcPts val="6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Unter diesen Umständen hat er seinerseits nicht alles zur Wahrung der Schriftform getan. In einem solchen Fall ist der </a:t>
            </a:r>
            <a:r>
              <a:rPr lang="de-DE" sz="1800" b="1" dirty="0">
                <a:effectLst/>
                <a:ea typeface="Calibri" panose="020F0502020204030204" pitchFamily="34" charset="0"/>
                <a:cs typeface="Times New Roman" panose="02020603050405020304" pitchFamily="18" charset="0"/>
              </a:rPr>
              <a:t>Vorbehalt unbeachtlich</a:t>
            </a:r>
            <a:r>
              <a:rPr lang="de-DE" sz="1800" dirty="0">
                <a:effectLst/>
                <a:ea typeface="Calibri" panose="020F0502020204030204" pitchFamily="34" charset="0"/>
                <a:cs typeface="Times New Roman" panose="02020603050405020304" pitchFamily="18" charset="0"/>
              </a:rPr>
              <a:t>. Der ArbG kann die Auslegung seines Verhaltens als Ausdruck eines entsprechenden Rechtsfolge­willens nicht ausschließen. Die in Widerspruch zu seinem tatsächlichen Verhalten stehende Erklärung ist für die rechtliche Wertung, welche Erklärungsbedeutung der Inanspruch­nahme der Arbeitsleistung zukommt, ohne Bedeutung</a:t>
            </a:r>
          </a:p>
          <a:p>
            <a:pPr algn="just">
              <a:lnSpc>
                <a:spcPct val="140000"/>
              </a:lnSpc>
              <a:spcBef>
                <a:spcPts val="600"/>
              </a:spcBef>
              <a:spcAft>
                <a:spcPts val="6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Zeigt jemand ein Verhalten, das nach Treu und Glauben und der Verkehrssitte nur als Ausdruck eines bestimmten Willens aufgefasst werden kann, so ist seine wörtliche Verwahrung gegen eine entsprechende Deutung des Verhaltens unbeachtlich, denn er setzt sich in Widerspruch mit seinem eigenen tatsächlichen Verhalten (sog. </a:t>
            </a:r>
            <a:r>
              <a:rPr lang="de-DE" sz="1800" dirty="0" err="1">
                <a:effectLst/>
                <a:ea typeface="Calibri" panose="020F0502020204030204" pitchFamily="34" charset="0"/>
                <a:cs typeface="Times New Roman" panose="02020603050405020304" pitchFamily="18" charset="0"/>
              </a:rPr>
              <a:t>protestatio</a:t>
            </a:r>
            <a:r>
              <a:rPr lang="de-DE" sz="1800" dirty="0">
                <a:effectLst/>
                <a:ea typeface="Calibri" panose="020F0502020204030204" pitchFamily="34" charset="0"/>
                <a:cs typeface="Times New Roman" panose="02020603050405020304" pitchFamily="18" charset="0"/>
              </a:rPr>
              <a:t> facto </a:t>
            </a:r>
            <a:r>
              <a:rPr lang="de-DE" sz="1800" dirty="0" err="1">
                <a:effectLst/>
                <a:ea typeface="Calibri" panose="020F0502020204030204" pitchFamily="34" charset="0"/>
                <a:cs typeface="Times New Roman" panose="02020603050405020304" pitchFamily="18" charset="0"/>
              </a:rPr>
              <a:t>contraria</a:t>
            </a:r>
            <a:r>
              <a:rPr lang="de-DE" sz="1800" dirty="0">
                <a:effectLst/>
                <a:ea typeface="Calibri" panose="020F0502020204030204" pitchFamily="34" charset="0"/>
                <a:cs typeface="Times New Roman" panose="02020603050405020304" pitchFamily="18" charset="0"/>
              </a:rPr>
              <a:t>) und hat durch sein tatsächliches Verhalten die Geltendmachung einer anderweitigen Auslegung verwirkt</a:t>
            </a:r>
          </a:p>
          <a:p>
            <a:pPr marL="0" indent="0" algn="just">
              <a:lnSpc>
                <a:spcPct val="140000"/>
              </a:lnSpc>
              <a:spcBef>
                <a:spcPts val="600"/>
              </a:spcBef>
              <a:spcAft>
                <a:spcPts val="600"/>
              </a:spcAft>
              <a:buNone/>
            </a:pPr>
            <a:r>
              <a:rPr lang="de-DE" sz="1800" dirty="0">
                <a:cs typeface="Times New Roman" panose="02020603050405020304" pitchFamily="18" charset="0"/>
              </a:rPr>
              <a:t>Vgl. BAG 15.02.2017 – 7 AZR 223/15; BAG 14.12.2016 – 7 AZR 797/14</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8389176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Berufung auf Formmangel – Verstoß gegen Treu und Glauben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 Berufung auf einen Formmangel durch eine Vertragspartei ist nur ausnahmsweise treu­widrig (§ 242 BGB)</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Grundsätzlich verstößt es nicht gegen Treu und Glauben (§ 242 BGB), wenn sich eine Partei nachträglich auf die Unwirksamkeit einer von ihr abgegebenen Willenserklärung beruft oder ein unter ihrer Beteiligung zustande gekommenes Rechtsgeschäft angreift</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Dies kann wegen des Verbots widersprüchlichen Verhaltens aber ausnahmsweise dann der Fall sein, wenn der Vertragspartner trotz des Formmangels auf die Gültigkeit des Vertrags vertrauen durfte und die den Formmangel geltend machende Vertragspartei sich dadurch zu ihrem vorhergehenden Verhalten in Widerspruch setzt</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Sie muss durch dieses Verhalten beim Anspruchsgegner ein schutzwürdiges Vertrauen erweckt haben, ihr Recht zukünftig nicht mehr in Anspruch nehmen zu wollen</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Dies kommt im Hinblick auf die Bedeutung des Formerfordernisses nur in besonderen Ausnahmefällen in Betracht. Formvorschriften dürfen im Interesse der Rechtssicherheit nicht aus bloßen Billigkeitserwägungen außer Acht gelassen werden. Es reicht nicht aus, dass die Nichtigkeit den einen Vertragsteil hart trifft. Für diesen muss das Ergebnis vielmehr schlechthin untragbar sein</a:t>
            </a:r>
          </a:p>
          <a:p>
            <a:pPr marL="0" indent="0" algn="just">
              <a:lnSpc>
                <a:spcPct val="140000"/>
              </a:lnSpc>
              <a:spcBef>
                <a:spcPts val="600"/>
              </a:spcBef>
              <a:buNone/>
            </a:pPr>
            <a:r>
              <a:rPr lang="de-DE" sz="1800" dirty="0">
                <a:effectLst/>
                <a:ea typeface="Calibri" panose="020F0502020204030204" pitchFamily="34" charset="0"/>
                <a:cs typeface="Times New Roman" panose="02020603050405020304" pitchFamily="18" charset="0"/>
              </a:rPr>
              <a:t>Vgl. BGH 16.07.2004 – V ZR 222/03; BAG 04.11.2015 – 7 AZR 933/13</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8607433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 Änderungssperre 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Als handfestes und teures Risiko stellt sich mit Blick auf die höchstrichterliche Recht</a:t>
            </a:r>
            <a:r>
              <a:rPr lang="de-DE" sz="1800" dirty="0">
                <a:ea typeface="Calibri" panose="020F0502020204030204" pitchFamily="34" charset="0"/>
                <a:cs typeface="Times New Roman" panose="02020603050405020304" pitchFamily="18" charset="0"/>
              </a:rPr>
              <a:t>­sprechung die Auffassung des ArbG dar, er könne bei der Verlängerung eines befristeten Ver­trages zugleich weitere Arbeitsbedingungen ändern</a:t>
            </a:r>
            <a:endParaRPr lang="de-DE" sz="1800" dirty="0">
              <a:effectLst/>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de-DE" sz="1800" dirty="0">
                <a:ea typeface="Calibri" panose="020F0502020204030204" pitchFamily="34" charset="0"/>
                <a:cs typeface="Times New Roman" panose="02020603050405020304" pitchFamily="18" charset="0"/>
              </a:rPr>
              <a:t>V</a:t>
            </a:r>
            <a:r>
              <a:rPr lang="de-DE" sz="1800" dirty="0">
                <a:effectLst/>
                <a:ea typeface="Calibri" panose="020F0502020204030204" pitchFamily="34" charset="0"/>
                <a:cs typeface="Times New Roman" panose="02020603050405020304" pitchFamily="18" charset="0"/>
              </a:rPr>
              <a:t>gl. BAG 23.08.2006 – 7 AZR </a:t>
            </a:r>
            <a:r>
              <a:rPr lang="de-DE" sz="1800" dirty="0">
                <a:ea typeface="Calibri" panose="020F0502020204030204" pitchFamily="34" charset="0"/>
                <a:cs typeface="Times New Roman" panose="02020603050405020304" pitchFamily="18" charset="0"/>
              </a:rPr>
              <a:t>12/06</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Häufig nutzen AN die Verhandlung zur Vertragsverlängerung, um bessere Bedingungen auszuhandeln (etwa mehr Gehalt, Aufstockung von Teilzeit auf Vollzeit, etc.)</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Das Tatbestandsmerkmal der Verlängerung im Sinne des </a:t>
            </a:r>
            <a:r>
              <a:rPr lang="de-DE" sz="1800" u="none" strike="noStrike" dirty="0">
                <a:solidFill>
                  <a:srgbClr val="0563C1"/>
                </a:solidFill>
                <a:effectLst/>
                <a:ea typeface="Calibri" panose="020F0502020204030204" pitchFamily="34" charset="0"/>
                <a:cs typeface="Times New Roman" panose="02020603050405020304" pitchFamily="18" charset="0"/>
              </a:rPr>
              <a:t>§ 14 II 1 HS 2 TzBfG</a:t>
            </a:r>
            <a:r>
              <a:rPr lang="de-DE" sz="1800" dirty="0">
                <a:effectLst/>
                <a:ea typeface="Calibri" panose="020F0502020204030204" pitchFamily="34" charset="0"/>
                <a:cs typeface="Times New Roman" panose="02020603050405020304" pitchFamily="18" charset="0"/>
              </a:rPr>
              <a:t> eines nach </a:t>
            </a:r>
            <a:r>
              <a:rPr lang="de-DE" sz="1800" u="none" strike="noStrike" dirty="0">
                <a:solidFill>
                  <a:srgbClr val="0563C1"/>
                </a:solidFill>
                <a:effectLst/>
                <a:ea typeface="Calibri" panose="020F0502020204030204" pitchFamily="34" charset="0"/>
                <a:cs typeface="Times New Roman" panose="02020603050405020304" pitchFamily="18" charset="0"/>
              </a:rPr>
              <a:t>§ 14 II 1 HS 1 TzBfG</a:t>
            </a:r>
            <a:r>
              <a:rPr lang="de-DE" sz="1800" dirty="0">
                <a:effectLst/>
                <a:ea typeface="Calibri" panose="020F0502020204030204" pitchFamily="34" charset="0"/>
                <a:cs typeface="Times New Roman" panose="02020603050405020304" pitchFamily="18" charset="0"/>
              </a:rPr>
              <a:t> sachgrundlos befristeten ArbV setzt aber voraus, dass die Vereinbarung über das Hinausschieben des Beendigungszeitpunktes noch vor dem Abschluss der Laufzeit des bisherigen Vertrages in schriftlicher Form vereinbart wird und der Vertragsinhalt ansonsten unverändert bleibt. Andernfalls liegen der Neuabschluss eines befristeten ArbV und damit eine unzulässige und unwirksame Befristung vor</a:t>
            </a:r>
          </a:p>
          <a:p>
            <a:pPr marL="0" indent="0" algn="just">
              <a:lnSpc>
                <a:spcPct val="150000"/>
              </a:lnSpc>
              <a:spcAft>
                <a:spcPts val="800"/>
              </a:spcAft>
              <a:buNone/>
            </a:pPr>
            <a:r>
              <a:rPr lang="de-DE" sz="1800" dirty="0">
                <a:ea typeface="Calibri" panose="020F0502020204030204" pitchFamily="34" charset="0"/>
                <a:cs typeface="Times New Roman" panose="02020603050405020304" pitchFamily="18" charset="0"/>
              </a:rPr>
              <a:t>V</a:t>
            </a:r>
            <a:r>
              <a:rPr lang="de-DE" sz="1800" dirty="0">
                <a:effectLst/>
                <a:ea typeface="Calibri" panose="020F0502020204030204" pitchFamily="34" charset="0"/>
                <a:cs typeface="Times New Roman" panose="02020603050405020304" pitchFamily="18" charset="0"/>
              </a:rPr>
              <a:t>gl. BAG 23.08.2006 – 7 AZR 12/06</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8579282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 Änderungssperre II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 Änderungssperre soll vom Grundsatz her den AN schützen. Der ArbG kann in Ansehung des Vorbeschäftigungsverbots im Zuge einer sachgrundlosen Befristung keine Vertragsverlängerung zu schlechteren Bedingungen anbieten</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Nach der Rechtsprechung des Siebten Senats steht aber auch eine für den AN günstige Änderung/Verbesserung seiner Arbeitsbedingungen (z.B. 6 Monate Verlängerung und 1 € Brutto mehr pro Arbeitsstunde) einer Verlängerung seines befristeten ArbV entgegen, was viele Arbeitgeber übersehen</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21.03.2018 – 7 AZR 428/16; </a:t>
            </a:r>
            <a:r>
              <a:rPr lang="de-DE" sz="1800" dirty="0" err="1">
                <a:effectLst/>
                <a:ea typeface="Calibri" panose="020F0502020204030204" pitchFamily="34" charset="0"/>
                <a:cs typeface="Times New Roman" panose="02020603050405020304" pitchFamily="18" charset="0"/>
              </a:rPr>
              <a:t>krit</a:t>
            </a:r>
            <a:r>
              <a:rPr lang="de-DE" sz="1800" dirty="0">
                <a:effectLst/>
                <a:ea typeface="Calibri" panose="020F0502020204030204" pitchFamily="34" charset="0"/>
                <a:cs typeface="Times New Roman" panose="02020603050405020304" pitchFamily="18" charset="0"/>
              </a:rPr>
              <a:t>. </a:t>
            </a:r>
            <a:r>
              <a:rPr lang="de-DE" sz="1800" i="1" dirty="0">
                <a:effectLst/>
                <a:ea typeface="Calibri" panose="020F0502020204030204" pitchFamily="34" charset="0"/>
                <a:cs typeface="Times New Roman" panose="02020603050405020304" pitchFamily="18" charset="0"/>
              </a:rPr>
              <a:t>Bauer</a:t>
            </a:r>
            <a:r>
              <a:rPr lang="de-DE" sz="1800" dirty="0">
                <a:effectLst/>
                <a:ea typeface="Calibri" panose="020F0502020204030204" pitchFamily="34" charset="0"/>
                <a:cs typeface="Times New Roman" panose="02020603050405020304" pitchFamily="18" charset="0"/>
              </a:rPr>
              <a:t>, FD-</a:t>
            </a:r>
            <a:r>
              <a:rPr lang="de-DE" sz="1800" dirty="0" err="1">
                <a:effectLst/>
                <a:ea typeface="Calibri" panose="020F0502020204030204" pitchFamily="34" charset="0"/>
                <a:cs typeface="Times New Roman" panose="02020603050405020304" pitchFamily="18" charset="0"/>
              </a:rPr>
              <a:t>ArbR</a:t>
            </a:r>
            <a:r>
              <a:rPr lang="de-DE" sz="1800" dirty="0">
                <a:effectLst/>
                <a:ea typeface="Calibri" panose="020F0502020204030204" pitchFamily="34" charset="0"/>
                <a:cs typeface="Times New Roman" panose="02020603050405020304" pitchFamily="18" charset="0"/>
              </a:rPr>
              <a:t> 2018, 4076622</a:t>
            </a:r>
          </a:p>
          <a:p>
            <a:pPr marL="0" indent="0" algn="just">
              <a:lnSpc>
                <a:spcPct val="150000"/>
              </a:lnSpc>
              <a:spcAft>
                <a:spcPts val="800"/>
              </a:spcAft>
              <a:buNone/>
            </a:pPr>
            <a:r>
              <a:rPr lang="de-DE" sz="1800" b="1" dirty="0">
                <a:ea typeface="Calibri" panose="020F0502020204030204" pitchFamily="34" charset="0"/>
                <a:cs typeface="Times New Roman" panose="02020603050405020304" pitchFamily="18" charset="0"/>
              </a:rPr>
              <a:t>Merksatz: „Tue Gutes und habe ein Problem!“</a:t>
            </a:r>
            <a:endParaRPr lang="de-DE" sz="1800" b="1" dirty="0">
              <a:effectLst/>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8559782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 Änderungssperre III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gn="just">
              <a:lnSpc>
                <a:spcPct val="150000"/>
              </a:lnSpc>
              <a:spcAft>
                <a:spcPts val="800"/>
              </a:spcAft>
            </a:pPr>
            <a:r>
              <a:rPr lang="de-DE" sz="1800" dirty="0">
                <a:effectLst/>
                <a:ea typeface="Calibri" panose="020F0502020204030204" pitchFamily="34" charset="0"/>
                <a:cs typeface="Times New Roman" panose="02020603050405020304" pitchFamily="18" charset="0"/>
              </a:rPr>
              <a:t>Eine Vertragsverlängerung nach § 14 II 1 HS 2 TzBfG ist nur gegeben, wenn</a:t>
            </a:r>
          </a:p>
          <a:p>
            <a:pPr algn="just">
              <a:lnSpc>
                <a:spcPct val="150000"/>
              </a:lnSpc>
              <a:spcAft>
                <a:spcPts val="800"/>
              </a:spcAft>
            </a:pPr>
            <a:r>
              <a:rPr lang="de-DE" sz="1800" dirty="0">
                <a:effectLst/>
                <a:ea typeface="Calibri" panose="020F0502020204030204" pitchFamily="34" charset="0"/>
                <a:cs typeface="Times New Roman" panose="02020603050405020304" pitchFamily="18" charset="0"/>
              </a:rPr>
              <a:t>(1) sich die Verlängerung zeitlich unmittelbar an den zu verlängernden Vertrag anschließt</a:t>
            </a:r>
          </a:p>
          <a:p>
            <a:pPr algn="just">
              <a:lnSpc>
                <a:spcPct val="150000"/>
              </a:lnSpc>
              <a:spcAft>
                <a:spcPts val="800"/>
              </a:spcAft>
            </a:pPr>
            <a:r>
              <a:rPr lang="de-DE" sz="1800" dirty="0">
                <a:effectLst/>
                <a:ea typeface="Calibri" panose="020F0502020204030204" pitchFamily="34" charset="0"/>
                <a:cs typeface="Times New Roman" panose="02020603050405020304" pitchFamily="18" charset="0"/>
              </a:rPr>
              <a:t>(2) die Verlängerung noch vor Ablauf der Laufzeit des zu verlängernden Vertrages vereinbart wird</a:t>
            </a:r>
          </a:p>
          <a:p>
            <a:pPr algn="just">
              <a:lnSpc>
                <a:spcPct val="150000"/>
              </a:lnSpc>
              <a:spcAft>
                <a:spcPts val="800"/>
              </a:spcAft>
            </a:pPr>
            <a:r>
              <a:rPr lang="de-DE" sz="1800" dirty="0">
                <a:effectLst/>
                <a:ea typeface="Calibri" panose="020F0502020204030204" pitchFamily="34" charset="0"/>
                <a:cs typeface="Times New Roman" panose="02020603050405020304" pitchFamily="18" charset="0"/>
              </a:rPr>
              <a:t>(3) nur die Vertragsdauer unter Beibehaltung der übrigen Vertragsbedingungen geändert wird</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a:t>
            </a:r>
            <a:r>
              <a:rPr lang="de-DE" sz="1800" dirty="0">
                <a:ea typeface="Calibri" panose="020F0502020204030204" pitchFamily="34" charset="0"/>
                <a:cs typeface="Times New Roman" panose="02020603050405020304" pitchFamily="18" charset="0"/>
              </a:rPr>
              <a:t>. </a:t>
            </a:r>
            <a:r>
              <a:rPr lang="de-DE" sz="1800" dirty="0">
                <a:effectLst/>
                <a:ea typeface="Calibri" panose="020F0502020204030204" pitchFamily="34" charset="0"/>
                <a:cs typeface="Times New Roman" panose="02020603050405020304" pitchFamily="18" charset="0"/>
              </a:rPr>
              <a:t>BAG 12.08.2009 – 7 AZR 270/08; </a:t>
            </a:r>
            <a:r>
              <a:rPr lang="de-DE" sz="1800" i="1" dirty="0">
                <a:effectLst/>
                <a:ea typeface="Calibri" panose="020F0502020204030204" pitchFamily="34" charset="0"/>
                <a:cs typeface="Times New Roman" panose="02020603050405020304" pitchFamily="18" charset="0"/>
              </a:rPr>
              <a:t>Arnold</a:t>
            </a:r>
            <a:r>
              <a:rPr lang="de-DE" sz="1800" dirty="0">
                <a:effectLst/>
                <a:ea typeface="Calibri" panose="020F0502020204030204" pitchFamily="34" charset="0"/>
                <a:cs typeface="Times New Roman" panose="02020603050405020304" pitchFamily="18" charset="0"/>
              </a:rPr>
              <a:t>, NZA-RR 2020, 1 (3).</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3889476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 Änderungssperre IV</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algn="just">
              <a:lnSpc>
                <a:spcPct val="150000"/>
              </a:lnSpc>
              <a:spcAft>
                <a:spcPts val="800"/>
              </a:spcAft>
              <a:buFont typeface="Wingdings" panose="05000000000000000000" pitchFamily="2" charset="2"/>
              <a:buChar char="Ø"/>
            </a:pPr>
            <a:r>
              <a:rPr lang="de-DE" sz="1900" dirty="0">
                <a:cs typeface="Times New Roman" panose="02020603050405020304" pitchFamily="18" charset="0"/>
              </a:rPr>
              <a:t>Einer Verlängerung im Sinne von § 14 II 1 TzBfG steht nicht entgegen, wenn die Parteien in der Verlängerungsvereinbarung die Vertragsbedingungen an die zum Zeitpunkt der Verlängerung geltende Rechtslage anpassen</a:t>
            </a:r>
          </a:p>
          <a:p>
            <a:pPr marL="0" indent="0" algn="just">
              <a:lnSpc>
                <a:spcPct val="150000"/>
              </a:lnSpc>
              <a:spcAft>
                <a:spcPts val="800"/>
              </a:spcAft>
              <a:buNone/>
            </a:pPr>
            <a:r>
              <a:rPr lang="de-DE" sz="1900" dirty="0">
                <a:cs typeface="Times New Roman" panose="02020603050405020304" pitchFamily="18" charset="0"/>
              </a:rPr>
              <a:t>Vgl. BAG 12.08.2009 – 7 AZR 270/08; BAG 23.08.2006 – 7 AZR 12/06</a:t>
            </a:r>
          </a:p>
          <a:p>
            <a:pPr algn="just">
              <a:lnSpc>
                <a:spcPct val="150000"/>
              </a:lnSpc>
              <a:spcAft>
                <a:spcPts val="800"/>
              </a:spcAft>
              <a:buFont typeface="Wingdings" panose="05000000000000000000" pitchFamily="2" charset="2"/>
              <a:buChar char="Ø"/>
            </a:pPr>
            <a:r>
              <a:rPr lang="de-DE" sz="1900" dirty="0">
                <a:cs typeface="Times New Roman" panose="02020603050405020304" pitchFamily="18" charset="0"/>
              </a:rPr>
              <a:t>oder wenn sie in dem Verlängerungsvertrag Arbeitsbedingungen vereinbaren, auf die der befristet beschäftigte AN einen Anspruch hat</a:t>
            </a:r>
          </a:p>
          <a:p>
            <a:pPr marL="0" indent="0" algn="just">
              <a:lnSpc>
                <a:spcPct val="150000"/>
              </a:lnSpc>
              <a:spcAft>
                <a:spcPts val="800"/>
              </a:spcAft>
              <a:buNone/>
            </a:pPr>
            <a:r>
              <a:rPr lang="de-DE" sz="1900" dirty="0">
                <a:cs typeface="Times New Roman" panose="02020603050405020304" pitchFamily="18" charset="0"/>
              </a:rPr>
              <a:t>Vgl. BAG 12.08.2009 – 7 AZR 270/08; BAG 16.01.2008 – 7 AZR 603/06</a:t>
            </a:r>
          </a:p>
          <a:p>
            <a:pPr algn="just">
              <a:lnSpc>
                <a:spcPct val="150000"/>
              </a:lnSpc>
              <a:spcAft>
                <a:spcPts val="800"/>
              </a:spcAft>
              <a:buFont typeface="Wingdings" panose="05000000000000000000" pitchFamily="2" charset="2"/>
              <a:buChar char="Ø"/>
            </a:pPr>
            <a:r>
              <a:rPr lang="de-DE" sz="1900" dirty="0">
                <a:cs typeface="Times New Roman" panose="02020603050405020304" pitchFamily="18" charset="0"/>
              </a:rPr>
              <a:t>Vereinbaren die Parteien nicht im Zusammenhang mit einer Vertragsverlängerung, sondern unabhängig davon während der Laufzeit eines nach § 14 II 1 TzBfG befristeten ArbV unter Beibehaltung der Vertragslaufzeit eine Änderung der Arbeitsbedingungen, ist dies für die Wirksamkeit der Befristung nicht von Bedeutung,</a:t>
            </a:r>
          </a:p>
          <a:p>
            <a:pPr marL="0" indent="0" algn="just">
              <a:lnSpc>
                <a:spcPct val="150000"/>
              </a:lnSpc>
              <a:spcAft>
                <a:spcPts val="800"/>
              </a:spcAft>
              <a:buNone/>
            </a:pPr>
            <a:r>
              <a:rPr lang="de-DE" sz="1900" dirty="0">
                <a:cs typeface="Times New Roman" panose="02020603050405020304" pitchFamily="18" charset="0"/>
              </a:rPr>
              <a:t>Vgl. BAG 12.08.2009 – 7 AZR 270/08; BAG 19.10.2005 – 7 AZR 31/05</a:t>
            </a:r>
          </a:p>
          <a:p>
            <a:pPr>
              <a:buFont typeface="Wingdings" panose="05000000000000000000" pitchFamily="2" charset="2"/>
              <a:buChar char="Ø"/>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49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95818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Wann macht es keinen Sinn Befristungen zu vereinbaren:</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Grunderkenntnis: Jede Befristung ist gemäß § 14 TzBfG zu überprüfen</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Der Gesetzgeber hat die früher richterrechtlich erfolgte Ankoppelung der Befristungskontrolle an das KSchG abgelöst</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Auch früher wegen fehlender Umgehung des KSchG kontrollfreie befristete ArbV unterliegen heute der Befristungskontrolle</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Auch in Kleinbetrieben und bei AN in den ersten sechs Beschäftigungsmonaten bedürfen Befristungen eines sachlichen Grundes, wenn nicht Ausnahmen nach § 14 II oder III TzBfG gegeben sind, vgl. BAG 06.11.2003 – 2 AZR 690/02</a:t>
            </a:r>
          </a:p>
          <a:p>
            <a:pPr marL="265113"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Deshalb gilt im Befristungsrecht </a:t>
            </a:r>
            <a:r>
              <a:rPr lang="de-DE" sz="2000" b="1" u="sng" kern="0" dirty="0">
                <a:solidFill>
                  <a:srgbClr val="000000"/>
                </a:solidFill>
                <a:latin typeface="Calibri" panose="020F0502020204030204" pitchFamily="34" charset="0"/>
                <a:cs typeface="Calibri" panose="020F0502020204030204" pitchFamily="34" charset="0"/>
              </a:rPr>
              <a:t>nicht</a:t>
            </a:r>
            <a:r>
              <a:rPr lang="de-DE" sz="2000" kern="0" dirty="0">
                <a:solidFill>
                  <a:srgbClr val="000000"/>
                </a:solidFill>
                <a:latin typeface="Calibri" panose="020F0502020204030204" pitchFamily="34" charset="0"/>
                <a:cs typeface="Calibri" panose="020F0502020204030204" pitchFamily="34" charset="0"/>
              </a:rPr>
              <a:t>: „Viel hilft viel!“</a:t>
            </a: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0139559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 Änderungssperre V</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b="1" dirty="0"/>
              <a:t>Praxistipps:</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Sind Änderungen des ArbV geplant, sollten diese zwingend während der Vertragslaufzeit erfolgen, nicht aber im Rahmen einer Verlängerung des befristeten Arbeitsvertrages</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Anderenfalls droht die Qualifizierung als Neuabschluss und die daraus nach § 14 II 2 TzBfG aufgrund des Vorbeschäftigungsverbots folgende Entfristung des ArbV</a:t>
            </a:r>
          </a:p>
          <a:p>
            <a:pPr marL="0" indent="0" algn="just">
              <a:lnSpc>
                <a:spcPct val="150000"/>
              </a:lnSpc>
              <a:spcAft>
                <a:spcPts val="800"/>
              </a:spcAft>
              <a:buNone/>
            </a:pPr>
            <a:r>
              <a:rPr lang="de-DE" sz="1800" dirty="0">
                <a:ea typeface="Calibri" panose="020F0502020204030204" pitchFamily="34" charset="0"/>
                <a:cs typeface="Times New Roman" panose="02020603050405020304" pitchFamily="18" charset="0"/>
              </a:rPr>
              <a:t>V</a:t>
            </a:r>
            <a:r>
              <a:rPr lang="de-DE" sz="1800" dirty="0">
                <a:effectLst/>
                <a:ea typeface="Calibri" panose="020F0502020204030204" pitchFamily="34" charset="0"/>
                <a:cs typeface="Times New Roman" panose="02020603050405020304" pitchFamily="18" charset="0"/>
              </a:rPr>
              <a:t>gl. Benkert, NJW-Spezial 2019, 690</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 Veränderung der Arbeitsbedingungen ist strikt von der Verlängerung der Laufzeit des befristeten Vertrages zu trennen</a:t>
            </a:r>
          </a:p>
          <a:p>
            <a:pPr marL="0" indent="0">
              <a:buNone/>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2579894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und AGG-Kontrolle 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 Vereinbarung einer Befristung des ArbV ist eine Entlassungsbedingung nach § 2 I Nr. 2 AGG</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Eine Person, die sich durch eine Verletzung des Gleichbehandlungsgrundsatzes für beschwert hält, genügt ihrer Beweislast bereits dann, wenn sie Indizien vorträgt, die mit überwiegender Wahrscheinlichkeit darauf schließen lassen, dass eine Benachteiligung wegen eines in § 1 AGG genannten Grundes erfolgt ist</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Besteht die Vermutung einer Benachteiligung, trägt die andere Partei die Beweislast dafür, dass der Gleichbehandlungsgrundsatz nicht verletzt worden ist. Hierfür gilt jedoch das Beweismaß des sog. Vollbeweises</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ArbG muss demnach Tatsachen vortragen und ggf. beweisen, aus denen sich ergibt, dass ausschließlich andere als die in § 1 AGG genannten Gründe zu einer ungünstigeren Behandlung geführt haben. Die Beweiswürdigung erfolgt nach § 286 I 1 ZPO unter Zugrundelegung der Vorgaben von § 22 AGG</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17.03.2016 – 8 AZR 677/14</a:t>
            </a:r>
          </a:p>
          <a:p>
            <a:pPr marL="0" indent="0">
              <a:buNone/>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0986431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und AGG-Kontrolle II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lgn="just">
              <a:lnSpc>
                <a:spcPct val="150000"/>
              </a:lnSpc>
              <a:spcAft>
                <a:spcPts val="800"/>
              </a:spcAft>
              <a:buNone/>
            </a:pPr>
            <a:r>
              <a:rPr lang="de-DE" sz="1800" b="1" dirty="0">
                <a:effectLst/>
                <a:ea typeface="Calibri" panose="020F0502020204030204" pitchFamily="34" charset="0"/>
                <a:cs typeface="Times New Roman" panose="02020603050405020304" pitchFamily="18" charset="0"/>
              </a:rPr>
              <a:t>Nach § 4 II TzBfG gilt folgendes Diskriminierungsverbot:</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a:t>
            </a:r>
            <a:r>
              <a:rPr lang="de-DE" sz="1800" dirty="0">
                <a:solidFill>
                  <a:srgbClr val="000000"/>
                </a:solidFill>
                <a:effectLst/>
                <a:ea typeface="Calibri" panose="020F0502020204030204" pitchFamily="34" charset="0"/>
                <a:cs typeface="Times New Roman" panose="02020603050405020304" pitchFamily="18" charset="0"/>
              </a:rPr>
              <a:t>Ein befristet beschäftigter AN darf wegen der Befristung des ArbV nicht schlechter behandelt werden, als ein vergleichbarer unbefristet beschäftigter AN, es sei denn, dass sachliche Gründe eine unterschiedliche Behandlung rechtfertigen</a:t>
            </a:r>
          </a:p>
          <a:p>
            <a:pPr algn="just">
              <a:lnSpc>
                <a:spcPct val="150000"/>
              </a:lnSpc>
              <a:spcAft>
                <a:spcPts val="800"/>
              </a:spcAft>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Einem befristet beschäftigten AN ist Arbeitsentgelt oder eine andere teilbare geldwerte Leistung, die für einen bestimmten Bemessungszeitraum gewährt wird, mindestens in dem Umfang zu gewähren, der dem Anteil seiner Beschäftigungsdauer am Bemessungszeitraum entspricht</a:t>
            </a:r>
          </a:p>
          <a:p>
            <a:pPr algn="just">
              <a:lnSpc>
                <a:spcPct val="150000"/>
              </a:lnSpc>
              <a:spcAft>
                <a:spcPts val="800"/>
              </a:spcAft>
              <a:buFont typeface="Wingdings" panose="05000000000000000000" pitchFamily="2" charset="2"/>
              <a:buChar char="Ø"/>
            </a:pPr>
            <a:r>
              <a:rPr lang="de-DE" sz="1800" dirty="0">
                <a:solidFill>
                  <a:srgbClr val="000000"/>
                </a:solidFill>
                <a:effectLst/>
                <a:ea typeface="Calibri" panose="020F0502020204030204" pitchFamily="34" charset="0"/>
                <a:cs typeface="Times New Roman" panose="02020603050405020304" pitchFamily="18" charset="0"/>
              </a:rPr>
              <a:t>Sind bestimmte Beschäftigungsbedingungen von der Dauer des Bestehens des ArbV in demselben Betrieb oder Unternehmen abhängig, so sind für befristet beschäftigte AN dieselben Zeiten zu berücksichtigen wie für unbefristet beschäftigte AN, es sei denn, dass eine unterschiedliche Berücksichtigung aus sachlichen Gründen gerechtfertigt ist“</a:t>
            </a:r>
            <a:endParaRPr lang="de-DE" sz="1800" dirty="0">
              <a:effectLst/>
              <a:ea typeface="Calibri" panose="020F0502020204030204" pitchFamily="34" charset="0"/>
              <a:cs typeface="Times New Roman" panose="02020603050405020304" pitchFamily="18" charset="0"/>
            </a:endParaRPr>
          </a:p>
          <a:p>
            <a:pPr marL="0" indent="0">
              <a:buNone/>
            </a:pPr>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8778547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und AGG-Kontrolle III</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Die gesetzliche Regelung des § 4 II TzBfG soll verhindern, dass befristete ArbV vom ArbG dazu missbraucht werden, diesen AN Rechte vorzuenthalten, die Dauerbeschäftigten zuerkannt werden. Letztlich beruht das Diskriminierungsverbot auf der Annahme, befristet Beschäftigte hätten eine besonders schwache Verhandlungsposition und seien deshalb für ein Diktat der Arbeitsbedingungen durch einen überlegenen Vertragspartner besonders anfällig</a:t>
            </a:r>
          </a:p>
          <a:p>
            <a:pPr marL="0" indent="0" algn="just">
              <a:lnSpc>
                <a:spcPct val="150000"/>
              </a:lnSpc>
              <a:spcAft>
                <a:spcPts val="800"/>
              </a:spcAft>
              <a:buNone/>
            </a:pPr>
            <a:r>
              <a:rPr lang="de-DE" sz="1800" dirty="0">
                <a:cs typeface="Times New Roman" panose="02020603050405020304" pitchFamily="18" charset="0"/>
              </a:rPr>
              <a:t>Vgl. EuGH 13.09.2007 – C-307/05 [Del Cerro Alonso]; BAG 17.12.2015 – 6 AZR 432/14; BAG 24.10.2013 – 6 AZR 964/11</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8653201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b="1" dirty="0"/>
              <a:t>Prozesstaktische und rechtliche Ausgangsüberlegungen</a:t>
            </a:r>
          </a:p>
          <a:p>
            <a:pPr>
              <a:buFont typeface="Wingdings" panose="05000000000000000000" pitchFamily="2" charset="2"/>
              <a:buChar char="Ø"/>
            </a:pPr>
            <a:r>
              <a:rPr lang="de-DE" sz="1800" dirty="0"/>
              <a:t>Nach § 14 I 1 TzBfG ist die Befristung eines ArbV zulässig, wenn sie durch einen sachlichen Grund gerechtfertigt ist. Das Gesetz benennt in </a:t>
            </a:r>
            <a:br>
              <a:rPr lang="de-DE" sz="1800" dirty="0"/>
            </a:br>
            <a:r>
              <a:rPr lang="de-DE" sz="1800" dirty="0"/>
              <a:t>§ 14 I 2 Nr. 1 – 8 TzBfG einzelne Sachgründe, ohne dass es sich um eine abschließende Aufzählung handelt. Auch unionsrechtlich ist es nicht geboten, die sachlichen Gründe abschließend in der Regelung des nationalen Rechts zu benennen</a:t>
            </a:r>
          </a:p>
          <a:p>
            <a:pPr marL="0" indent="0">
              <a:buNone/>
            </a:pPr>
            <a:r>
              <a:rPr lang="de-DE" sz="1800" dirty="0"/>
              <a:t>Vgl. </a:t>
            </a:r>
            <a:r>
              <a:rPr lang="de-DE" sz="1800" dirty="0">
                <a:effectLst/>
                <a:ea typeface="Calibri" panose="020F0502020204030204" pitchFamily="34" charset="0"/>
              </a:rPr>
              <a:t>BAG 20.01.2016 – 7 ZR 340/14</a:t>
            </a:r>
          </a:p>
          <a:p>
            <a:pPr>
              <a:buFont typeface="Wingdings" panose="05000000000000000000" pitchFamily="2" charset="2"/>
              <a:buChar char="Ø"/>
            </a:pPr>
            <a:r>
              <a:rPr lang="de-DE" sz="1800" dirty="0"/>
              <a:t>Der die Befristung tragende Sachgrund muss im ArbV selbst nicht angegeben werden. Auch die Angabe eines falschen bzw. unzutreffenden Sachgrundes schadet nicht, da die Arbeitsgerichte alle Umstände des Einzelfalls zu prüfen haben. Der ArbG kann sich auf einen Sachgrund auch dann stützen, wenn im ArbV kein oder ein anderer Sachgrund oder etwa § 14 II TzBfG (sachgrundlose Befristung) als Rechtfertigung für die Befristung genannt ist</a:t>
            </a:r>
          </a:p>
          <a:p>
            <a:pPr marL="0" indent="0">
              <a:buNone/>
            </a:pPr>
            <a:r>
              <a:rPr lang="de-DE" sz="1800" dirty="0"/>
              <a:t>Vgl. </a:t>
            </a:r>
            <a:r>
              <a:rPr lang="de-DE" sz="1800" dirty="0">
                <a:effectLst/>
                <a:ea typeface="Calibri" panose="020F0502020204030204" pitchFamily="34" charset="0"/>
              </a:rPr>
              <a:t>BAG 13.02.2013 – 7 AZR 225/11</a:t>
            </a: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0206218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buNone/>
            </a:pPr>
            <a:r>
              <a:rPr lang="de-DE" sz="2000" b="1" dirty="0"/>
              <a:t>Prozesstaktische und rechtliche Ausgangsüberlegungen</a:t>
            </a:r>
          </a:p>
          <a:p>
            <a:pPr>
              <a:lnSpc>
                <a:spcPct val="160000"/>
              </a:lnSpc>
              <a:buFont typeface="Wingdings" panose="05000000000000000000" pitchFamily="2" charset="2"/>
              <a:buChar char="Ø"/>
            </a:pPr>
            <a:r>
              <a:rPr lang="de-DE" sz="1800" dirty="0">
                <a:effectLst/>
                <a:ea typeface="Calibri" panose="020F0502020204030204" pitchFamily="34" charset="0"/>
              </a:rPr>
              <a:t>Vorausschauend ist ArbG dringend anzuraten, die eine Befristung tragenden Sach­gründe sorgsam und aus der Sicht eines objektiven Dritten nachvollziehbar gerichtsver­wertbar zu dokumentieren. Anderenfalls droht ihnen im Fall einer gerichtlichen Auseinan­dersetzung aufgrund der sie treffenden Darlegungs- und </a:t>
            </a:r>
            <a:r>
              <a:rPr lang="de-DE" sz="1800" dirty="0"/>
              <a:t>Beweislast „ein böses Erwachen“</a:t>
            </a:r>
          </a:p>
          <a:p>
            <a:pPr marL="0" indent="0">
              <a:buNone/>
            </a:pPr>
            <a:r>
              <a:rPr lang="de-DE" sz="1800" dirty="0"/>
              <a:t>Vgl. BAG 12.10.1994 – 7 AZR 745/93</a:t>
            </a:r>
          </a:p>
          <a:p>
            <a:pPr>
              <a:lnSpc>
                <a:spcPct val="160000"/>
              </a:lnSpc>
              <a:buFont typeface="Wingdings" panose="05000000000000000000" pitchFamily="2" charset="2"/>
              <a:buChar char="Ø"/>
            </a:pPr>
            <a:r>
              <a:rPr lang="de-DE" sz="1800" dirty="0"/>
              <a:t>Der ArbG muss anhand der Per­sonalakte in der Lage sein, darzulegen:</a:t>
            </a:r>
          </a:p>
          <a:p>
            <a:pPr marL="627063" lvl="0" indent="-255588" algn="just">
              <a:lnSpc>
                <a:spcPct val="160000"/>
              </a:lnSpc>
              <a:spcBef>
                <a:spcPts val="600"/>
              </a:spcBef>
              <a:buFont typeface="Symbol" panose="05050102010706020507" pitchFamily="18" charset="2"/>
              <a:buChar char=""/>
            </a:pPr>
            <a:r>
              <a:rPr lang="de-DE" sz="1800" dirty="0">
                <a:effectLst/>
                <a:ea typeface="Calibri" panose="020F0502020204030204" pitchFamily="34" charset="0"/>
                <a:cs typeface="Times New Roman" panose="02020603050405020304" pitchFamily="18" charset="0"/>
              </a:rPr>
              <a:t>die Tatsachengrundlage, aus der sich der vorübergehende Beschäftigungsbedarf im Zeitpunkt der befristeten Einstellung ergibt,</a:t>
            </a:r>
          </a:p>
          <a:p>
            <a:pPr marL="627063" lvl="0" indent="-255588" algn="just">
              <a:lnSpc>
                <a:spcPct val="160000"/>
              </a:lnSpc>
              <a:spcBef>
                <a:spcPts val="600"/>
              </a:spcBef>
              <a:buFont typeface="Symbol" panose="05050102010706020507" pitchFamily="18" charset="2"/>
              <a:buChar char=""/>
            </a:pPr>
            <a:r>
              <a:rPr lang="de-DE" sz="1800" dirty="0">
                <a:effectLst/>
                <a:ea typeface="Calibri" panose="020F0502020204030204" pitchFamily="34" charset="0"/>
                <a:cs typeface="Times New Roman" panose="02020603050405020304" pitchFamily="18" charset="0"/>
              </a:rPr>
              <a:t>die Daten und die Planungsgrundlage, aus denen sich im Zeitpunkt der Einstellung die Annahme auf die künftige Entwicklung des Personalbedarfs rechtfertigt,</a:t>
            </a:r>
          </a:p>
          <a:p>
            <a:pPr marL="627063" lvl="0" indent="-255588" algn="just">
              <a:lnSpc>
                <a:spcPct val="160000"/>
              </a:lnSpc>
              <a:spcBef>
                <a:spcPts val="600"/>
              </a:spcBef>
              <a:buFont typeface="Symbol" panose="05050102010706020507" pitchFamily="18" charset="2"/>
              <a:buChar char=""/>
            </a:pPr>
            <a:r>
              <a:rPr lang="de-DE" sz="1800" dirty="0">
                <a:effectLst/>
                <a:ea typeface="Calibri" panose="020F0502020204030204" pitchFamily="34" charset="0"/>
                <a:cs typeface="Times New Roman" panose="02020603050405020304" pitchFamily="18" charset="0"/>
              </a:rPr>
              <a:t>die konkrete Personalbedarfsplanung des ArbG und ihre Auswirkungen auf die strei­tige Befristung des ArbV</a:t>
            </a:r>
          </a:p>
          <a:p>
            <a:pPr>
              <a:buFont typeface="Wingdings" panose="05000000000000000000" pitchFamily="2" charset="2"/>
              <a:buChar char="Ø"/>
            </a:pP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38940837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000" dirty="0"/>
              <a:t>Kein Missbrauch – den Sachgrund nicht „ausreizen“</a:t>
            </a:r>
          </a:p>
          <a:p>
            <a:pPr>
              <a:buFont typeface="Wingdings" panose="05000000000000000000" pitchFamily="2" charset="2"/>
              <a:buChar char="Ø"/>
            </a:pPr>
            <a:r>
              <a:rPr lang="de-DE" sz="2000" dirty="0">
                <a:effectLst/>
                <a:ea typeface="Calibri" panose="020F0502020204030204" pitchFamily="34" charset="0"/>
              </a:rPr>
              <a:t>Zur wirksamen Befristung eines ArbV bedarf es unter dem Gesichtspunkt der Umgehung zwingender Kündigungsschutzvorschriften außer einem sachlichen Grund für die Befristung nicht noch zusätzlich einer eigenen sachlichen Rechtfertigung auch der gewählten Dauer der Befristung</a:t>
            </a:r>
          </a:p>
          <a:p>
            <a:pPr>
              <a:buFont typeface="Wingdings" panose="05000000000000000000" pitchFamily="2" charset="2"/>
              <a:buChar char="Ø"/>
            </a:pPr>
            <a:r>
              <a:rPr lang="de-DE" sz="2000" dirty="0">
                <a:effectLst/>
                <a:ea typeface="Calibri" panose="020F0502020204030204" pitchFamily="34" charset="0"/>
              </a:rPr>
              <a:t>Die im Einzelfall vereinbarte Vertragsdauer hat nur Bedeutung im Rah­men der Prüfung des sachlichen Befristungsgrundes selbst</a:t>
            </a:r>
          </a:p>
          <a:p>
            <a:pPr>
              <a:buFont typeface="Wingdings" panose="05000000000000000000" pitchFamily="2" charset="2"/>
              <a:buChar char="Ø"/>
            </a:pPr>
            <a:r>
              <a:rPr lang="de-DE" sz="2000" dirty="0">
                <a:effectLst/>
                <a:ea typeface="Calibri" panose="020F0502020204030204" pitchFamily="34" charset="0"/>
              </a:rPr>
              <a:t>Sie muss sich am Sachgrund der Befristung orientieren und so mit ihm im Einklang stehen, dass sie nicht gegen das Vorliegen des Sachgrundes spricht. Aus der vereinbarten Vertragsdauer darf sich nicht ergeben, dass der Sachgrund tatsächlich nicht besteht oder nur vorgeschoben ist</a:t>
            </a:r>
          </a:p>
          <a:p>
            <a:pPr marL="0" indent="0">
              <a:buNone/>
            </a:pPr>
            <a:r>
              <a:rPr lang="de-DE" sz="2000" dirty="0"/>
              <a:t>Vgl. BAG 26.08.1988 – 7 AZR 101/88</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8440947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10000"/>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Vorübergehender Bedarf an der Arbeitsleistung (§ 14 I 2 Nr. 1 TzBfG)</a:t>
            </a:r>
          </a:p>
          <a:p>
            <a:pPr>
              <a:buFont typeface="Wingdings" panose="05000000000000000000" pitchFamily="2" charset="2"/>
              <a:buChar char="Ø"/>
            </a:pPr>
            <a:r>
              <a:rPr lang="de-DE" sz="1800" dirty="0">
                <a:effectLst/>
                <a:ea typeface="Calibri" panose="020F0502020204030204" pitchFamily="34" charset="0"/>
              </a:rPr>
              <a:t>Der vorübergehende betriebliche Bedarf an der Arbeitsleistung kann sich daraus ergeben, dass:</a:t>
            </a:r>
          </a:p>
          <a:p>
            <a:pPr marL="0" indent="0">
              <a:buNone/>
            </a:pPr>
            <a:r>
              <a:rPr lang="de-DE" sz="1800" dirty="0">
                <a:effectLst/>
                <a:ea typeface="Calibri" panose="020F0502020204030204" pitchFamily="34" charset="0"/>
              </a:rPr>
              <a:t>1) für einen begrenzten Zeitraum in dem Betrieb zusätzliche Arbeiten (abgrenzbare Zusatzaufgaben) anfallen, die mit dem Stammpersonal allein nicht erledigt werden können oder es </a:t>
            </a:r>
          </a:p>
          <a:p>
            <a:pPr marL="0" indent="0">
              <a:buNone/>
            </a:pPr>
            <a:r>
              <a:rPr lang="de-DE" sz="1800" dirty="0">
                <a:effectLst/>
                <a:ea typeface="Calibri" panose="020F0502020204030204" pitchFamily="34" charset="0"/>
              </a:rPr>
              <a:t>2) zu einem vorübergehenden Anstieg des Arbeitsvolumens im Bereich von Daueraufgaben kommt, für deren Erledigung das vorhandene Stammpersonal nicht ausreicht oder daraus</a:t>
            </a:r>
          </a:p>
          <a:p>
            <a:pPr marL="0" indent="0">
              <a:buNone/>
            </a:pPr>
            <a:r>
              <a:rPr lang="de-DE" sz="1800" dirty="0">
                <a:ea typeface="Calibri" panose="020F0502020204030204" pitchFamily="34" charset="0"/>
              </a:rPr>
              <a:t>3)</a:t>
            </a:r>
            <a:r>
              <a:rPr lang="de-DE" sz="1800" dirty="0">
                <a:effectLst/>
                <a:ea typeface="Calibri" panose="020F0502020204030204" pitchFamily="34" charset="0"/>
              </a:rPr>
              <a:t> </a:t>
            </a:r>
            <a:r>
              <a:rPr lang="de-DE" sz="1800" dirty="0"/>
              <a:t>dass sich der Arbeitskräftebedarf künftig verringert, zum Beispiel wegen der Inbetriebnahme einer neuen technischen Anlage oder aufgrund von Abwicklungsarbeiten bis zur Betriebsschließung</a:t>
            </a:r>
          </a:p>
          <a:p>
            <a:pPr marL="0" indent="0">
              <a:buNone/>
            </a:pPr>
            <a:r>
              <a:rPr lang="de-DE" sz="1800" dirty="0">
                <a:effectLst/>
                <a:ea typeface="Calibri" panose="020F0502020204030204" pitchFamily="34" charset="0"/>
              </a:rPr>
              <a:t>Vgl. BAG 27.07.2016 – 7 AZR 545/14; BAG 20.02.2008 – 7 AZR 950/06</a:t>
            </a:r>
          </a:p>
          <a:p>
            <a:pPr>
              <a:buFont typeface="Wingdings" panose="05000000000000000000" pitchFamily="2" charset="2"/>
              <a:buChar char="Ø"/>
            </a:pPr>
            <a:r>
              <a:rPr lang="de-DE" sz="1800" dirty="0"/>
              <a:t>Maßgebend für die Feststellung des betrieblichen Bedarfs an der Arbeitsleistung sind dabei die Verhältnisse in dem Betrieb, für den der AN befristet eingestellt ist. § 14 I 2 Nr. 1 TzBfG ist seinem Wortlaut sowie Sinn und Zweck nach weder arbeitgeber- noch betriebsorganisationsbezogen, sondern betriebstätigkeitsbezogen auszulegen </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07895398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Vorübergehender Bedarf an der Arbeitsleistung (§ 14 I 2 Nr. 1 TzBfG)</a:t>
            </a:r>
          </a:p>
          <a:p>
            <a:pPr>
              <a:buFont typeface="Wingdings" panose="05000000000000000000" pitchFamily="2" charset="2"/>
              <a:buChar char="Ø"/>
            </a:pPr>
            <a:r>
              <a:rPr lang="de-DE" sz="1800" dirty="0">
                <a:effectLst/>
                <a:ea typeface="Calibri" panose="020F0502020204030204" pitchFamily="34" charset="0"/>
              </a:rPr>
              <a:t>Auch ein projektbedingter personeller Mehrbedarf oder eine Zusatzaufgabe, für deren Erledigung das vorhandene Stammpersonal nicht ausreicht, können einen Sachgrund für die Befristung des ArbV mit einem projektbezogen beschäftigten AN für die Dauer des Projekts darstellen</a:t>
            </a:r>
          </a:p>
          <a:p>
            <a:pPr marL="0" indent="0">
              <a:buNone/>
            </a:pPr>
            <a:r>
              <a:rPr lang="de-DE" sz="1800" dirty="0">
                <a:ea typeface="Calibri" panose="020F0502020204030204" pitchFamily="34" charset="0"/>
                <a:cs typeface="Times New Roman" panose="02020603050405020304" pitchFamily="18" charset="0"/>
              </a:rPr>
              <a:t>Vgl. </a:t>
            </a:r>
            <a:r>
              <a:rPr lang="de-DE" sz="1800" dirty="0"/>
              <a:t>BAG 21.08.2019 – 7 AZR 572/17; BAG 21.11.2018 – 7 AZR 234/17</a:t>
            </a:r>
          </a:p>
          <a:p>
            <a:pPr>
              <a:buFont typeface="Wingdings" panose="05000000000000000000" pitchFamily="2" charset="2"/>
              <a:buChar char="Ø"/>
            </a:pPr>
            <a:r>
              <a:rPr lang="de-DE" sz="1800" dirty="0"/>
              <a:t>Der Befristung eines ArbV nach § 14 I 2 Nr. 1 TzBfG steht es nicht entgegen, wenn der prognostizierte vorübergehende Bedarf an der Arbeitsleistung noch über das Vertragsende des mit dem befristet beschäftigten AN abgeschlossenen ArbV hinaus andauert</a:t>
            </a:r>
          </a:p>
          <a:p>
            <a:pPr marL="0" indent="0">
              <a:buNone/>
            </a:pPr>
            <a:r>
              <a:rPr lang="de-DE" sz="1800" dirty="0"/>
              <a:t>Vgl. BAG 14.12.2016 – 7 AZR 688/14</a:t>
            </a:r>
          </a:p>
          <a:p>
            <a:pPr>
              <a:buFont typeface="Wingdings" panose="05000000000000000000" pitchFamily="2" charset="2"/>
              <a:buChar char="Ø"/>
            </a:pPr>
            <a:r>
              <a:rPr lang="de-DE" sz="1800" dirty="0"/>
              <a:t>Um die Zahl der befristet eingestellten AN im Rahmen des prognostizierten Mehrbedarfs überprüfen zu können, ist die namentliche Benennung der zur Deckung des Mehrbedarfs befristet eingestellten AN nicht erforderlich. Es genügt die zahlenmäßige Konkretisierung</a:t>
            </a:r>
          </a:p>
          <a:p>
            <a:pPr marL="0" indent="0">
              <a:buNone/>
            </a:pPr>
            <a:r>
              <a:rPr lang="de-DE" sz="1800" dirty="0"/>
              <a:t>Vgl. 14.12.2016 – 7 AZR 688/14</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35945050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361378"/>
            <a:ext cx="7920000" cy="4608000"/>
          </a:xfrm>
        </p:spPr>
        <p:txBody>
          <a:bodyPr>
            <a:normAutofit/>
          </a:bodyPr>
          <a:lstStyle/>
          <a:p>
            <a:pPr marL="0" indent="0">
              <a:lnSpc>
                <a:spcPct val="140000"/>
              </a:lnSpc>
              <a:buNone/>
            </a:pPr>
            <a:r>
              <a:rPr lang="de-DE" sz="14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a:t>
            </a:r>
          </a:p>
          <a:p>
            <a:pPr lvl="0" algn="just">
              <a:lnSpc>
                <a:spcPct val="150000"/>
              </a:lnSpc>
              <a:spcBef>
                <a:spcPts val="600"/>
              </a:spcBef>
              <a:buFont typeface="Wingdings" panose="05000000000000000000" pitchFamily="2" charset="2"/>
              <a:buChar char="Ø"/>
            </a:pPr>
            <a:r>
              <a:rPr lang="de-DE" sz="1400" dirty="0"/>
              <a:t>Für das Vorliegen eines Projekts spricht, wenn zusätzliche Aufgaben vom ArbG übernommen werden, die mit der Einrichtung von zusätzlichen Arbeitsplätzen verbunden sind</a:t>
            </a:r>
          </a:p>
          <a:p>
            <a:pPr lvl="0" algn="just">
              <a:lnSpc>
                <a:spcPct val="150000"/>
              </a:lnSpc>
              <a:spcBef>
                <a:spcPts val="600"/>
              </a:spcBef>
              <a:buFont typeface="Wingdings" panose="05000000000000000000" pitchFamily="2" charset="2"/>
              <a:buChar char="Ø"/>
            </a:pPr>
            <a:r>
              <a:rPr lang="de-DE" sz="1400" dirty="0"/>
              <a:t>Der ArbG kann sich zur sachlichen Rechtfertigung eines befristeten ArbV auf eine Tätigkeit in einem zeitlich begrenzten Projekt nur dann berufen, wenn es sich bei den im Rahmen des Projekts zu bewältigenden Aufgaben um eine auf vorübergehende Dauer angelegte und gegenüber den Daueraufgaben des ArbG abgrenzbare Zusatzaufgabe handelt („echtes Projekt“)</a:t>
            </a:r>
          </a:p>
          <a:p>
            <a:pPr lvl="0" algn="just">
              <a:lnSpc>
                <a:spcPct val="150000"/>
              </a:lnSpc>
              <a:spcBef>
                <a:spcPts val="600"/>
              </a:spcBef>
              <a:buFont typeface="Wingdings" panose="05000000000000000000" pitchFamily="2" charset="2"/>
              <a:buChar char="Ø"/>
            </a:pPr>
            <a:r>
              <a:rPr lang="de-DE" sz="1400" b="1" dirty="0"/>
              <a:t>Daueraufgaben</a:t>
            </a:r>
            <a:r>
              <a:rPr lang="de-DE" sz="1400" dirty="0"/>
              <a:t> des ArbG sind Tätigkeiten, die im Rahmen seiner unternehmerischen Ausrichtung ständig und im Wesentlichen unverändert anfallen. Davon abzugrenzen sind </a:t>
            </a:r>
            <a:r>
              <a:rPr lang="de-DE" sz="1400" b="1" dirty="0"/>
              <a:t>Zusatzaufgaben</a:t>
            </a:r>
            <a:r>
              <a:rPr lang="de-DE" sz="1400" dirty="0"/>
              <a:t>, die nur für eine begrenzte Zeit durchzuführen sind und keinen auf längere Zeit planbaren Personalbedarf mit sich bringen. Dies ist nicht der Fall bei Tätigkeiten, die der ArbG im Rahmen des von ihm verfolgten Betriebszwecks dauerhaft wahrnimmt oder zu deren Durchführung er verpflichtet ist</a:t>
            </a:r>
            <a:endParaRPr lang="de-DE" sz="1400" b="1" dirty="0">
              <a:effectLst/>
              <a:ea typeface="Calibri" panose="020F0502020204030204" pitchFamily="34" charset="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59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942829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Erscheinungsformen befristeter Arbeitsverträge: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Zeitbezogene Befristung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 „6 Monate oder 1 Jahr“</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Endzeitpunkt = „bis zum 31.12.2021“</a:t>
            </a:r>
          </a:p>
          <a:p>
            <a:pPr marL="0"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Ende: § 15 I TzBfG = Zeitpunkt, ohne dass es einer Kündigung bedarf</a:t>
            </a:r>
          </a:p>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Zweckbezogene Befristung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Urlaubsvertretung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Krankheitsvertretung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Schwangerschaftsvertretung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Prozessbeschäftigung</a:t>
            </a:r>
          </a:p>
          <a:p>
            <a:pPr marL="0"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Ende: 15 II TzBfG = Zweckerreichung, frühestens jedoch 2 Wochen nach der schriftlichen Unterrichtung des AN durch den ArbG über den Zeitpunkt der Zweckerreichung</a:t>
            </a:r>
          </a:p>
          <a:p>
            <a:pPr marL="0"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pPr>
              <a:lnSpc>
                <a:spcPct val="120000"/>
              </a:lnSpc>
              <a:spcBef>
                <a:spcPts val="0"/>
              </a:spcBef>
              <a:buFont typeface="Wingdings" panose="05000000000000000000" pitchFamily="2" charset="2"/>
              <a:buChar char="Ø"/>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643927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55000" lnSpcReduction="20000"/>
          </a:bodyPr>
          <a:lstStyle/>
          <a:p>
            <a:pPr marL="0" indent="0">
              <a:lnSpc>
                <a:spcPct val="160000"/>
              </a:lnSpc>
              <a:buNone/>
            </a:pPr>
            <a:r>
              <a:rPr lang="de-DE" sz="23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a:t>
            </a:r>
          </a:p>
          <a:p>
            <a:pPr lvl="0" algn="just">
              <a:lnSpc>
                <a:spcPct val="150000"/>
              </a:lnSpc>
              <a:spcAft>
                <a:spcPts val="800"/>
              </a:spcAft>
              <a:buFont typeface="Wingdings" panose="05000000000000000000" pitchFamily="2" charset="2"/>
              <a:buChar char="Ø"/>
            </a:pPr>
            <a:r>
              <a:rPr lang="de-DE" sz="2300" dirty="0"/>
              <a:t>Allerdings kann auch die Durchführung zeitlich begrenzter Vorhaben zu den Daueraufgaben des ArbG gehören. Das kann der Fall sein, wenn die in diesen Vorhaben zu verrichtenden Tätigkeiten im Rahmen des von dem ArbG verfolgten Betriebszwecks ihrer Art nach im Wesentlichen unverändert und kontinuierlich anfallen und einen planbaren Beschäftigungsbedarf verursachen. Werden die Tätigkeiten hingegen entweder nur unregelmäßig – z.B. nur aus besonderem Anlass – ausgeführt oder sind sie mit unvorhersehbaren besonderen Anforderungen in Bezug auf die Qualifikation des benötigten Personals verbunden und verursachen sie deshalb keinen vorhersehbaren Personalbedarf sowohl in quantitativer Hinsicht als auch in Bezug auf die Qualifikation des benötigten Personals, handelt es sich um Zusatzaufgaben</a:t>
            </a:r>
          </a:p>
          <a:p>
            <a:pPr lvl="0" algn="just">
              <a:lnSpc>
                <a:spcPct val="150000"/>
              </a:lnSpc>
              <a:spcAft>
                <a:spcPts val="800"/>
              </a:spcAft>
              <a:buFont typeface="Wingdings" panose="05000000000000000000" pitchFamily="2" charset="2"/>
              <a:buChar char="Ø"/>
            </a:pPr>
            <a:r>
              <a:rPr lang="de-DE" sz="2300" dirty="0"/>
              <a:t>Allein eine durch die Einstellung befristeter beschäftigter AN notwendige Abstimmung mit anderen Bereichen des ArbG oder mit Dritten rechtfertigt nicht die Annahme, es liege kein Projekt vor. Gerade das Erfordernis einer Abstimmung verdeutlicht, dass es sich um unterschiedliche oder gar zusätzliche Aufgabenbereiche handelt</a:t>
            </a:r>
          </a:p>
          <a:p>
            <a:pPr marL="0" indent="0">
              <a:buNone/>
            </a:pPr>
            <a:endParaRPr lang="de-DE"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9364455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lnSpc>
                <a:spcPct val="150000"/>
              </a:lnSpc>
              <a:buNone/>
            </a:pPr>
            <a:r>
              <a:rPr lang="de-DE" sz="19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a:t>
            </a:r>
          </a:p>
          <a:p>
            <a:pPr lvl="0" algn="just">
              <a:lnSpc>
                <a:spcPct val="150000"/>
              </a:lnSpc>
              <a:spcBef>
                <a:spcPts val="600"/>
              </a:spcBef>
              <a:buFont typeface="Wingdings" panose="05000000000000000000" pitchFamily="2" charset="2"/>
              <a:buChar char="Ø"/>
            </a:pPr>
            <a:r>
              <a:rPr lang="de-DE" sz="1900" dirty="0"/>
              <a:t>Die Einschaltung Dritter bei der organisatorischen Abwicklung bestimmter Aufgaben kann Indiz dafür sein, dass eine zusätzliche Aufgabe vorliegt</a:t>
            </a:r>
          </a:p>
          <a:p>
            <a:pPr lvl="0" algn="just">
              <a:lnSpc>
                <a:spcPct val="150000"/>
              </a:lnSpc>
              <a:spcBef>
                <a:spcPts val="600"/>
              </a:spcBef>
              <a:buFont typeface="Wingdings" panose="05000000000000000000" pitchFamily="2" charset="2"/>
              <a:buChar char="Ø"/>
            </a:pPr>
            <a:r>
              <a:rPr lang="de-DE" sz="1900" dirty="0"/>
              <a:t>Für das Vorliegen eines Projekts spricht es regelmäßig, wenn dem ArbG für die Durchführung der im Projekt verfolgten Tätigkeiten von einem Dritten finanzielle Mittel oder sonstige Sachleistungen zur Verfügung gestellt werden</a:t>
            </a:r>
          </a:p>
          <a:p>
            <a:pPr lvl="0" algn="just">
              <a:lnSpc>
                <a:spcPct val="150000"/>
              </a:lnSpc>
              <a:spcBef>
                <a:spcPts val="600"/>
              </a:spcBef>
              <a:buFont typeface="Wingdings" panose="05000000000000000000" pitchFamily="2" charset="2"/>
              <a:buChar char="Ø"/>
            </a:pPr>
            <a:r>
              <a:rPr lang="de-DE" sz="1900" dirty="0"/>
              <a:t>Im Bereich der Daueraufgaben kann sich der ArbG nicht dadurch Befristungsmöglichkeiten schaffen, dass er diese Aufgaben künstlich in “Projekte“ zergliedert</a:t>
            </a:r>
          </a:p>
          <a:p>
            <a:pPr marL="0" lvl="0" indent="0" algn="just">
              <a:lnSpc>
                <a:spcPct val="150000"/>
              </a:lnSpc>
              <a:spcAft>
                <a:spcPts val="800"/>
              </a:spcAft>
              <a:buNone/>
            </a:pPr>
            <a:r>
              <a:rPr lang="de-DE" sz="1900" dirty="0">
                <a:effectLst/>
                <a:ea typeface="Calibri" panose="020F0502020204030204" pitchFamily="34" charset="0"/>
                <a:cs typeface="Times New Roman" panose="02020603050405020304" pitchFamily="18" charset="0"/>
              </a:rPr>
              <a:t>Vgl. BAG 21.08.2019 – 7 AZR 572/17; BAG 21.11.2018 – 7 AZR 234/17</a:t>
            </a:r>
          </a:p>
          <a:p>
            <a:pPr marL="0" indent="0">
              <a:buNone/>
            </a:pPr>
            <a:endParaRPr lang="de-DE"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99598202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lnSpc>
                <a:spcPct val="150000"/>
              </a:lnSpc>
              <a:buNone/>
            </a:pPr>
            <a:r>
              <a:rPr lang="de-DE" sz="19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a:t>
            </a:r>
          </a:p>
          <a:p>
            <a:pPr>
              <a:buFont typeface="Wingdings" panose="05000000000000000000" pitchFamily="2" charset="2"/>
              <a:buChar char="Ø"/>
            </a:pPr>
            <a:r>
              <a:rPr lang="de-DE" sz="1800" dirty="0"/>
              <a:t>Klassische Fälle des § 14 I 2 Nr. 1 TzBfG sind neben Projektaufgaben:</a:t>
            </a:r>
          </a:p>
          <a:p>
            <a:pPr marL="444500">
              <a:buFont typeface="Symbol" panose="05050102010706020507" pitchFamily="18" charset="2"/>
              <a:buChar char="-"/>
            </a:pPr>
            <a:r>
              <a:rPr lang="de-DE" sz="1800" dirty="0"/>
              <a:t>Ernte- und Saisonarbeit</a:t>
            </a:r>
          </a:p>
          <a:p>
            <a:pPr marL="444500">
              <a:buFont typeface="Symbol" panose="05050102010706020507" pitchFamily="18" charset="2"/>
              <a:buChar char="-"/>
            </a:pPr>
            <a:r>
              <a:rPr lang="de-DE" sz="1800" dirty="0"/>
              <a:t>Schlussverkäufe des Einzelhandels</a:t>
            </a:r>
          </a:p>
          <a:p>
            <a:pPr marL="444500">
              <a:buFont typeface="Symbol" panose="05050102010706020507" pitchFamily="18" charset="2"/>
              <a:buChar char="-"/>
            </a:pPr>
            <a:r>
              <a:rPr lang="de-DE" sz="1800" dirty="0"/>
              <a:t>Weihnachtsgeschäft</a:t>
            </a:r>
          </a:p>
          <a:p>
            <a:pPr marL="444500">
              <a:buFont typeface="Symbol" panose="05050102010706020507" pitchFamily="18" charset="2"/>
              <a:buChar char="-"/>
            </a:pPr>
            <a:r>
              <a:rPr lang="de-DE" sz="1800" dirty="0"/>
              <a:t>Abwicklungsarbeiten vor Betriebsschließungen</a:t>
            </a:r>
          </a:p>
          <a:p>
            <a:pPr marL="285750" indent="-285750">
              <a:buFont typeface="Wingdings" panose="05000000000000000000" pitchFamily="2" charset="2"/>
              <a:buChar char="Ø"/>
            </a:pPr>
            <a:r>
              <a:rPr lang="de-DE" sz="1800" dirty="0"/>
              <a:t>Nach § 14 I 2 Nr. 1 TzBfG ist die Befristung von ArbV in Kampagne- und in Saisonbetrieben für die Dauer der Kampagne oder der Saison grundsätzlich gerechtfertigt. Auch die wiederholte Befristung des ArbV mit einem </a:t>
            </a:r>
            <a:r>
              <a:rPr lang="de-DE" sz="1800" dirty="0" err="1"/>
              <a:t>SaisonAN</a:t>
            </a:r>
            <a:r>
              <a:rPr lang="de-DE" sz="1800" dirty="0"/>
              <a:t> ist zulässig. Ein ArbG ist nicht gehalten, mit einem AN, den er über viele Wochen nicht vertragsgemäß beschäftigen kann, einen </a:t>
            </a:r>
            <a:r>
              <a:rPr lang="de-DE" sz="1800" dirty="0" err="1"/>
              <a:t>DauerArbV</a:t>
            </a:r>
            <a:r>
              <a:rPr lang="de-DE" sz="1800" dirty="0"/>
              <a:t> abzuschließen</a:t>
            </a:r>
          </a:p>
          <a:p>
            <a:pPr marL="0" indent="0">
              <a:buNone/>
            </a:pPr>
            <a:r>
              <a:rPr lang="de-DE" sz="1800" dirty="0"/>
              <a:t>Vgl. BAG 19.11.2019 – 7 AZR 582/17</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1753078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lnSpc>
                <a:spcPct val="150000"/>
              </a:lnSpc>
              <a:buNone/>
            </a:pPr>
            <a:r>
              <a:rPr lang="de-DE" sz="19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a:t>
            </a:r>
          </a:p>
          <a:p>
            <a:pPr>
              <a:lnSpc>
                <a:spcPct val="150000"/>
              </a:lnSpc>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ArbG kann einen Sachgrund für die Befristung nach § </a:t>
            </a:r>
            <a:r>
              <a:rPr lang="de-DE" sz="1800" u="none" strike="noStrike" dirty="0">
                <a:solidFill>
                  <a:srgbClr val="0563C1"/>
                </a:solidFill>
                <a:effectLst/>
                <a:ea typeface="Calibri" panose="020F0502020204030204" pitchFamily="34" charset="0"/>
                <a:cs typeface="Times New Roman" panose="02020603050405020304" pitchFamily="18" charset="0"/>
              </a:rPr>
              <a:t>14</a:t>
            </a:r>
            <a:r>
              <a:rPr lang="de-DE" sz="1800" dirty="0">
                <a:effectLst/>
                <a:ea typeface="Calibri" panose="020F0502020204030204" pitchFamily="34" charset="0"/>
                <a:cs typeface="Times New Roman" panose="02020603050405020304" pitchFamily="18" charset="0"/>
              </a:rPr>
              <a:t> </a:t>
            </a:r>
            <a:r>
              <a:rPr lang="de-DE" sz="1800" u="none" strike="noStrike" dirty="0">
                <a:solidFill>
                  <a:srgbClr val="0563C1"/>
                </a:solidFill>
                <a:effectLst/>
                <a:ea typeface="Calibri" panose="020F0502020204030204" pitchFamily="34" charset="0"/>
                <a:cs typeface="Times New Roman" panose="02020603050405020304" pitchFamily="18" charset="0"/>
              </a:rPr>
              <a:t>I</a:t>
            </a:r>
            <a:r>
              <a:rPr lang="de-DE" sz="1800" dirty="0">
                <a:effectLst/>
                <a:ea typeface="Calibri" panose="020F0502020204030204" pitchFamily="34" charset="0"/>
                <a:cs typeface="Times New Roman" panose="02020603050405020304" pitchFamily="18" charset="0"/>
              </a:rPr>
              <a:t> 2 Nr. </a:t>
            </a:r>
            <a:r>
              <a:rPr lang="de-DE" sz="1800" u="none" strike="noStrike" dirty="0">
                <a:solidFill>
                  <a:srgbClr val="0563C1"/>
                </a:solidFill>
                <a:effectLst/>
                <a:ea typeface="Calibri" panose="020F0502020204030204" pitchFamily="34" charset="0"/>
                <a:cs typeface="Times New Roman" panose="02020603050405020304" pitchFamily="18" charset="0"/>
              </a:rPr>
              <a:t>1</a:t>
            </a:r>
            <a:r>
              <a:rPr lang="de-DE" sz="1800" dirty="0">
                <a:effectLst/>
                <a:ea typeface="Calibri" panose="020F0502020204030204" pitchFamily="34" charset="0"/>
                <a:cs typeface="Times New Roman" panose="02020603050405020304" pitchFamily="18" charset="0"/>
              </a:rPr>
              <a:t> TzBfG nicht dadurch herbeiführen, dass er im Wesentlichen unveränderte Daueraufgaben in organisatorisch eigenständige „Projekte“ aufteilt</a:t>
            </a:r>
            <a:endParaRPr lang="de-DE" sz="1800" dirty="0">
              <a:ea typeface="Calibri" panose="020F0502020204030204" pitchFamily="34" charset="0"/>
              <a:cs typeface="Times New Roman" panose="02020603050405020304" pitchFamily="18" charset="0"/>
            </a:endParaRPr>
          </a:p>
          <a:p>
            <a:pPr>
              <a:lnSpc>
                <a:spcPct val="150000"/>
              </a:lnSpc>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Für das Vorliegen eines – relevanten eigenständigen – Projekts spricht aber regelmäßig, wenn dem ArbG für die Durchführung der in dem Projekt verfolgten Tätigkeiten von einem Dritten finanzielle Mittel oder Sachleistungen zur Verfügung gestellt werden (Drittmittelfinanzierung)</a:t>
            </a:r>
          </a:p>
          <a:p>
            <a:pPr marL="0" indent="0">
              <a:lnSpc>
                <a:spcPct val="150000"/>
              </a:lnSpc>
              <a:buNone/>
            </a:pPr>
            <a:r>
              <a:rPr lang="de-DE" sz="1800" dirty="0">
                <a:cs typeface="Times New Roman" panose="02020603050405020304" pitchFamily="18" charset="0"/>
              </a:rPr>
              <a:t>Vgl. BAG 27.07.2016 – 7 AZR 545/14; BAG 07.11.2007 – 7 AZR 484/06</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47585487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lnSpc>
                <a:spcPct val="150000"/>
              </a:lnSpc>
              <a:buNone/>
            </a:pPr>
            <a:r>
              <a:rPr lang="de-DE" sz="19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Sachgrund des vorübergehenden Bedarfs an der Arbeitsleistung erfordert nicht, dass der befristete Vertrag für die gesamte Laufzeit des Projekts geschlossen wird</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ArbG kann bei Befristungen, die auf den in § 14 I 2 Nr. 1 TzBfG normierten Sachgrund gestützt sind, frei darüber entscheiden, ob er den Zeitraum des von ihm prognostizierten zusätzlichen Arbeitskräftebedarfs ganz oder nur teilweise durch den Abschluss von befristeten ArbV abdeckt</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27.07.2016 – 7 AZR 545/14</a:t>
            </a:r>
          </a:p>
          <a:p>
            <a:pPr marL="0" indent="0">
              <a:lnSpc>
                <a:spcPct val="150000"/>
              </a:lnSpc>
              <a:buNone/>
            </a:pPr>
            <a:endParaRPr lang="de-DE" sz="1900" b="1" dirty="0">
              <a:effectLst/>
              <a:ea typeface="Calibri" panose="020F0502020204030204" pitchFamily="34" charset="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2088481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lnSpc>
                <a:spcPct val="150000"/>
              </a:lnSpc>
              <a:buNone/>
            </a:pPr>
            <a:r>
              <a:rPr lang="de-DE" sz="19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 GIZ als Grenzfall – LAG Köln versus BAG</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Besteht der Zweck eines privatrechtlich organisierten Unternehmens darin, der BRD permanent als Auftragnehmer für die Durchführung ihrer Daueraufgabe "Entwicklungshilfeprojekte" zu dienen, so wird die Daueraufgabe der Auftraggeberin ausnahmsweise auch zur Daueraufgabe des Auftragnehmers</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Abschluss eines befristeten ArbV zur Durchführung eines Projekts kommt nur in Betracht, wenn die projektbezogene Tätigkeit den AN voraussichtlich überwiegend beanspruchen wird</a:t>
            </a:r>
          </a:p>
          <a:p>
            <a:pPr>
              <a:lnSpc>
                <a:spcPct val="150000"/>
              </a:lnSpc>
              <a:spcBef>
                <a:spcPts val="600"/>
              </a:spcBef>
              <a:buFont typeface="Wingdings" panose="05000000000000000000" pitchFamily="2" charset="2"/>
              <a:buChar char="Ø"/>
            </a:pPr>
            <a:r>
              <a:rPr lang="de-DE" sz="1800" dirty="0">
                <a:cs typeface="Times New Roman" panose="02020603050405020304" pitchFamily="18" charset="0"/>
              </a:rPr>
              <a:t>Es bestehen erhebliche Bedenken gegen die Rechtsprechung des BAG, wonach es bei der sog. Projektbefristung nicht erforderlich sein soll, eine Prognose darüber anzustellen, ob der Projektmitarbeiter nach Beendigung des Projekts aufgrund seiner Qualifikation auf einem freien AP in einem anderen Projekt oder im Rahmen der Daueraufgaben des ArbG befristet oder unbefristet weiterbeschäftigt werden könnte</a:t>
            </a:r>
          </a:p>
          <a:p>
            <a:pPr marL="0" indent="0">
              <a:lnSpc>
                <a:spcPct val="150000"/>
              </a:lnSpc>
              <a:spcBef>
                <a:spcPts val="600"/>
              </a:spcBef>
              <a:buNone/>
            </a:pPr>
            <a:r>
              <a:rPr lang="de-DE" sz="1800" dirty="0">
                <a:effectLst/>
                <a:ea typeface="Calibri" panose="020F0502020204030204" pitchFamily="34" charset="0"/>
              </a:rPr>
              <a:t>Vgl. LAG Köln vom 31.07.2014 – 7 Sa 587/13; </a:t>
            </a:r>
            <a:r>
              <a:rPr lang="de-DE" sz="1800" dirty="0" err="1">
                <a:effectLst/>
                <a:ea typeface="Calibri" panose="020F0502020204030204" pitchFamily="34" charset="0"/>
              </a:rPr>
              <a:t>a.A</a:t>
            </a:r>
            <a:r>
              <a:rPr lang="de-DE" sz="1800" dirty="0">
                <a:effectLst/>
                <a:ea typeface="Calibri" panose="020F0502020204030204" pitchFamily="34" charset="0"/>
              </a:rPr>
              <a:t>. Hessisches LAG 06.12.2016 – 3 Sa 294/16</a:t>
            </a:r>
            <a:endParaRPr lang="de-DE" sz="1800" dirty="0">
              <a:cs typeface="Times New Roman" panose="02020603050405020304" pitchFamily="18" charset="0"/>
            </a:endParaRPr>
          </a:p>
          <a:p>
            <a:pPr>
              <a:lnSpc>
                <a:spcPct val="150000"/>
              </a:lnSpc>
              <a:spcBef>
                <a:spcPts val="600"/>
              </a:spcBef>
              <a:buFont typeface="Wingdings" panose="05000000000000000000" pitchFamily="2" charset="2"/>
              <a:buChar char="Ø"/>
            </a:pPr>
            <a:endParaRPr lang="de-DE" sz="1800" dirty="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5158389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lnSpc>
                <a:spcPct val="150000"/>
              </a:lnSpc>
              <a:buNone/>
            </a:pPr>
            <a:r>
              <a:rPr lang="de-DE" sz="1900" b="1" dirty="0">
                <a:effectLst/>
                <a:ea typeface="Calibri" panose="020F0502020204030204" pitchFamily="34" charset="0"/>
                <a:cs typeface="Times New Roman" panose="02020603050405020304" pitchFamily="18" charset="0"/>
              </a:rPr>
              <a:t>Vorübergehender Bedarf an der Arbeitsleistung (§ 14 I 2 Nr. 1 TzBfG) - Wann liegt eine projektbezogene Tätigkeit vor? Praxistipp und Erkenntnisse</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Der ArbG darf Unsicherheiten und Unwägbarkeiten über den zukünftigen Beschäftigungsanfall nicht als Sachgrund für eine Befristung heranziehen. Entsprechende Unsicherheiten und Unwägbarkeiten zählen zu dem vom ArbG zu tragenden unternehmerischen Risiko, dass er nicht auf den AN abwälzen darf</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Daher ist der zeitweilige Mehrbedarf von der regelmäßigen unternehmerischen Unsicherheit über die zukünftige Entwicklung des Arbeitskräftebedarfs abzugrenzen. Besteht der Mehraufwand und der ihm entsprechende Mehrarbeitsbedarf im Betrieb objektiv dauerhaft, kann dies eine Sachgrundbefristung nach § 14 I 2 Nr. 1 TzBfG nicht tragen</a:t>
            </a:r>
          </a:p>
          <a:p>
            <a:pPr algn="just">
              <a:lnSpc>
                <a:spcPct val="150000"/>
              </a:lnSpc>
              <a:spcBef>
                <a:spcPts val="600"/>
              </a:spcBef>
              <a:buFont typeface="Wingdings" panose="05000000000000000000" pitchFamily="2" charset="2"/>
              <a:buChar char="Ø"/>
            </a:pPr>
            <a:r>
              <a:rPr lang="de-DE" sz="1800" b="1" dirty="0">
                <a:effectLst/>
                <a:ea typeface="Calibri" panose="020F0502020204030204" pitchFamily="34" charset="0"/>
                <a:cs typeface="Times New Roman" panose="02020603050405020304" pitchFamily="18" charset="0"/>
              </a:rPr>
              <a:t>Gleichfalls ist eine befristete Einstellung nicht gerechtfertigt, wenn der ArbG für die übliche Arbeitsmenge permanent zu wenig Personal vorhält</a:t>
            </a:r>
            <a:endParaRPr lang="de-DE" sz="1800" dirty="0">
              <a:effectLst/>
              <a:ea typeface="Calibri" panose="020F0502020204030204" pitchFamily="34" charset="0"/>
              <a:cs typeface="Times New Roman" panose="02020603050405020304" pitchFamily="18" charset="0"/>
            </a:endParaRPr>
          </a:p>
          <a:p>
            <a:pPr>
              <a:lnSpc>
                <a:spcPct val="150000"/>
              </a:lnSpc>
              <a:spcBef>
                <a:spcPts val="600"/>
              </a:spcBef>
              <a:buFont typeface="Wingdings" panose="05000000000000000000" pitchFamily="2" charset="2"/>
              <a:buChar char="Ø"/>
            </a:pPr>
            <a:endParaRPr lang="de-DE" sz="1800" dirty="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8679705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a:t>
            </a:r>
          </a:p>
          <a:p>
            <a:pPr>
              <a:buFont typeface="Wingdings" panose="05000000000000000000" pitchFamily="2" charset="2"/>
              <a:buChar char="Ø"/>
            </a:pPr>
            <a:r>
              <a:rPr lang="de-DE" sz="1800" dirty="0">
                <a:effectLst/>
                <a:ea typeface="Calibri" panose="020F0502020204030204" pitchFamily="34" charset="0"/>
              </a:rPr>
              <a:t>Der Sachgrund der Vertretung erfordert Kau­salität zwischen dem zeitweiligen Ausfall des Vertretenen und der befristeten Einstellung der Vertretung.</a:t>
            </a:r>
          </a:p>
          <a:p>
            <a:pPr>
              <a:buFont typeface="Wingdings" panose="05000000000000000000" pitchFamily="2" charset="2"/>
              <a:buChar char="Ø"/>
            </a:pPr>
            <a:r>
              <a:rPr lang="de-DE" sz="1800" dirty="0">
                <a:solidFill>
                  <a:srgbClr val="000000"/>
                </a:solidFill>
                <a:effectLst/>
                <a:ea typeface="Calibri" panose="020F0502020204030204" pitchFamily="34" charset="0"/>
              </a:rPr>
              <a:t>Der Grund für die Befristung liegt in Vertretungsfällen darin, dass der ArbG bereits zu einem vorübergehend ausfallenden Mitarbeiter in einem Rechtsverhältnis steht und mit der Rückkehr dieses Mitarbeiters rechnet.</a:t>
            </a:r>
          </a:p>
          <a:p>
            <a:pPr>
              <a:buFont typeface="Wingdings" panose="05000000000000000000" pitchFamily="2" charset="2"/>
              <a:buChar char="Ø"/>
            </a:pPr>
            <a:r>
              <a:rPr lang="de-DE" sz="1800" dirty="0">
                <a:solidFill>
                  <a:srgbClr val="000000"/>
                </a:solidFill>
                <a:effectLst/>
                <a:ea typeface="Calibri" panose="020F0502020204030204" pitchFamily="34" charset="0"/>
              </a:rPr>
              <a:t>Damit besteht für die Wahrnehmung der an sich dem ausfallenden Mitarbeiter obliegenden Arbeitsaufgaben durch eine Vertretungskraft von vornherein – wegen z.B. Krankheit, Elternzeit, Urlaub oder aus sonstigen Gründen – nur ein zeitlich begrenztes Bedürfnis.</a:t>
            </a:r>
          </a:p>
          <a:p>
            <a:pPr>
              <a:buFont typeface="Wingdings" panose="05000000000000000000" pitchFamily="2" charset="2"/>
              <a:buChar char="Ø"/>
            </a:pPr>
            <a:r>
              <a:rPr lang="de-DE" sz="1800" dirty="0">
                <a:solidFill>
                  <a:srgbClr val="000000"/>
                </a:solidFill>
                <a:effectLst/>
                <a:ea typeface="Calibri" panose="020F0502020204030204" pitchFamily="34" charset="0"/>
              </a:rPr>
              <a:t>Teil des Sachgrunds ist daher eine Prognose des ArbG über den voraussichtlichen Wegfall des Vertretungsbedarfs durch die Rückkehr des zu vertretenden Mitarbeiters.</a:t>
            </a:r>
          </a:p>
          <a:p>
            <a:pPr marL="0" indent="0">
              <a:buNone/>
            </a:pPr>
            <a:r>
              <a:rPr lang="de-DE" sz="1800" dirty="0">
                <a:solidFill>
                  <a:srgbClr val="000000"/>
                </a:solidFill>
                <a:cs typeface="Times New Roman" panose="02020603050405020304" pitchFamily="18" charset="0"/>
              </a:rPr>
              <a:t>Vgl. BAG 29.04.2015 – 7 AZR 310/13; BAG 11.02.2015 – 7 AZR 113/13 </a:t>
            </a:r>
          </a:p>
          <a:p>
            <a:pPr>
              <a:buFont typeface="Wingdings" panose="05000000000000000000" pitchFamily="2" charset="2"/>
              <a:buChar char="Ø"/>
            </a:pPr>
            <a:endParaRPr lang="de-DE" sz="1800" dirty="0">
              <a:solidFill>
                <a:srgbClr val="000000"/>
              </a:solidFill>
              <a:effectLst/>
              <a:ea typeface="Calibri" panose="020F0502020204030204" pitchFamily="34"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7557707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a:t>
            </a:r>
          </a:p>
          <a:p>
            <a:pPr>
              <a:buFont typeface="Wingdings" panose="05000000000000000000" pitchFamily="2" charset="2"/>
              <a:buChar char="Ø"/>
            </a:pPr>
            <a:r>
              <a:rPr lang="de-DE" sz="1800" dirty="0">
                <a:solidFill>
                  <a:srgbClr val="000000"/>
                </a:solidFill>
                <a:effectLst/>
                <a:ea typeface="Calibri" panose="020F0502020204030204" pitchFamily="34" charset="0"/>
              </a:rPr>
              <a:t>Der Sachgrund der Vertretung setzt des Weiteren einen Kausalzusammenhang zwischen dem zeitweiligen Ausfall des Vertretenen und der Einstellung des Vertreters voraus. Der Einsatz des befristet beschäftigten AN muss wegen des Arbeitskräftebedarfs erfolgen, der durch die vorübergehende Abwesenheit des zu vertretenden Mitarbeiters entsteht.</a:t>
            </a:r>
          </a:p>
          <a:p>
            <a:pPr>
              <a:buFont typeface="Wingdings" panose="05000000000000000000" pitchFamily="2" charset="2"/>
              <a:buChar char="Ø"/>
            </a:pPr>
            <a:r>
              <a:rPr lang="de-DE" sz="1800" dirty="0">
                <a:solidFill>
                  <a:srgbClr val="000000"/>
                </a:solidFill>
                <a:effectLst/>
                <a:ea typeface="Calibri" panose="020F0502020204030204" pitchFamily="34" charset="0"/>
              </a:rPr>
              <a:t>Es muss sich deshalb aus den Umständen bei Vertragsschluss ergeben, dass der Bedarf für die Beschäftigung des Vertreters auf die Abwesenheit des zeitweilig ausfallenden Arbeitnehmers zurückzuführen ist.</a:t>
            </a:r>
          </a:p>
          <a:p>
            <a:pPr>
              <a:buFont typeface="Wingdings" panose="05000000000000000000" pitchFamily="2" charset="2"/>
              <a:buChar char="Ø"/>
            </a:pPr>
            <a:r>
              <a:rPr lang="de-DE" sz="1800" dirty="0">
                <a:solidFill>
                  <a:srgbClr val="000000"/>
                </a:solidFill>
                <a:effectLst/>
                <a:ea typeface="Calibri" panose="020F0502020204030204" pitchFamily="34" charset="0"/>
              </a:rPr>
              <a:t>Die Anforderungen an den Kausalzusammenhang und seine Darlegung durch den ArbG richten sich dabei nach der Form der Vertretung.</a:t>
            </a:r>
          </a:p>
          <a:p>
            <a:pPr>
              <a:buFont typeface="Wingdings" panose="05000000000000000000" pitchFamily="2" charset="2"/>
              <a:buChar char="Ø"/>
            </a:pPr>
            <a:r>
              <a:rPr lang="de-DE" sz="1800" dirty="0">
                <a:solidFill>
                  <a:srgbClr val="000000"/>
                </a:solidFill>
                <a:effectLst/>
                <a:ea typeface="Calibri" panose="020F0502020204030204" pitchFamily="34" charset="0"/>
              </a:rPr>
              <a:t>Geht es um eine unmittelbare Vertretung, hat der ArbG darzulegen, dass der Vertreter nach dem ArbV Aufgaben wahrzunehmen hat, die zuvor dem vorübergehend abwesenden AN übertragen waren</a:t>
            </a:r>
          </a:p>
          <a:p>
            <a:pPr marL="0" indent="0">
              <a:buNone/>
            </a:pPr>
            <a:r>
              <a:rPr lang="de-DE" sz="1800" dirty="0">
                <a:solidFill>
                  <a:srgbClr val="000000"/>
                </a:solidFill>
                <a:cs typeface="Times New Roman" panose="02020603050405020304" pitchFamily="18" charset="0"/>
              </a:rPr>
              <a:t>Vgl. BAG 29.04.2015 – 7 AZR 310/13; BAG 11.02.2015 – 7 AZR 113/13 </a:t>
            </a: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1167263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 21 I BEEG</a:t>
            </a:r>
          </a:p>
          <a:p>
            <a:pPr>
              <a:lnSpc>
                <a:spcPct val="150000"/>
              </a:lnSpc>
              <a:spcBef>
                <a:spcPts val="600"/>
              </a:spcBef>
              <a:buFont typeface="Wingdings" panose="05000000000000000000" pitchFamily="2" charset="2"/>
              <a:buChar char="Ø"/>
            </a:pPr>
            <a:r>
              <a:rPr lang="de-DE" sz="1800" dirty="0">
                <a:effectLst/>
                <a:ea typeface="Calibri" panose="020F0502020204030204" pitchFamily="34" charset="0"/>
              </a:rPr>
              <a:t>Der Sachgrund der </a:t>
            </a:r>
            <a:r>
              <a:rPr lang="de-DE" sz="1800" dirty="0"/>
              <a:t>Vertretung wird durch § 21 I BEEG konkretisiert</a:t>
            </a:r>
          </a:p>
          <a:p>
            <a:pPr>
              <a:lnSpc>
                <a:spcPct val="150000"/>
              </a:lnSpc>
              <a:spcBef>
                <a:spcPts val="600"/>
              </a:spcBef>
              <a:buFont typeface="Wingdings" panose="05000000000000000000" pitchFamily="2" charset="2"/>
              <a:buChar char="Ø"/>
            </a:pPr>
            <a:r>
              <a:rPr lang="de-DE" sz="1800" dirty="0"/>
              <a:t>Danach liegt ein sachlicher Grund, der die Befristung eines ArbV rechtfertigt</a:t>
            </a:r>
            <a:r>
              <a:rPr lang="de-DE" sz="1800" dirty="0">
                <a:effectLst/>
                <a:ea typeface="Calibri" panose="020F0502020204030204" pitchFamily="34" charset="0"/>
              </a:rPr>
              <a:t>, unter anderem dann vor, wenn ein AN zur Vertretung eines anderen AN für die Dauer des Beschäftigungsverbots nach dem Mutterschutzgesetz oder einer Elternzeit oder für diese Zeiten zusammen oder für Teile davon eingestellt wird</a:t>
            </a:r>
          </a:p>
          <a:p>
            <a:pPr marL="0" indent="0">
              <a:buNone/>
            </a:pPr>
            <a:r>
              <a:rPr lang="de-DE" sz="1800" dirty="0"/>
              <a:t>Vgl. BAG 15.02.2017 – 7 AZR 223/15; BAG 29.04.2015 – 7 AZR 310/13</a:t>
            </a:r>
          </a:p>
          <a:p>
            <a:pPr algn="just">
              <a:lnSpc>
                <a:spcPct val="150000"/>
              </a:lnSpc>
              <a:spcBef>
                <a:spcPts val="600"/>
              </a:spcBef>
              <a:buFont typeface="Wingdings" panose="05000000000000000000" pitchFamily="2" charset="2"/>
              <a:buChar char="Ø"/>
            </a:pPr>
            <a:r>
              <a:rPr lang="de-DE" sz="1800" dirty="0"/>
              <a:t>Das BAG wertet § 21 BEEG nicht als einen eigenständigen Sachgrund mit erleichterten Anforderungen an die Darlegungs- und Beweislast des Arbeitgebers im Hinblick auf das tatsächliche Vorliegen der Voraussetzungen des Befristungsgrunds, sondern nur als eine bestätigende, klarstellende Regelung im Hinblick auf den nach den allgemeinen Grundsätzen der Befristungskontrolle anerkannten Sachgrund der Vertretung (§ 14 I 3 Nr. 3 TzBfG, „Sonderfall der Vertretungsbefristung“)</a:t>
            </a:r>
          </a:p>
          <a:p>
            <a:pPr marL="0" indent="0">
              <a:buNone/>
            </a:pPr>
            <a:r>
              <a:rPr lang="de-DE" sz="1800" dirty="0">
                <a:ea typeface="Calibri" panose="020F0502020204030204" pitchFamily="34" charset="0"/>
                <a:cs typeface="Times New Roman" panose="02020603050405020304" pitchFamily="18" charset="0"/>
              </a:rPr>
              <a:t>Vgl. BAG 18.07.2012 – 7 AZR 443/09; BAG 05.06.2007 – 9 AZR 82/07</a:t>
            </a: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69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082490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Erscheinungsformen befristeter Arbeitsverträge:</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a:lnSpc>
                <a:spcPct val="120000"/>
              </a:lnSpc>
              <a:spcBef>
                <a:spcPts val="0"/>
              </a:spcBef>
              <a:buFont typeface="Wingdings" panose="05000000000000000000" pitchFamily="2" charset="2"/>
              <a:buChar char="Ø"/>
            </a:pPr>
            <a:r>
              <a:rPr lang="de-DE" sz="2000" kern="0" dirty="0">
                <a:solidFill>
                  <a:srgbClr val="000000"/>
                </a:solidFill>
                <a:latin typeface="Calibri" panose="020F0502020204030204" pitchFamily="34" charset="0"/>
                <a:cs typeface="Calibri" panose="020F0502020204030204" pitchFamily="34" charset="0"/>
              </a:rPr>
              <a:t>Vorsicht bei Zweckbefristung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Zweckbefristung erfordert unmissverständliche Einigung darüber, dass das ArbV bei Zweckerreichung enden soll</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Die Einigung muss schriftlich vereinbart werden, § 14 IV TzBfG</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Der die Zweckbefristung tragende Grund muss im Arbeitsvertrag angegeben sein</a:t>
            </a:r>
          </a:p>
          <a:p>
            <a:pPr>
              <a:lnSpc>
                <a:spcPct val="120000"/>
              </a:lnSpc>
              <a:spcBef>
                <a:spcPts val="0"/>
              </a:spcBef>
              <a:buFont typeface="Symbol" panose="05050102010706020507" pitchFamily="18" charset="2"/>
              <a:buChar char="-"/>
            </a:pPr>
            <a:r>
              <a:rPr lang="de-DE" sz="2000" kern="0" dirty="0">
                <a:solidFill>
                  <a:srgbClr val="000000"/>
                </a:solidFill>
                <a:latin typeface="Calibri" panose="020F0502020204030204" pitchFamily="34" charset="0"/>
                <a:cs typeface="Calibri" panose="020F0502020204030204" pitchFamily="34" charset="0"/>
              </a:rPr>
              <a:t>Zweckbefristung bedarf einer zuverlässigen Prognose hinsichtlich der Zweckerreichung</a:t>
            </a:r>
          </a:p>
          <a:p>
            <a:pPr marL="0"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Vgl. BAG 15.05.2012 – 7 AZR 35/11 und weitere Nachweise im Skript</a:t>
            </a:r>
          </a:p>
          <a:p>
            <a:pPr>
              <a:lnSpc>
                <a:spcPct val="120000"/>
              </a:lnSpc>
              <a:spcBef>
                <a:spcPts val="0"/>
              </a:spcBef>
              <a:buFont typeface="Wingdings" panose="05000000000000000000" pitchFamily="2" charset="2"/>
              <a:buChar char="Ø"/>
            </a:pPr>
            <a:endParaRPr lang="de-DE" sz="2000" kern="0" dirty="0">
              <a:solidFill>
                <a:srgbClr val="000000"/>
              </a:solidFill>
              <a:latin typeface="Calibri" panose="020F0502020204030204" pitchFamily="34" charset="0"/>
              <a:cs typeface="Calibri" panose="020F0502020204030204" pitchFamily="34" charset="0"/>
            </a:endParaRP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4576367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Fehlerquelle Elternzeitbefristung</a:t>
            </a:r>
          </a:p>
          <a:p>
            <a:pPr>
              <a:lnSpc>
                <a:spcPct val="140000"/>
              </a:lnSpc>
              <a:spcBef>
                <a:spcPts val="600"/>
              </a:spcBef>
              <a:buFont typeface="Wingdings" panose="05000000000000000000" pitchFamily="2" charset="2"/>
              <a:buChar char="Ø"/>
            </a:pPr>
            <a:r>
              <a:rPr lang="de-DE" sz="1800" dirty="0"/>
              <a:t>Eine Zweckbefristung zur Elternzeitvertretung nach § 21 I, III BEEG setzt nicht voraus, dass die Stammkraft zum Zeitpunkt des Vertragsschlusses mit der Vertretungskraft bereits ein den Anforderungen des § 16 I 1 BEEG genügendes Elternzeitverlangen geäußert hat</a:t>
            </a:r>
          </a:p>
          <a:p>
            <a:pPr marL="0" indent="0">
              <a:lnSpc>
                <a:spcPct val="140000"/>
              </a:lnSpc>
              <a:spcBef>
                <a:spcPts val="600"/>
              </a:spcBef>
              <a:buNone/>
            </a:pPr>
            <a:r>
              <a:rPr lang="de-DE" sz="1800" dirty="0"/>
              <a:t>Vgl. BAG 09.09.2015 – 7 AZR 148/14</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Nicht höchstrichterlich geklärt ist die Frage, was gilt, wenn die Stammkraft wider ihre Ankündigung keine Elternzeit in Anspruch nimmt. Der Zweck der Befristung („Ende der Elternzeit“) kann in diesem Fall nicht erreicht werden, § 15 II TzBfG. Ist der ArbG in diesem Störfall zur Beschäftigung sowohl der Stammkraft als auch der zweckbefristeten Vertretungskraft verpflichtet? Der Siebte Senat verweist für den Fall einer Zweckverfehlung darauf, es sei – wie auch bei sonstigen Störungen im Vertragsverhältnis – zu prüfen, welche Folgen sich daraus für das ArbV ergäben. Das Risiko, dass wider die Zweckbefristung keine Elternzeit beantragt werde, werde nicht unzulässiger Weise auf die Vertretungskraft abgewälzt. Angesichts dieser sibyllinischen Aussage sollte der ArbG, wenn möglich und wirtschaftlich vertretbar, von einer „vorzeitigen“, vor Antrag auf Elternzeit abgeschlossenen Zeit- oder Zweckbefristung absehen. Anderenfalls hat ggf. auch er – in seinem Fall unerwünschten – „</a:t>
            </a:r>
            <a:r>
              <a:rPr lang="de-DE" sz="1800" i="1" dirty="0">
                <a:effectLst/>
                <a:ea typeface="Calibri" panose="020F0502020204030204" pitchFamily="34" charset="0"/>
                <a:cs typeface="Times New Roman" panose="02020603050405020304" pitchFamily="18" charset="0"/>
              </a:rPr>
              <a:t>Zuwachs</a:t>
            </a:r>
            <a:r>
              <a:rPr lang="de-DE" sz="1800" dirty="0">
                <a:effectLst/>
                <a:ea typeface="Calibri" panose="020F0502020204030204" pitchFamily="34" charset="0"/>
                <a:cs typeface="Times New Roman" panose="02020603050405020304" pitchFamily="18" charset="0"/>
              </a:rPr>
              <a:t>“ zu vermelden.</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6471748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a:t>
            </a:r>
          </a:p>
          <a:p>
            <a:pPr>
              <a:buFont typeface="Wingdings" panose="05000000000000000000" pitchFamily="2" charset="2"/>
              <a:buChar char="Ø"/>
            </a:pPr>
            <a:r>
              <a:rPr lang="de-DE" sz="1800" dirty="0">
                <a:effectLst/>
                <a:ea typeface="Calibri" panose="020F0502020204030204" pitchFamily="34" charset="0"/>
              </a:rPr>
              <a:t>Auch bei wiederholten Befristungen, beispielsweise nach verlängerter Arbeitsunfähigkeit we­gen Krankheit oder aufeinander folgenden Elternzeiten, darf der ArbG grundsätzlich von einer Rückkehr des Stammarbeitnehmers ausgehen</a:t>
            </a:r>
          </a:p>
          <a:p>
            <a:pPr>
              <a:buFont typeface="Wingdings" panose="05000000000000000000" pitchFamily="2" charset="2"/>
              <a:buChar char="Ø"/>
            </a:pPr>
            <a:r>
              <a:rPr lang="de-DE" sz="1800" dirty="0"/>
              <a:t>Mit zunehmender Dauer bzw. Anzahl der Befristungen sind jedoch an den sachlichen Grund höhere Anforderungen zu stellen. Anzahl und Dauer der Befristungen können Indizien für das Fehlen des Sachgrundes der Vertretung sein.</a:t>
            </a:r>
          </a:p>
          <a:p>
            <a:pPr>
              <a:buFont typeface="Wingdings" panose="05000000000000000000" pitchFamily="2" charset="2"/>
              <a:buChar char="Ø"/>
            </a:pPr>
            <a:r>
              <a:rPr lang="de-DE" sz="1800" dirty="0"/>
              <a:t>Von einem lediglich zeitlich begrenzten Bedürfnis ist allerdings nicht mehr bei einer Dauervertretung, z.B. im Falle von Springern, auszugehen. Eine Dauervertretung liegt vor, wenn bereits zum Zeitpunkt des Abschlusses des befristeten ArbV eine über den Endtermin der Befristung hinausgehende Beschäftigung des Mitarbeiters vorgesehen ist. In diesem Fall ist der Sachgrund der Vertretung vorge­schoben und daher unbeachtlich</a:t>
            </a:r>
          </a:p>
          <a:p>
            <a:pPr marL="0" indent="0">
              <a:buNone/>
            </a:pPr>
            <a:r>
              <a:rPr lang="de-DE" sz="1800" dirty="0"/>
              <a:t>Vgl. BAG 18.07.2012 – 7 AZR 783/10; BAG 13.02.2013 – 7 AZR 225/11</a:t>
            </a:r>
          </a:p>
          <a:p>
            <a:pPr>
              <a:buFont typeface="Wingdings" panose="05000000000000000000" pitchFamily="2" charset="2"/>
              <a:buChar char="Ø"/>
            </a:pPr>
            <a:endParaRPr lang="de-DE" sz="1800" b="1" dirty="0">
              <a:effectLst/>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45716400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sz="26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Vorgeschobene Sachgründe tragen nicht (Missbrauchskontrolle)</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Vorgeschobene Sachgründe, die der tatsächlichen Durchführung des befristeten ArbV und dem im Unternehmen/Betrieb vorhandenen Beschäftigungsbedarf widersprechen, sind nicht tragfähig und können deshalb keine wirksame Befristung mit Sachgrund rechtfertigen</a:t>
            </a:r>
          </a:p>
          <a:p>
            <a:pPr marL="0" indent="0" algn="just">
              <a:lnSpc>
                <a:spcPct val="140000"/>
              </a:lnSpc>
              <a:spcBef>
                <a:spcPts val="600"/>
              </a:spcBef>
              <a:buNone/>
            </a:pPr>
            <a:r>
              <a:rPr lang="de-DE" sz="1800" dirty="0">
                <a:ea typeface="Calibri" panose="020F0502020204030204" pitchFamily="34" charset="0"/>
                <a:cs typeface="Times New Roman" panose="02020603050405020304" pitchFamily="18" charset="0"/>
              </a:rPr>
              <a:t>V</a:t>
            </a:r>
            <a:r>
              <a:rPr lang="de-DE" sz="1800" dirty="0">
                <a:effectLst/>
                <a:ea typeface="Calibri" panose="020F0502020204030204" pitchFamily="34" charset="0"/>
                <a:cs typeface="Times New Roman" panose="02020603050405020304" pitchFamily="18" charset="0"/>
              </a:rPr>
              <a:t>gl. Hessisches LAG 18.10.2017 – 6 Sa 581/17</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Die Befristung eines ArbV kann nicht auf § 14 I 2 Nr. 1 TzBfG gestützt werden, wenn an der Beschäftigung des AN tatsächlich ein Dauerbedarf besteht. Dies kann der Fall sein, wenn der AN zum Abbau unerledigt gebliebener Arbeiten im Bereich der Daueraufgaben des ArbG eingestellt wird, die wegen einer von vornherein zu geringen </a:t>
            </a:r>
            <a:r>
              <a:rPr lang="de-DE" sz="1800" dirty="0">
                <a:effectLst/>
                <a:ea typeface="Calibri" panose="020F0502020204030204" pitchFamily="34" charset="0"/>
                <a:cs typeface="Times New Roman" panose="02020603050405020304" pitchFamily="18" charset="0"/>
              </a:rPr>
              <a:t>Personalausstattung der Dienststelle entstanden sind</a:t>
            </a:r>
          </a:p>
          <a:p>
            <a:pPr marL="0" indent="0" algn="just">
              <a:lnSpc>
                <a:spcPct val="140000"/>
              </a:lnSpc>
              <a:spcBef>
                <a:spcPts val="600"/>
              </a:spcBef>
              <a:buNone/>
            </a:pPr>
            <a:r>
              <a:rPr lang="de-DE" sz="1800" dirty="0">
                <a:effectLst/>
                <a:ea typeface="Calibri" panose="020F0502020204030204" pitchFamily="34" charset="0"/>
                <a:cs typeface="Times New Roman" panose="02020603050405020304" pitchFamily="18" charset="0"/>
              </a:rPr>
              <a:t>Vgl. BAG 17.03.2010 – 7 AZR 640/08</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Bei der Befristung zur Vertretung (Nr. 3) oder zur Abdeckung eines vorübergehenden betrieblichen Mehrbedarfs an Arbeitsleistung (Nr. 1) muss die Befristungsdauer somit nicht dem Beschäftigungsbedarf korrespondieren. Die Befristungsdauer darf nicht über den zeitlichen Bedarf hinausgehen, kann aber hinter diesem – auch deutlich – zurückbleiben. Nach der Rechtsprechung des BAG gilt: Nur die Befristung selbst, nicht aber ihre Dauer bedarf der Rechtfertigung durch den Sachgrund</a:t>
            </a:r>
          </a:p>
          <a:p>
            <a:pPr marL="0" indent="0" algn="just">
              <a:lnSpc>
                <a:spcPct val="140000"/>
              </a:lnSpc>
              <a:spcBef>
                <a:spcPts val="600"/>
              </a:spcBef>
              <a:buNone/>
            </a:pPr>
            <a:r>
              <a:rPr lang="de-DE" sz="1800" dirty="0">
                <a:effectLst/>
                <a:ea typeface="Calibri" panose="020F0502020204030204" pitchFamily="34" charset="0"/>
                <a:cs typeface="Times New Roman" panose="02020603050405020304" pitchFamily="18" charset="0"/>
              </a:rPr>
              <a:t>Vgl. BAG 21.01.2009 – 7 AZR 630/07; BAG 17.03.2010 – 7 AZR 640/08.</a:t>
            </a:r>
          </a:p>
          <a:p>
            <a:pPr marL="0" indent="0">
              <a:buNone/>
            </a:pPr>
            <a:endParaRPr lang="de-DE" sz="18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5289901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18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3 Fallgruppen nach BAG</a:t>
            </a:r>
          </a:p>
          <a:p>
            <a:pPr>
              <a:spcBef>
                <a:spcPts val="600"/>
              </a:spcBef>
              <a:buFont typeface="Wingdings" panose="05000000000000000000" pitchFamily="2" charset="2"/>
              <a:buChar char="Ø"/>
            </a:pPr>
            <a:r>
              <a:rPr lang="de-DE" sz="1800" dirty="0">
                <a:effectLst/>
                <a:ea typeface="Calibri" panose="020F0502020204030204" pitchFamily="34" charset="0"/>
              </a:rPr>
              <a:t>Der Siebte Senat unterscheidet bei Befristung zur Vertretung drei Fallgruppen</a:t>
            </a:r>
            <a:r>
              <a:rPr lang="de-DE" sz="1800" dirty="0">
                <a:ea typeface="Calibri" panose="020F0502020204030204" pitchFamily="34" charset="0"/>
                <a:cs typeface="Times New Roman" panose="02020603050405020304" pitchFamily="18" charset="0"/>
              </a:rPr>
              <a:t>:</a:t>
            </a:r>
            <a:endParaRPr lang="de-DE" sz="1800" dirty="0">
              <a:effectLst/>
              <a:ea typeface="Calibri" panose="020F0502020204030204" pitchFamily="34" charset="0"/>
              <a:cs typeface="Times New Roman" panose="02020603050405020304" pitchFamily="18" charset="0"/>
            </a:endParaRPr>
          </a:p>
          <a:p>
            <a:pPr marL="444500" lvl="0" algn="just">
              <a:lnSpc>
                <a:spcPct val="150000"/>
              </a:lnSpc>
              <a:spcBef>
                <a:spcPts val="600"/>
              </a:spcBef>
              <a:buFont typeface="Symbol" panose="05050102010706020507" pitchFamily="18" charset="2"/>
              <a:buChar char="-"/>
            </a:pPr>
            <a:r>
              <a:rPr lang="de-DE" sz="1800" dirty="0">
                <a:effectLst/>
                <a:ea typeface="Calibri" panose="020F0502020204030204" pitchFamily="34" charset="0"/>
                <a:cs typeface="Times New Roman" panose="02020603050405020304" pitchFamily="18" charset="0"/>
              </a:rPr>
              <a:t>die unmittelbare Vertretung</a:t>
            </a:r>
          </a:p>
          <a:p>
            <a:pPr marL="444500" lvl="0" algn="just">
              <a:lnSpc>
                <a:spcPct val="150000"/>
              </a:lnSpc>
              <a:spcBef>
                <a:spcPts val="600"/>
              </a:spcBef>
              <a:buFont typeface="Symbol" panose="05050102010706020507" pitchFamily="18" charset="2"/>
              <a:buChar char="-"/>
            </a:pPr>
            <a:r>
              <a:rPr lang="de-DE" sz="1800" dirty="0">
                <a:effectLst/>
                <a:ea typeface="Calibri" panose="020F0502020204030204" pitchFamily="34" charset="0"/>
                <a:cs typeface="Times New Roman" panose="02020603050405020304" pitchFamily="18" charset="0"/>
              </a:rPr>
              <a:t>die mittelbare Vertretung (Vertretungskette zwischen Vertretenem und Vertreter)</a:t>
            </a:r>
          </a:p>
          <a:p>
            <a:pPr marL="444500" lvl="0" algn="just">
              <a:lnSpc>
                <a:spcPct val="150000"/>
              </a:lnSpc>
              <a:spcBef>
                <a:spcPts val="600"/>
              </a:spcBef>
              <a:buFont typeface="Symbol" panose="05050102010706020507" pitchFamily="18" charset="2"/>
              <a:buChar char="-"/>
            </a:pPr>
            <a:r>
              <a:rPr lang="de-DE" sz="1800" dirty="0">
                <a:effectLst/>
                <a:ea typeface="Calibri" panose="020F0502020204030204" pitchFamily="34" charset="0"/>
                <a:cs typeface="Times New Roman" panose="02020603050405020304" pitchFamily="18" charset="0"/>
              </a:rPr>
              <a:t>die „gedankliche“ Zuordnung/Vertretung</a:t>
            </a:r>
          </a:p>
          <a:p>
            <a:pPr marL="0" indent="0" algn="just">
              <a:lnSpc>
                <a:spcPct val="150000"/>
              </a:lnSpc>
              <a:spcBef>
                <a:spcPts val="600"/>
              </a:spcBef>
              <a:buNone/>
            </a:pPr>
            <a:r>
              <a:rPr lang="de-DE" sz="1800" dirty="0">
                <a:ea typeface="Calibri" panose="020F0502020204030204" pitchFamily="34" charset="0"/>
                <a:cs typeface="Times New Roman" panose="02020603050405020304" pitchFamily="18" charset="0"/>
              </a:rPr>
              <a:t>Vgl. BAG 21.02.2018 – 7 AZR 696/16; BAG </a:t>
            </a:r>
            <a:r>
              <a:rPr lang="de-DE" sz="1800" dirty="0">
                <a:effectLst/>
                <a:ea typeface="Calibri" panose="020F0502020204030204" pitchFamily="34" charset="0"/>
                <a:cs typeface="Times New Roman" panose="02020603050405020304" pitchFamily="18" charset="0"/>
              </a:rPr>
              <a:t>11.02.2015 – 7 AZR 113/13; BAG 25.03.2009 – 7 AZR 34/08; </a:t>
            </a:r>
            <a:r>
              <a:rPr lang="de-DE" sz="1800" i="1" dirty="0">
                <a:effectLst/>
                <a:ea typeface="Calibri" panose="020F0502020204030204" pitchFamily="34" charset="0"/>
                <a:cs typeface="Times New Roman" panose="02020603050405020304" pitchFamily="18" charset="0"/>
              </a:rPr>
              <a:t>Maaß</a:t>
            </a:r>
            <a:r>
              <a:rPr lang="de-DE" sz="1800" dirty="0">
                <a:effectLst/>
                <a:ea typeface="Calibri" panose="020F0502020204030204" pitchFamily="34" charset="0"/>
                <a:cs typeface="Times New Roman" panose="02020603050405020304" pitchFamily="18" charset="0"/>
              </a:rPr>
              <a:t>, ArbRAktuell 2010, 335</a:t>
            </a: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70023983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4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unmittelbare Vertretung</a:t>
            </a:r>
          </a:p>
          <a:p>
            <a:pPr>
              <a:buFont typeface="Wingdings" panose="05000000000000000000" pitchFamily="2" charset="2"/>
              <a:buChar char="Ø"/>
            </a:pPr>
            <a:r>
              <a:rPr lang="de-DE" sz="2400" dirty="0">
                <a:effectLst/>
                <a:ea typeface="Calibri" panose="020F0502020204030204" pitchFamily="34" charset="0"/>
              </a:rPr>
              <a:t>Bei der unmittelbaren Vertretung ist der Vertretungszusammenhang gegeben, wenn der befristet zur Vertretung eingestellte AN die vorübergehend ausfallende Stammkraft unmittelbar vertritt und die von ihr bislang ausgeübten Tätigkeiten erledigt = einfacher Fall</a:t>
            </a:r>
          </a:p>
          <a:p>
            <a:pPr marL="0" indent="0">
              <a:buNone/>
            </a:pPr>
            <a:r>
              <a:rPr lang="de-DE" sz="2400" dirty="0">
                <a:cs typeface="Times New Roman" panose="02020603050405020304" pitchFamily="18" charset="0"/>
              </a:rPr>
              <a:t>Vgl. BAG 11.02.2015 – 7 AZR 113/13</a:t>
            </a: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96985408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595350" y="1274397"/>
            <a:ext cx="7920000" cy="4608000"/>
          </a:xfrm>
        </p:spPr>
        <p:txBody>
          <a:bodyPr>
            <a:normAutofit fontScale="92500" lnSpcReduction="10000"/>
          </a:bodyPr>
          <a:lstStyle/>
          <a:p>
            <a:pPr marL="0" indent="0">
              <a:buNone/>
            </a:pPr>
            <a:r>
              <a:rPr lang="de-DE" sz="24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mittelbare Vertretung, zwei Fallgruppen</a:t>
            </a:r>
          </a:p>
          <a:p>
            <a:pPr>
              <a:buFont typeface="Wingdings" panose="05000000000000000000" pitchFamily="2" charset="2"/>
              <a:buChar char="Ø"/>
            </a:pPr>
            <a:r>
              <a:rPr lang="de-DE" sz="1800" dirty="0"/>
              <a:t>Bei der mittelbaren Vertretung differenziert das BAG danach, ob eine </a:t>
            </a:r>
            <a:r>
              <a:rPr lang="de-DE" sz="1800" b="1" dirty="0"/>
              <a:t>„Vertretungskette“</a:t>
            </a:r>
            <a:r>
              <a:rPr lang="de-DE" sz="1800" dirty="0"/>
              <a:t> zwischen den Vertretenen und dem Vertreter besteht oder ein Fall der </a:t>
            </a:r>
            <a:r>
              <a:rPr lang="de-DE" sz="1800" b="1" dirty="0"/>
              <a:t>Vertretung in Form der gedanklichen Zuordnung </a:t>
            </a:r>
            <a:r>
              <a:rPr lang="de-DE" sz="1800" dirty="0"/>
              <a:t>erfolgt</a:t>
            </a:r>
          </a:p>
          <a:p>
            <a:pPr>
              <a:buFont typeface="Wingdings" panose="05000000000000000000" pitchFamily="2" charset="2"/>
              <a:buChar char="Ø"/>
            </a:pPr>
            <a:r>
              <a:rPr lang="de-DE" sz="1800" dirty="0"/>
              <a:t>Was meint Vertretungskette? </a:t>
            </a:r>
            <a:r>
              <a:rPr lang="de-DE" sz="1800" dirty="0">
                <a:effectLst/>
                <a:ea typeface="Calibri" panose="020F0502020204030204" pitchFamily="34" charset="0"/>
              </a:rPr>
              <a:t>Der Vertretungszusammenhang kann auch gegeben sein, wenn der Vertreter nicht unmittelbar die Aufgaben des vertretenen Mitarbeiters übernimmt. Denn die befristete Beschäftigung zur Vertretung lässt die Versetzungs- und Umsetzungsbefugnisse des ArbG unberührt. Wird die Tätigkeit des zeitweise ausgefallenen Mitarbeiters nicht von dem Vertreter, sondern von einem anderen AN oder von mehreren anderen AN ausgeübt (mittelbare Vertretung), hat der ArbG zur Darstellung des Kausalzusammenhangs grundsätzlich die Vertretungskette zwischen dem Vertretenen und dem Vertreter darzulegen</a:t>
            </a:r>
          </a:p>
          <a:p>
            <a:pPr marL="0" indent="0">
              <a:buNone/>
            </a:pPr>
            <a:r>
              <a:rPr lang="de-DE" sz="1800" dirty="0"/>
              <a:t>Vgl. </a:t>
            </a:r>
            <a:r>
              <a:rPr lang="de-DE" sz="1800" dirty="0">
                <a:effectLst/>
                <a:ea typeface="Calibri" panose="020F0502020204030204" pitchFamily="34" charset="0"/>
              </a:rPr>
              <a:t>BAG 11.02.2015 – 7 AZR 113/13</a:t>
            </a:r>
          </a:p>
          <a:p>
            <a:pPr>
              <a:buFont typeface="Wingdings" panose="05000000000000000000" pitchFamily="2" charset="2"/>
              <a:buChar char="Ø"/>
            </a:pPr>
            <a:r>
              <a:rPr lang="de-DE" sz="1800" dirty="0"/>
              <a:t>Eine schriftliche Dokumentation der Vertretungskette bei Vereinbarung der Befristung ist bei einer mittelbaren Vertretung nicht erforderlich</a:t>
            </a:r>
          </a:p>
          <a:p>
            <a:pPr marL="0" indent="0">
              <a:buNone/>
            </a:pPr>
            <a:r>
              <a:rPr lang="de-DE" sz="1800" dirty="0"/>
              <a:t>Vgl. BAG 21.02.2018 – 7 AZR 696/16</a:t>
            </a:r>
          </a:p>
          <a:p>
            <a:pPr marL="0" indent="0">
              <a:buNone/>
            </a:pPr>
            <a:endParaRPr lang="de-DE" sz="1800" dirty="0"/>
          </a:p>
          <a:p>
            <a:pPr marL="0" indent="0">
              <a:buNone/>
            </a:pP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794685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buNone/>
            </a:pPr>
            <a:r>
              <a:rPr lang="de-DE" sz="24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mittelbare Vertretung, zwei Fallgruppen</a:t>
            </a:r>
          </a:p>
          <a:p>
            <a:pPr>
              <a:buFont typeface="Wingdings" panose="05000000000000000000" pitchFamily="2" charset="2"/>
              <a:buChar char="Ø"/>
            </a:pPr>
            <a:r>
              <a:rPr lang="de-DE" sz="1800" dirty="0"/>
              <a:t>Bei der mittelbaren Vertretung differenziert das BAG danach, ob eine </a:t>
            </a:r>
            <a:r>
              <a:rPr lang="de-DE" sz="1800" b="1" dirty="0"/>
              <a:t>„Vertretungskette“</a:t>
            </a:r>
            <a:r>
              <a:rPr lang="de-DE" sz="1800" dirty="0"/>
              <a:t> zwischen den Vertretenen und dem Vertreter besteht oder ein Fall der </a:t>
            </a:r>
            <a:r>
              <a:rPr lang="de-DE" sz="1800" b="1" dirty="0"/>
              <a:t>Vertretung in Form der gedanklichen Zuordnung </a:t>
            </a:r>
            <a:r>
              <a:rPr lang="de-DE" sz="1800" dirty="0"/>
              <a:t>erfolgt</a:t>
            </a:r>
          </a:p>
          <a:p>
            <a:pPr>
              <a:buFont typeface="Wingdings" panose="05000000000000000000" pitchFamily="2" charset="2"/>
              <a:buChar char="Ø"/>
            </a:pPr>
            <a:r>
              <a:rPr lang="de-DE" sz="1800" dirty="0"/>
              <a:t>Was meint gedankliche Zuordnung? Werden dem befristet beschäftigten AN Aufgaben übertragen, die der vertretene Mitarbeiter nie ausgeübt hat, besteht der erforderliche Vertretungszusammenhang nicht nur, wenn eine mittelbare Vertretung erfolgt, sondern auch dann, wenn der ArbG rechtlich und tatsächlich in der Lage wäre, dem vorübergehend abwesenden AN im Falle seiner Anwesenheit die dem Vertreter zugewiesenen Aufgaben zu übertragen. In diesem Fall ist aller­dings zur Gewährleistung des Kausalzusammenhangs zwischen der zeitweiligen Arbeitsverhinderung der Stammkraft und der Einstellung der Vertretungskraft erforderlich, dass der ArbG bei Vertragsschluss mit dem Vertreter dessen Aufgaben einem oder mehreren vorüber­gehend abwesenden Beschäftigten nach außen erkennbar gedanklich zuordnet. Dies kann insbesondere durch eine entsprechende Angabe im ArbV geschehen. Nur dann ist gewährleistet, dass die Einstellung des Vertreters auf der Abwesenheit des zu vertre­tenden AN beruht</a:t>
            </a:r>
          </a:p>
          <a:p>
            <a:pPr marL="0" indent="0">
              <a:buNone/>
            </a:pPr>
            <a:r>
              <a:rPr lang="de-DE" sz="1800" dirty="0"/>
              <a:t>Vgl. BAG 11.02.2015 – 7 AZR 113/13, merke: Hier erreicht der gedankliche Abstraktionsgrad ein sehr hohes Niveau. Und die Fehleranfälligkeit nimmt exponentiell zu. Deshalb lautet die Empfehlung: „Experimente sollten gut durchdacht sein.“</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01891930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4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Praxistipp zu Flexibilität und Dokumentation</a:t>
            </a:r>
          </a:p>
          <a:p>
            <a:pPr>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Man kann festhalten:</a:t>
            </a:r>
          </a:p>
          <a:p>
            <a:pPr>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„Juristische Vertretung“, die eine Befristung rechtfertigt, hat nach der Rechtsprechung des BAG einen weiteren Umfang hat, als man als arbeitsrechtlicher Laie vermutet</a:t>
            </a:r>
          </a:p>
          <a:p>
            <a:pPr>
              <a:buFont typeface="Wingdings" panose="05000000000000000000" pitchFamily="2" charset="2"/>
              <a:buChar char="Ø"/>
            </a:pPr>
            <a:r>
              <a:rPr lang="de-DE" sz="1800" dirty="0">
                <a:ea typeface="Calibri" panose="020F0502020204030204" pitchFamily="34" charset="0"/>
                <a:cs typeface="Times New Roman" panose="02020603050405020304" pitchFamily="18" charset="0"/>
              </a:rPr>
              <a:t>Desto weiter ich mich von der direkten Vertretung entferne, desto virtueller und desto nachvollziehbar wird es</a:t>
            </a:r>
            <a:endParaRPr lang="de-DE" sz="1800" dirty="0">
              <a:effectLst/>
              <a:ea typeface="Calibri" panose="020F0502020204030204" pitchFamily="34" charset="0"/>
              <a:cs typeface="Times New Roman" panose="02020603050405020304" pitchFamily="18" charset="0"/>
            </a:endParaRPr>
          </a:p>
          <a:p>
            <a:pPr>
              <a:buFont typeface="Wingdings" panose="05000000000000000000" pitchFamily="2" charset="2"/>
              <a:buChar char="Ø"/>
            </a:pPr>
            <a:r>
              <a:rPr lang="de-DE" sz="1800" dirty="0">
                <a:ea typeface="Calibri" panose="020F0502020204030204" pitchFamily="34" charset="0"/>
                <a:cs typeface="Times New Roman" panose="02020603050405020304" pitchFamily="18" charset="0"/>
              </a:rPr>
              <a:t>M</a:t>
            </a:r>
            <a:r>
              <a:rPr lang="de-DE" sz="1800" dirty="0">
                <a:effectLst/>
                <a:ea typeface="Calibri" panose="020F0502020204030204" pitchFamily="34" charset="0"/>
                <a:cs typeface="Times New Roman" panose="02020603050405020304" pitchFamily="18" charset="0"/>
              </a:rPr>
              <a:t>it der Flexibilität steigen  entsprechend die Anforderungen an die Darlegungs- und Beweislast des Arbeitgebers im Hinblick auf eine wirksame Befristung</a:t>
            </a:r>
          </a:p>
          <a:p>
            <a:pPr>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Das belegt einmal mehr, wie wichtig eine nachvollziehbare Dokumentation und saubere Administration im Bereich der Befristung ist</a:t>
            </a:r>
          </a:p>
          <a:p>
            <a:pPr>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Oder mit anderen Worten als allgemeine Lebensweisheit: Es gibt nichts umsonst</a:t>
            </a:r>
          </a:p>
          <a:p>
            <a:pPr>
              <a:buFont typeface="Wingdings" panose="05000000000000000000" pitchFamily="2" charset="2"/>
              <a:buChar char="Ø"/>
            </a:pPr>
            <a:endParaRPr lang="de-DE"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8719132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buNone/>
            </a:pPr>
            <a:r>
              <a:rPr lang="de-DE" sz="24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mittelbare Vertretung, „der Teufel liegt im Detail“: die vorübergehende Abordnung einer Stammkraft</a:t>
            </a:r>
          </a:p>
          <a:p>
            <a:pPr>
              <a:buFont typeface="Wingdings" panose="05000000000000000000" pitchFamily="2" charset="2"/>
              <a:buChar char="Ø"/>
            </a:pPr>
            <a:r>
              <a:rPr lang="de-DE" sz="1900" dirty="0"/>
              <a:t>Auch durch die vorübergehende Abordnung einer Stammkraft kann ein Vertretungsbe­darf im Sinne des § 14 I 2 Nr. 3 TzBfG entstehen</a:t>
            </a:r>
          </a:p>
          <a:p>
            <a:pPr>
              <a:buFont typeface="Wingdings" panose="05000000000000000000" pitchFamily="2" charset="2"/>
              <a:buChar char="Ø"/>
            </a:pPr>
            <a:r>
              <a:rPr lang="de-DE" sz="1900" dirty="0"/>
              <a:t>In den Fällen der unmittelbaren und der mittelbaren Vertretung erfordert es der Sachgrund der Vertretung nicht, dass der zu vertretende AN </a:t>
            </a:r>
            <a:r>
              <a:rPr lang="de-DE" sz="1900" dirty="0" err="1"/>
              <a:t>an</a:t>
            </a:r>
            <a:r>
              <a:rPr lang="de-DE" sz="1900" dirty="0"/>
              <a:t> der Erbringung der Arbeitsleistung insgesamt verhindert ist.</a:t>
            </a:r>
          </a:p>
          <a:p>
            <a:pPr>
              <a:buFont typeface="Wingdings" panose="05000000000000000000" pitchFamily="2" charset="2"/>
              <a:buChar char="Ø"/>
            </a:pPr>
            <a:r>
              <a:rPr lang="de-DE" sz="1900" dirty="0"/>
              <a:t>Der Sachgrund der Vertretung kommt bei einem anderweitigen Einsatz eines Stammarbeitnehmers im Unternehmen allerdings nur in Betracht, wenn der ArbG die damit verbundene Umorganisation unmittelbar oder mittelbar mit einer befristeten Neueinstellung verknüpft, der befristet beschäftigte AN also unmittelbar für die anderweitig eingesetzte Stammkraft beschäftigt wird oder sich die Verbindung zu diesem anderweitigen Einsatz durch eine Vertretungskette vermittelt.</a:t>
            </a:r>
          </a:p>
          <a:p>
            <a:pPr>
              <a:buFont typeface="Wingdings" panose="05000000000000000000" pitchFamily="2" charset="2"/>
              <a:buChar char="Ø"/>
            </a:pPr>
            <a:r>
              <a:rPr lang="de-DE" sz="1900" dirty="0"/>
              <a:t>Es reicht hingegen nicht aus, wenn die Einstellung des befristet beschäftigten AN lediglich wegen der "gedanklichen Zuordnung" dem vorübergehend im Unternehmen anderweitig eingesetzten Beschäftigten zugeordnet werden kann</a:t>
            </a:r>
          </a:p>
          <a:p>
            <a:pPr marL="0" indent="0">
              <a:buNone/>
            </a:pPr>
            <a:r>
              <a:rPr lang="de-DE" sz="1900" dirty="0"/>
              <a:t>Vgl. BAG 10.07.2013 – 7 AZR 761/11</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5036949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buNone/>
            </a:pPr>
            <a:r>
              <a:rPr lang="de-DE" sz="21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Keine ausreichende Personalreserve</a:t>
            </a:r>
          </a:p>
          <a:p>
            <a:pPr>
              <a:buFont typeface="Wingdings" panose="05000000000000000000" pitchFamily="2" charset="2"/>
              <a:buChar char="Ø"/>
            </a:pPr>
            <a:r>
              <a:rPr lang="de-DE" sz="1800" dirty="0"/>
              <a:t>Dem Sachgrund der Vertretung nach § 14 I 2 Nr. 3 TzBfG steht nicht entgegen, dass der ArbG über keine ausreichende Personalreserve für Fälle von Krankheit, Urlaub und Freistellung verfügt, um das regelmäßige Arbeitspensum mit unbefristet beschäftigtem Stammpersonal zu bewältigen</a:t>
            </a:r>
          </a:p>
          <a:p>
            <a:pPr>
              <a:buFont typeface="Wingdings" panose="05000000000000000000" pitchFamily="2" charset="2"/>
              <a:buChar char="Ø"/>
            </a:pPr>
            <a:r>
              <a:rPr lang="de-DE" sz="1800" dirty="0"/>
              <a:t> Selbst einem branchentypisch wiederkehrenden, nicht planbaren Vertretungsbedarf muss der ArbG nicht durch eine Personalreserve begegnen</a:t>
            </a:r>
          </a:p>
          <a:p>
            <a:pPr>
              <a:buFont typeface="Wingdings" panose="05000000000000000000" pitchFamily="2" charset="2"/>
              <a:buChar char="Ø"/>
            </a:pPr>
            <a:r>
              <a:rPr lang="de-DE" sz="1800" dirty="0"/>
              <a:t>Anders als beim Sachgrund des nur vorübergehenden betrieblichen Bedarfs an der Arbeitsleistung nach § 14 I 2 Nr. 1 TzBfG muss im Zeitpunkt des Vertragsschlusses nicht mit hinreichender Sicherheit zu erwarten sein, dass nach dem vorgesehenen Vertragsende für die Beschäftigung des befristet eingestellten AN kein dauerhafter betrieblicher Bedarf mehr besteht</a:t>
            </a:r>
          </a:p>
          <a:p>
            <a:pPr>
              <a:buFont typeface="Wingdings" panose="05000000000000000000" pitchFamily="2" charset="2"/>
              <a:buChar char="Ø"/>
            </a:pPr>
            <a:r>
              <a:rPr lang="de-DE" sz="1800" dirty="0"/>
              <a:t>Für den Sachgrund der Vertretung nach § 14 I 2 Nr. 3 TzBfG kommt es nur auf den Wegfall des durch die Abwesenheit der Stammkraft verursachten vorübergehenden Beschäftigungsbedarfs an</a:t>
            </a:r>
          </a:p>
          <a:p>
            <a:pPr marL="0" indent="0">
              <a:buNone/>
            </a:pPr>
            <a:r>
              <a:rPr lang="de-DE" sz="1800" dirty="0"/>
              <a:t>Vgl. BAG 24.08.2016 – 7 AZR 41/15</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79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26557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Muster Zweckbefristung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Der AN wird für die Zeit ab dem ##.##.20## zweckfristet als ### für die Betriebsstätte in ### eingestellt.</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Zweck der Befristung ist ###.</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Der ArbG wird den AN rechtzeitig schriftlich über den Zeitpunkt der Zweckerreichung unterrichten.</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Das ArbV endet automatisch mit Erreichung des Zwecks, ohne dass es einer Kündigung bedarf, frühestens jedoch zwei Wochen nach Zugang der schriftlichen Unterrichtung des AN durch den ArbG über den Zeitpunkt der Zweckerreichung.</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Die ersten sechs Monate des ArbV gelten als Probezeit. Innerhalb der Probezeit kann das ArbV von beiden Seiten mit einer Frist  von 2 Wochen gekündigt werden.</a:t>
            </a:r>
          </a:p>
          <a:p>
            <a:pPr marL="457200" indent="-457200">
              <a:lnSpc>
                <a:spcPct val="120000"/>
              </a:lnSpc>
              <a:spcBef>
                <a:spcPts val="0"/>
              </a:spcBef>
              <a:buFont typeface="+mj-lt"/>
              <a:buAutoNum type="arabicPeriod"/>
            </a:pPr>
            <a:r>
              <a:rPr lang="de-DE" sz="2000" kern="0" dirty="0">
                <a:solidFill>
                  <a:srgbClr val="000000"/>
                </a:solidFill>
                <a:latin typeface="Calibri" panose="020F0502020204030204" pitchFamily="34" charset="0"/>
                <a:cs typeface="Calibri" panose="020F0502020204030204" pitchFamily="34" charset="0"/>
              </a:rPr>
              <a:t>Wird das ArbV über die Probezeit hinaus fortgesetzt, kann es von beiden Seiten mit den jeweils geltenden gesetzlichen/tariflichen/vertraglichen Kündigungsfristen gekündigt werden.</a:t>
            </a:r>
          </a:p>
          <a:p>
            <a:pPr marL="0" indent="0">
              <a:lnSpc>
                <a:spcPct val="120000"/>
              </a:lnSpc>
              <a:spcBef>
                <a:spcPts val="0"/>
              </a:spcBef>
              <a:buNone/>
            </a:pPr>
            <a:r>
              <a:rPr lang="de-DE" sz="2000" kern="0" dirty="0">
                <a:solidFill>
                  <a:srgbClr val="000000"/>
                </a:solidFill>
                <a:latin typeface="Calibri" panose="020F0502020204030204" pitchFamily="34" charset="0"/>
                <a:cs typeface="Calibri" panose="020F0502020204030204" pitchFamily="34" charset="0"/>
              </a:rPr>
              <a:t>Vgl. </a:t>
            </a:r>
            <a:r>
              <a:rPr lang="de-DE" sz="2000" kern="0" dirty="0" err="1">
                <a:solidFill>
                  <a:srgbClr val="000000"/>
                </a:solidFill>
                <a:latin typeface="Calibri" panose="020F0502020204030204" pitchFamily="34" charset="0"/>
                <a:cs typeface="Calibri" panose="020F0502020204030204" pitchFamily="34" charset="0"/>
              </a:rPr>
              <a:t>Maschmann</a:t>
            </a:r>
            <a:r>
              <a:rPr lang="de-DE" sz="2000" kern="0" dirty="0">
                <a:solidFill>
                  <a:srgbClr val="000000"/>
                </a:solidFill>
                <a:latin typeface="Calibri" panose="020F0502020204030204" pitchFamily="34" charset="0"/>
                <a:cs typeface="Calibri" panose="020F0502020204030204" pitchFamily="34" charset="0"/>
              </a:rPr>
              <a:t>/Sieg/Göpfert-Vertragsgestaltung </a:t>
            </a:r>
            <a:r>
              <a:rPr lang="de-DE" sz="2000" kern="0" dirty="0" err="1">
                <a:solidFill>
                  <a:srgbClr val="000000"/>
                </a:solidFill>
                <a:latin typeface="Calibri" panose="020F0502020204030204" pitchFamily="34" charset="0"/>
                <a:cs typeface="Calibri" panose="020F0502020204030204" pitchFamily="34" charset="0"/>
              </a:rPr>
              <a:t>ArbR</a:t>
            </a:r>
            <a:r>
              <a:rPr lang="de-DE" sz="2000" kern="0" dirty="0">
                <a:solidFill>
                  <a:srgbClr val="000000"/>
                </a:solidFill>
                <a:latin typeface="Calibri" panose="020F0502020204030204" pitchFamily="34" charset="0"/>
                <a:cs typeface="Calibri" panose="020F0502020204030204" pitchFamily="34" charset="0"/>
              </a:rPr>
              <a:t>/</a:t>
            </a:r>
            <a:r>
              <a:rPr lang="de-DE" sz="2000" kern="0" dirty="0" err="1">
                <a:solidFill>
                  <a:srgbClr val="000000"/>
                </a:solidFill>
                <a:latin typeface="Calibri" panose="020F0502020204030204" pitchFamily="34" charset="0"/>
                <a:cs typeface="Calibri" panose="020F0502020204030204" pitchFamily="34" charset="0"/>
              </a:rPr>
              <a:t>Beckschulze</a:t>
            </a:r>
            <a:r>
              <a:rPr lang="de-DE" sz="2000" kern="0" dirty="0">
                <a:solidFill>
                  <a:srgbClr val="000000"/>
                </a:solidFill>
                <a:latin typeface="Calibri" panose="020F0502020204030204" pitchFamily="34" charset="0"/>
                <a:cs typeface="Calibri" panose="020F0502020204030204" pitchFamily="34" charset="0"/>
              </a:rPr>
              <a:t>, 3. Aufl., </a:t>
            </a:r>
            <a:r>
              <a:rPr lang="de-DE" sz="2000" kern="0" dirty="0" err="1">
                <a:solidFill>
                  <a:srgbClr val="000000"/>
                </a:solidFill>
                <a:latin typeface="Calibri" panose="020F0502020204030204" pitchFamily="34" charset="0"/>
                <a:cs typeface="Calibri" panose="020F0502020204030204" pitchFamily="34" charset="0"/>
              </a:rPr>
              <a:t>C.210</a:t>
            </a:r>
            <a:r>
              <a:rPr lang="de-DE" sz="2000" kern="0" dirty="0">
                <a:solidFill>
                  <a:srgbClr val="000000"/>
                </a:solidFill>
                <a:latin typeface="Calibri" panose="020F0502020204030204" pitchFamily="34" charset="0"/>
                <a:cs typeface="Calibri" panose="020F0502020204030204" pitchFamily="34" charset="0"/>
              </a:rPr>
              <a:t>, Rn. 71</a:t>
            </a:r>
          </a:p>
          <a:p>
            <a:pPr marL="265113" indent="0">
              <a:lnSpc>
                <a:spcPct val="120000"/>
              </a:lnSpc>
              <a:spcBef>
                <a:spcPts val="0"/>
              </a:spcBef>
              <a:buNone/>
            </a:pPr>
            <a:endParaRPr lang="de-DE" sz="2000" kern="0" dirty="0">
              <a:solidFill>
                <a:srgbClr val="000000"/>
              </a:solidFill>
              <a:latin typeface="Calibri" panose="020F0502020204030204" pitchFamily="34" charset="0"/>
              <a:cs typeface="Calibri" panose="020F0502020204030204" pitchFamily="34" charset="0"/>
            </a:endParaRPr>
          </a:p>
          <a:p>
            <a:endParaRPr lang="de-DE" sz="20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8465029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100" b="1" dirty="0">
                <a:effectLst/>
                <a:latin typeface="Calibri" panose="020F0502020204030204" pitchFamily="34" charset="0"/>
                <a:ea typeface="Calibri" panose="020F0502020204030204" pitchFamily="34" charset="0"/>
                <a:cs typeface="Times New Roman" panose="02020603050405020304" pitchFamily="18" charset="0"/>
              </a:rPr>
              <a:t>Vertretung (§ 14 I 2 Nr. 3 TzBfG) – Was gilt, wenn der Vertretene stirbt</a:t>
            </a:r>
          </a:p>
          <a:p>
            <a:pPr>
              <a:buFont typeface="Wingdings" panose="05000000000000000000" pitchFamily="2" charset="2"/>
              <a:buChar char="Ø"/>
            </a:pPr>
            <a:r>
              <a:rPr lang="de-DE" sz="2100" dirty="0"/>
              <a:t>Eine Zeitbefristung, die zur Vertretung eines erkrankten AN geschlossen wird, wird nicht deshalb unwirksam, weil der vertretene AN während dieser Zeit stirbt</a:t>
            </a:r>
          </a:p>
          <a:p>
            <a:pPr>
              <a:buFont typeface="Wingdings" panose="05000000000000000000" pitchFamily="2" charset="2"/>
              <a:buChar char="Ø"/>
            </a:pPr>
            <a:r>
              <a:rPr lang="de-DE" sz="2100" dirty="0"/>
              <a:t>Fällt der bei Vertragsschluss gegebene Sachgrund für die Befristung später weg, entsteht kein unbefristetes ArbV</a:t>
            </a:r>
          </a:p>
          <a:p>
            <a:pPr>
              <a:buFont typeface="Wingdings" panose="05000000000000000000" pitchFamily="2" charset="2"/>
              <a:buChar char="Ø"/>
            </a:pPr>
            <a:r>
              <a:rPr lang="de-DE" sz="2100" dirty="0"/>
              <a:t>Die Wirksamkeit der Befristung hängt allein davon ab, ob der sachliche Grund bei Vertragsschluss bestand (die Prognose ist entscheidend zur Rechtfertigung der Befristung)</a:t>
            </a:r>
          </a:p>
          <a:p>
            <a:pPr marL="0" indent="0">
              <a:buNone/>
            </a:pPr>
            <a:r>
              <a:rPr lang="de-DE" sz="2100" dirty="0"/>
              <a:t>Vgl. BAG 29.06.2011 – 7 AZR 6/10</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6112423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Eigenart/Charakter der Arbeitsleistung (§ 14 I 2 Nr. 4 TzBfG)</a:t>
            </a:r>
          </a:p>
          <a:p>
            <a:pPr algn="just">
              <a:lnSpc>
                <a:spcPct val="120000"/>
              </a:lnSpc>
              <a:spcBef>
                <a:spcPts val="0"/>
              </a:spcBef>
              <a:spcAft>
                <a:spcPts val="800"/>
              </a:spcAft>
              <a:buFont typeface="Wingdings" panose="05000000000000000000" pitchFamily="2" charset="2"/>
              <a:buChar char="Ø"/>
            </a:pPr>
            <a:r>
              <a:rPr lang="de-DE" sz="1800" dirty="0">
                <a:cs typeface="Times New Roman" panose="02020603050405020304" pitchFamily="18" charset="0"/>
              </a:rPr>
              <a:t>Nach § 14 I 2 Nr. 4 TzBfG liegt ein sachlicher Grund vor, wenn die Eigenart der Arbeitsleistung die Befristung rechtfertigt</a:t>
            </a:r>
            <a:endParaRPr lang="de-DE" sz="1800" dirty="0">
              <a:effectLst/>
              <a:ea typeface="Calibri" panose="020F0502020204030204" pitchFamily="34" charset="0"/>
              <a:cs typeface="Times New Roman" panose="02020603050405020304" pitchFamily="18" charset="0"/>
            </a:endParaRPr>
          </a:p>
          <a:p>
            <a:pPr marL="0" indent="0" algn="just">
              <a:lnSpc>
                <a:spcPct val="120000"/>
              </a:lnSpc>
              <a:spcBef>
                <a:spcPts val="0"/>
              </a:spcBef>
              <a:spcAft>
                <a:spcPts val="800"/>
              </a:spcAft>
              <a:buNone/>
            </a:pPr>
            <a:r>
              <a:rPr lang="de-DE" sz="1800" dirty="0">
                <a:effectLst/>
                <a:ea typeface="Calibri" panose="020F0502020204030204" pitchFamily="34" charset="0"/>
                <a:cs typeface="Times New Roman" panose="02020603050405020304" pitchFamily="18" charset="0"/>
              </a:rPr>
              <a:t>Vgl. zur Missbrauchskontrolle </a:t>
            </a:r>
            <a:r>
              <a:rPr lang="de-DE" sz="1800" i="1" dirty="0" err="1">
                <a:effectLst/>
                <a:ea typeface="Calibri" panose="020F0502020204030204" pitchFamily="34" charset="0"/>
                <a:cs typeface="Times New Roman" panose="02020603050405020304" pitchFamily="18" charset="0"/>
              </a:rPr>
              <a:t>Kuckuk</a:t>
            </a:r>
            <a:r>
              <a:rPr lang="de-DE" sz="1800" dirty="0">
                <a:effectLst/>
                <a:ea typeface="Calibri" panose="020F0502020204030204" pitchFamily="34" charset="0"/>
                <a:cs typeface="Times New Roman" panose="02020603050405020304" pitchFamily="18" charset="0"/>
              </a:rPr>
              <a:t>, NZA 2019, 22</a:t>
            </a:r>
          </a:p>
          <a:p>
            <a:pPr algn="just">
              <a:lnSpc>
                <a:spcPct val="120000"/>
              </a:lnSpc>
              <a:spcBef>
                <a:spcPts val="0"/>
              </a:spcBef>
              <a:spcAft>
                <a:spcPts val="800"/>
              </a:spcAft>
              <a:buFont typeface="Wingdings" panose="05000000000000000000" pitchFamily="2" charset="2"/>
              <a:buChar char="Ø"/>
            </a:pPr>
            <a:r>
              <a:rPr lang="de-DE" sz="1800" dirty="0">
                <a:cs typeface="Times New Roman" panose="02020603050405020304" pitchFamily="18" charset="0"/>
              </a:rPr>
              <a:t>Dies ist unter anderem der Fall, wenn der AN nach dem Inhalt des ArbV eine künstlerische Tätigkeit schuldet, wenn die in Art. 5 III GG geschützte Kunstfreiheit des ArbG die Möglichkeit fordert, fle­xibel auf wechselnde künstlerische Vorstellungen hinsichtlich ihrer Umsetzung zu reagieren</a:t>
            </a:r>
          </a:p>
          <a:p>
            <a:pPr algn="just">
              <a:lnSpc>
                <a:spcPct val="120000"/>
              </a:lnSpc>
              <a:spcBef>
                <a:spcPts val="0"/>
              </a:spcBef>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Die Befristung des ArbV eines Schauspielers in einer Fernsehserie ist danach gerechtfertigt, wenn seine Rolle in der Serie wegfällt, sofern die Entscheidung über den Wegfall der Rolle Ausdruck künstlerischer Gestaltungsfreiheit ist. In diesem Sinne beacht­liche künstlerische Erwägungen stellen etwa die Anpassung an den Publikumsge­schmack oder die Berücksichtigung der Vorstellungen des Fernsehsenders durch die Produktionsfirma der Serie dar</a:t>
            </a:r>
          </a:p>
          <a:p>
            <a:pPr algn="just">
              <a:lnSpc>
                <a:spcPct val="120000"/>
              </a:lnSpc>
              <a:spcBef>
                <a:spcPts val="0"/>
              </a:spcBef>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Wird das künstlerische Konzept, das seinen konkreten Niederschlag im Drehbuch findet, zur Anpassung der Fernsehserie an den veränderten Geschmack oder auf Wunsch des Fernsehsenders geändert, drückt sich darin nicht nur das wirtschaftliche Interesse, sondern in erster Linie die künstlerische Gestaltungsfreiheit der </a:t>
            </a:r>
            <a:r>
              <a:rPr lang="de-DE" sz="1800" dirty="0">
                <a:cs typeface="Times New Roman" panose="02020603050405020304" pitchFamily="18" charset="0"/>
              </a:rPr>
              <a:t>Produktionsfirma aus. Art. 5 III GG rechtfertigt </a:t>
            </a:r>
            <a:r>
              <a:rPr lang="de-DE" sz="1800" dirty="0">
                <a:effectLst/>
                <a:ea typeface="Calibri" panose="020F0502020204030204" pitchFamily="34" charset="0"/>
                <a:cs typeface="Times New Roman" panose="02020603050405020304" pitchFamily="18" charset="0"/>
              </a:rPr>
              <a:t>eine Befristung, wenn zum maßgeblichen Zeitpunkt ihrer Vereinbarung das Entfallen der Rolle aus einem der genannten Gründe feststeht</a:t>
            </a:r>
          </a:p>
          <a:p>
            <a:pPr marL="0" indent="0">
              <a:lnSpc>
                <a:spcPct val="120000"/>
              </a:lnSpc>
              <a:spcBef>
                <a:spcPts val="0"/>
              </a:spcBef>
              <a:buNone/>
            </a:pPr>
            <a:r>
              <a:rPr lang="de-DE" sz="1800" dirty="0">
                <a:effectLst/>
                <a:ea typeface="Calibri" panose="020F0502020204030204" pitchFamily="34" charset="0"/>
              </a:rPr>
              <a:t>Vgl. BAG 30.08.2017 – 7 AZR 864/15 „</a:t>
            </a:r>
            <a:r>
              <a:rPr lang="de-DE" sz="1800" i="1" dirty="0">
                <a:effectLst/>
                <a:ea typeface="Calibri" panose="020F0502020204030204" pitchFamily="34" charset="0"/>
              </a:rPr>
              <a:t>ZDF-</a:t>
            </a:r>
            <a:r>
              <a:rPr lang="de-DE" sz="1800" i="1" dirty="0" err="1">
                <a:effectLst/>
                <a:ea typeface="Calibri" panose="020F0502020204030204" pitchFamily="34" charset="0"/>
              </a:rPr>
              <a:t>Fernsehkommisar</a:t>
            </a:r>
            <a:r>
              <a:rPr lang="de-DE" sz="1800" i="1" dirty="0">
                <a:effectLst/>
                <a:ea typeface="Calibri" panose="020F0502020204030204" pitchFamily="34" charset="0"/>
              </a:rPr>
              <a:t> - Der Alte</a:t>
            </a:r>
            <a:r>
              <a:rPr lang="de-DE" sz="1800" dirty="0">
                <a:effectLst/>
                <a:ea typeface="Calibri" panose="020F0502020204030204" pitchFamily="34" charset="0"/>
              </a:rPr>
              <a:t>“; BAG 30.08.2017 – 7 AZR 440/16</a:t>
            </a:r>
            <a:endParaRPr lang="de-DE" sz="2200" dirty="0">
              <a:effectLst/>
              <a:ea typeface="Calibri" panose="020F0502020204030204" pitchFamily="34" charset="0"/>
              <a:cs typeface="Times New Roman" panose="02020603050405020304" pitchFamily="18" charset="0"/>
            </a:endParaRP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09486666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Eigenart/Charakter der Arbeitsleistung (§ 14 I 2 Nr. 4 TzBfG)</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Auch die Vereinbarung überwiegend künstlerischer Tätigkeit im ArbV einer </a:t>
            </a:r>
            <a:r>
              <a:rPr lang="de-DE" sz="1800" dirty="0">
                <a:cs typeface="Times New Roman" panose="02020603050405020304" pitchFamily="18" charset="0"/>
              </a:rPr>
              <a:t>Maskenbildnerin i. S.  von § 1 III 2 Normalvertrag (kurz: NV = TV) Bühne ist geeignet, die Befristung des ArbV wegen der Eigenart der Arbeitsleistung nach </a:t>
            </a:r>
            <a:br>
              <a:rPr lang="de-DE" sz="1800" dirty="0">
                <a:cs typeface="Times New Roman" panose="02020603050405020304" pitchFamily="18" charset="0"/>
              </a:rPr>
            </a:br>
            <a:r>
              <a:rPr lang="de-DE" sz="1800" dirty="0">
                <a:cs typeface="Times New Roman" panose="02020603050405020304" pitchFamily="18" charset="0"/>
              </a:rPr>
              <a:t>§ 14 I 2 Nr. 4 TzBfG zu rechtfertigen</a:t>
            </a:r>
          </a:p>
          <a:p>
            <a:pPr marL="0" indent="0" algn="just">
              <a:lnSpc>
                <a:spcPct val="150000"/>
              </a:lnSpc>
              <a:spcAft>
                <a:spcPts val="800"/>
              </a:spcAft>
              <a:buNone/>
            </a:pPr>
            <a:r>
              <a:rPr lang="de-DE" sz="1800" dirty="0">
                <a:effectLst/>
                <a:ea typeface="Calibri" panose="020F0502020204030204" pitchFamily="34" charset="0"/>
                <a:cs typeface="Times New Roman" panose="02020603050405020304" pitchFamily="18" charset="0"/>
              </a:rPr>
              <a:t>Vgl. BAG 13.12.2017 – 7 AZR 369/16</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34121106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Eigenart/Charakter der Arbeitsleistung (§ 14 I 2 Nr. 4 TzBfG)</a:t>
            </a:r>
          </a:p>
          <a:p>
            <a:pPr>
              <a:lnSpc>
                <a:spcPct val="100000"/>
              </a:lnSpc>
              <a:buFont typeface="Wingdings" panose="05000000000000000000" pitchFamily="2" charset="2"/>
              <a:buChar char="Ø"/>
            </a:pPr>
            <a:r>
              <a:rPr lang="de-DE" sz="2000" dirty="0">
                <a:cs typeface="Times New Roman" panose="02020603050405020304" pitchFamily="18" charset="0"/>
              </a:rPr>
              <a:t>Viel Aufmerksamkeit in der Öffentlichkeit und in der Sportwelt erntete die Entscheidung des LAG Rheinland-Pfalz in Sachen des Lizenzfußballspielers Heinz Müller vom FSV Mainz 05</a:t>
            </a:r>
          </a:p>
          <a:p>
            <a:pPr marL="0" indent="0">
              <a:buNone/>
            </a:pPr>
            <a:r>
              <a:rPr lang="de-DE" sz="2000" dirty="0">
                <a:cs typeface="Times New Roman" panose="02020603050405020304" pitchFamily="18" charset="0"/>
              </a:rPr>
              <a:t>Vgl. LAG Rheinland-Pfalz 17.02.2016 – 4 Sa 202/15, BAG 16.01.2018 – 7 AZR 312/16; Drechsler, NZA 2020, 841</a:t>
            </a:r>
          </a:p>
          <a:p>
            <a:pPr algn="just">
              <a:lnSpc>
                <a:spcPct val="100000"/>
              </a:lnSpc>
              <a:spcBef>
                <a:spcPts val="600"/>
              </a:spcBef>
              <a:buFont typeface="Wingdings" panose="05000000000000000000" pitchFamily="2" charset="2"/>
              <a:buChar char="Ø"/>
            </a:pPr>
            <a:r>
              <a:rPr lang="de-DE" sz="2000" dirty="0">
                <a:cs typeface="Times New Roman" panose="02020603050405020304" pitchFamily="18" charset="0"/>
              </a:rPr>
              <a:t>Vor dem BAG hatte der Kläger keinen Erfolg. Die Befristung erweist sich aufgrund der Eigenart der Arbeitsleistung gemäß § 14 I 2 Nr. 4 TzBfG als sachlich gerechtfertigt. Die ArbV-Beziehungen zwischen einem Fußballerstligisten und einem Lizenzspieler weisen Besonderheiten </a:t>
            </a:r>
            <a:r>
              <a:rPr lang="de-DE" sz="2000" dirty="0">
                <a:effectLst/>
                <a:ea typeface="Calibri" panose="020F0502020204030204" pitchFamily="34" charset="0"/>
                <a:cs typeface="Times New Roman" panose="02020603050405020304" pitchFamily="18" charset="0"/>
              </a:rPr>
              <a:t>auf, die regelmäßig geeignet sind, die Befristung des ArbV sachlich zu rechtfertigen.</a:t>
            </a:r>
          </a:p>
          <a:p>
            <a:pPr algn="just">
              <a:lnSpc>
                <a:spcPct val="100000"/>
              </a:lnSpc>
              <a:spcBef>
                <a:spcPts val="600"/>
              </a:spcBef>
              <a:buFont typeface="Wingdings" panose="05000000000000000000" pitchFamily="2" charset="2"/>
              <a:buChar char="Ø"/>
            </a:pPr>
            <a:r>
              <a:rPr lang="de-DE" sz="2000" dirty="0">
                <a:effectLst/>
                <a:ea typeface="Calibri" panose="020F0502020204030204" pitchFamily="34" charset="0"/>
                <a:cs typeface="Times New Roman" panose="02020603050405020304" pitchFamily="18" charset="0"/>
              </a:rPr>
              <a:t>Der Normalfall des unbefristeten ArbV geht davon aus, dass ein AN im Regelfall seine Tätigkeit dauerhaft bis zum Erreichen der Regelaltersgrenze ausübe und der ArbV daher eine dauerhafte Existenzgrundlage bilde.</a:t>
            </a:r>
          </a:p>
          <a:p>
            <a:pPr algn="just">
              <a:lnSpc>
                <a:spcPct val="100000"/>
              </a:lnSpc>
              <a:spcBef>
                <a:spcPts val="600"/>
              </a:spcBef>
              <a:buFont typeface="Wingdings" panose="05000000000000000000" pitchFamily="2" charset="2"/>
              <a:buChar char="Ø"/>
            </a:pPr>
            <a:r>
              <a:rPr lang="de-DE" sz="2000" dirty="0">
                <a:effectLst/>
                <a:ea typeface="Calibri" panose="020F0502020204030204" pitchFamily="34" charset="0"/>
                <a:cs typeface="Times New Roman" panose="02020603050405020304" pitchFamily="18" charset="0"/>
              </a:rPr>
              <a:t>Bei einem Lizenzspieler sei dies nicht der Fall. Der kommerzialisierte Spitzenfußball verlange vom Spieler sportliche Höchstleistungen, die dieser nur für eine von vornherein begrenzte Zeit erbringen könne. Die Leistungsentwicklung eines Spielers sei unvorhersehbar und ein gruppendynamischer Prozess voller Unwägbarkeiten. Die junge Altersstruktur des Kaders sei ebenfalls wichtig, um im Wettbewerb mithalten zu können.</a:t>
            </a:r>
          </a:p>
          <a:p>
            <a:pPr algn="just">
              <a:lnSpc>
                <a:spcPct val="100000"/>
              </a:lnSpc>
              <a:spcBef>
                <a:spcPts val="600"/>
              </a:spcBef>
              <a:buFont typeface="Wingdings" panose="05000000000000000000" pitchFamily="2" charset="2"/>
              <a:buChar char="Ø"/>
            </a:pPr>
            <a:r>
              <a:rPr lang="de-DE" sz="2000" dirty="0">
                <a:effectLst/>
                <a:ea typeface="Calibri" panose="020F0502020204030204" pitchFamily="34" charset="0"/>
                <a:cs typeface="Times New Roman" panose="02020603050405020304" pitchFamily="18" charset="0"/>
              </a:rPr>
              <a:t>Auch diene der Abschluss befristeter Verträge typischerweise gleichfalls den berechtigten Interessen des Spielers, da durch die Befristungspraxis mit Kündigungsausschlüssen für die Spieler Beschäftigungsmöglichkeiten bei anderen Vereinen frei würden, die dem Spieler einen Wechsel und eine Erhöhung seiner Vergütung regelmäßig ermöglichten. Diese Handhabe erweise sich auch als unionsrechtskonform</a:t>
            </a:r>
          </a:p>
          <a:p>
            <a:pPr marL="0" indent="0">
              <a:buNone/>
            </a:pPr>
            <a:r>
              <a:rPr lang="de-DE" sz="2000" dirty="0">
                <a:ea typeface="Calibri" panose="020F0502020204030204" pitchFamily="34" charset="0"/>
              </a:rPr>
              <a:t>V</a:t>
            </a:r>
            <a:r>
              <a:rPr lang="de-DE" sz="2000" dirty="0">
                <a:effectLst/>
                <a:ea typeface="Calibri" panose="020F0502020204030204" pitchFamily="34" charset="0"/>
              </a:rPr>
              <a:t>gl. BAG 16.01.2018 – 7 AZR 312/16</a:t>
            </a:r>
            <a:endParaRPr lang="de-DE" sz="2000" dirty="0">
              <a:cs typeface="Times New Roman" panose="02020603050405020304" pitchFamily="18" charset="0"/>
            </a:endParaRP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6124974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Eigenart/Charakter der Arbeitsleistung (§ 14 I 2 Nr. 4 TzBfG)</a:t>
            </a:r>
          </a:p>
          <a:p>
            <a:pPr>
              <a:buFont typeface="Wingdings" panose="05000000000000000000" pitchFamily="2" charset="2"/>
              <a:buChar char="Ø"/>
            </a:pPr>
            <a:r>
              <a:rPr lang="de-DE" sz="2200" dirty="0">
                <a:latin typeface="Calibri" panose="020F0502020204030204" pitchFamily="34" charset="0"/>
                <a:ea typeface="Calibri" panose="020F0502020204030204" pitchFamily="34" charset="0"/>
                <a:cs typeface="Times New Roman" panose="02020603050405020304" pitchFamily="18" charset="0"/>
              </a:rPr>
              <a:t>Den Sachgrund nach § 14 I 2 Nr. 4 TzBfG versteht man nur mit Blick auf die Gesetzesbegründung</a:t>
            </a:r>
          </a:p>
          <a:p>
            <a:pPr>
              <a:buFont typeface="Wingdings" panose="05000000000000000000" pitchFamily="2" charset="2"/>
              <a:buChar char="Ø"/>
            </a:pPr>
            <a:r>
              <a:rPr lang="de-DE" sz="2200" dirty="0">
                <a:latin typeface="Calibri" panose="020F0502020204030204" pitchFamily="34" charset="0"/>
                <a:cs typeface="Times New Roman" panose="02020603050405020304" pitchFamily="18" charset="0"/>
              </a:rPr>
              <a:t>Danach wollte der Gesetzgeber insbesondere dem Recht der Rundfunkanstalten aus Art. 5 I GG entsprechen, programmgestaltende Mitarbeiter aus Gründen der Programmplanung lediglich für eine bestimmte Zeit zu beschäftigen</a:t>
            </a:r>
          </a:p>
          <a:p>
            <a:pPr>
              <a:buFont typeface="Wingdings" panose="05000000000000000000" pitchFamily="2" charset="2"/>
              <a:buChar char="Ø"/>
            </a:pPr>
            <a:r>
              <a:rPr lang="de-DE" sz="2200" dirty="0">
                <a:latin typeface="Calibri" panose="020F0502020204030204" pitchFamily="34" charset="0"/>
                <a:cs typeface="Times New Roman" panose="02020603050405020304" pitchFamily="18" charset="0"/>
              </a:rPr>
              <a:t>Zudem sollte dem aus Art. 5 III GG hergeleiteten Recht der Bühnen entsprochen werden, wonach entsprechend dem vom Intendanten verfolgten künstlerischen Konzept das ArbV mit Solisten befristet werden kann</a:t>
            </a:r>
          </a:p>
          <a:p>
            <a:pPr marL="0" indent="0">
              <a:buNone/>
            </a:pPr>
            <a:r>
              <a:rPr lang="de-DE" sz="2200" dirty="0">
                <a:latin typeface="Calibri" panose="020F0502020204030204" pitchFamily="34" charset="0"/>
                <a:cs typeface="Times New Roman" panose="02020603050405020304" pitchFamily="18" charset="0"/>
              </a:rPr>
              <a:t>Vgl. </a:t>
            </a:r>
            <a:r>
              <a:rPr lang="de-DE" sz="2200" dirty="0" err="1">
                <a:latin typeface="Calibri" panose="020F0502020204030204" pitchFamily="34" charset="0"/>
                <a:cs typeface="Times New Roman" panose="02020603050405020304" pitchFamily="18" charset="0"/>
              </a:rPr>
              <a:t>Boemke</a:t>
            </a:r>
            <a:r>
              <a:rPr lang="de-DE" sz="2200" dirty="0">
                <a:latin typeface="Calibri" panose="020F0502020204030204" pitchFamily="34" charset="0"/>
                <a:cs typeface="Times New Roman" panose="02020603050405020304" pitchFamily="18" charset="0"/>
              </a:rPr>
              <a:t>/Jäger, RdA 2017, 20 (21); BT-Drucks. 591/00, Seite 31</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86766460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buNone/>
            </a:pPr>
            <a:r>
              <a:rPr lang="de-DE" sz="2200" b="1" dirty="0">
                <a:effectLst/>
                <a:ea typeface="Calibri" panose="020F0502020204030204" pitchFamily="34" charset="0"/>
                <a:cs typeface="Times New Roman" panose="02020603050405020304" pitchFamily="18" charset="0"/>
              </a:rPr>
              <a:t>Befristung zur Erprobung (§ 14 I 2 Nr. 5 TzBfG)</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 14 I 2 Nr. 5 TzBfG nennt keine konkrete zeitliche Vorgabe zur Erprobungsdauer</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Allerdings kann der vereinbarten Vertragslaufzeit Bedeutung im Rahmen der Prüfung des Befristungs-grunds zukommen</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Die Vertragslaufzeit muss sich am Sachgrund der Befristung orientieren und so mit ihm im Einklang stehen, dass sie nicht gegen das Vorliegen des Sachgrunds spricht</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Aus der vereinbarten Vertragsdauer darf sich nicht ergeben, dass der Sachgrund tatsächlich nicht besteht oder nur vorgeschoben ist</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Steht die vereinbarte Dauer der Erprobungszeit in keinem angemessenen Verhältnis zu der in Aussicht genommenen Tätigkeit, trägt der Sachgrund der Erprobung nicht</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Vorbeschäftigungszeiten, in denen der AN mit den gleichen Arbeitsaufgaben betraut war, sind regelmäßig bei der zulässigen Erprobungsdauer im Sinne von § 14 I 2 Nr. 5 TzBfG zu berücksichtigen</a:t>
            </a:r>
          </a:p>
          <a:p>
            <a:pPr marL="0" indent="0" algn="just">
              <a:lnSpc>
                <a:spcPct val="150000"/>
              </a:lnSpc>
              <a:spcBef>
                <a:spcPts val="600"/>
              </a:spcBef>
              <a:buNone/>
            </a:pPr>
            <a:r>
              <a:rPr lang="de-DE" sz="1800" dirty="0">
                <a:effectLst/>
                <a:ea typeface="Calibri" panose="020F0502020204030204" pitchFamily="34" charset="0"/>
                <a:cs typeface="Times New Roman" panose="02020603050405020304" pitchFamily="18" charset="0"/>
              </a:rPr>
              <a:t>Vgl. BAG 25.10.2017 – 7 AZR 712/15</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13166377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62500" lnSpcReduction="20000"/>
          </a:bodyPr>
          <a:lstStyle/>
          <a:p>
            <a:pPr marL="0" indent="0">
              <a:buNone/>
            </a:pPr>
            <a:r>
              <a:rPr lang="de-DE" sz="2200" b="1" dirty="0">
                <a:effectLst/>
                <a:ea typeface="Calibri" panose="020F0502020204030204" pitchFamily="34" charset="0"/>
                <a:cs typeface="Times New Roman" panose="02020603050405020304" pitchFamily="18" charset="0"/>
              </a:rPr>
              <a:t>Befristung zur Erprobung (§ 14 I 2 Nr. 5 TzBfG)</a:t>
            </a:r>
          </a:p>
          <a:p>
            <a:pPr algn="just">
              <a:lnSpc>
                <a:spcPct val="120000"/>
              </a:lnSpc>
              <a:spcBef>
                <a:spcPts val="600"/>
              </a:spcBef>
              <a:buFont typeface="Wingdings" panose="05000000000000000000" pitchFamily="2" charset="2"/>
              <a:buChar char="Ø"/>
            </a:pPr>
            <a:r>
              <a:rPr lang="de-DE" sz="2000" dirty="0">
                <a:cs typeface="Times New Roman" panose="02020603050405020304" pitchFamily="18" charset="0"/>
              </a:rPr>
              <a:t>Die Wirksamkeit der vorübergehenden Übertragung einer höherwertigen Tätigkeit ist an den Regeln zu messen, die der ArbG bei der Ausübung seines arbeitsvertraglichen Leistungsbestimmungsrechts einzuhalten hat</a:t>
            </a:r>
          </a:p>
          <a:p>
            <a:pPr algn="just">
              <a:lnSpc>
                <a:spcPct val="120000"/>
              </a:lnSpc>
              <a:spcBef>
                <a:spcPts val="600"/>
              </a:spcBef>
              <a:buFont typeface="Wingdings" panose="05000000000000000000" pitchFamily="2" charset="2"/>
              <a:buChar char="Ø"/>
            </a:pPr>
            <a:r>
              <a:rPr lang="de-DE" sz="2000" dirty="0">
                <a:cs typeface="Times New Roman" panose="02020603050405020304" pitchFamily="18" charset="0"/>
              </a:rPr>
              <a:t>Es findet eine so genannte doppelte Billigkeitsprüfung statt. In einem ersten Schritt muss es billigem Ermessen entsprechen, dem AN die höher bewertete Tätigkeit überhaupt zu übertragen. In einem zweiten Schritt ist zu prüfen, ob es billigem Ermessen entspricht, diese Tätigkeit nur vorübergehend zu übertragen</a:t>
            </a:r>
          </a:p>
          <a:p>
            <a:pPr algn="just">
              <a:lnSpc>
                <a:spcPct val="120000"/>
              </a:lnSpc>
              <a:spcBef>
                <a:spcPts val="600"/>
              </a:spcBef>
              <a:buFont typeface="Wingdings" panose="05000000000000000000" pitchFamily="2" charset="2"/>
              <a:buChar char="Ø"/>
            </a:pPr>
            <a:r>
              <a:rPr lang="de-DE" sz="2000" dirty="0">
                <a:cs typeface="Times New Roman" panose="02020603050405020304" pitchFamily="18" charset="0"/>
              </a:rPr>
              <a:t>Dabei ist unter Beachtung aller Umstände des Einzelfalls abzuwägen, ob das Interesse des ArbG an einer nur vorübergehenden Übertragung oder das Interesse des AN an der Beibehaltung der höherwertigen Tätigkeit und gegebenenfalls einer höheren Vergütung überwiegt</a:t>
            </a:r>
          </a:p>
          <a:p>
            <a:pPr algn="just">
              <a:lnSpc>
                <a:spcPct val="120000"/>
              </a:lnSpc>
              <a:spcBef>
                <a:spcPts val="600"/>
              </a:spcBef>
              <a:buFont typeface="Wingdings" panose="05000000000000000000" pitchFamily="2" charset="2"/>
              <a:buChar char="Ø"/>
            </a:pPr>
            <a:r>
              <a:rPr lang="de-DE" sz="2000" dirty="0">
                <a:cs typeface="Times New Roman" panose="02020603050405020304" pitchFamily="18" charset="0"/>
              </a:rPr>
              <a:t>Die Befugnis des ArbG, AN vorübergehend höherwertige Aufgaben zu übertragen, ist eine Ausnahme vom Grundsatz der Tarifautomatik. Es bedarf deshalb eines hinreichenden Grundes, um billigem Ermessen zu genügen. Die bloße Unsicherheit über die Dauer der Beschäftigungsmöglichkeit mit der übertragenen höherwertigen Tätigkeit ist insoweit nicht ausreichend</a:t>
            </a:r>
          </a:p>
          <a:p>
            <a:pPr algn="just">
              <a:lnSpc>
                <a:spcPct val="120000"/>
              </a:lnSpc>
              <a:spcBef>
                <a:spcPts val="600"/>
              </a:spcBef>
              <a:buFont typeface="Wingdings" panose="05000000000000000000" pitchFamily="2" charset="2"/>
              <a:buChar char="Ø"/>
            </a:pPr>
            <a:r>
              <a:rPr lang="de-DE" sz="2000" dirty="0">
                <a:cs typeface="Times New Roman" panose="02020603050405020304" pitchFamily="18" charset="0"/>
              </a:rPr>
              <a:t>Entspricht die nur vorübergehende Übertragung der höherwertigen Tätigkeit nicht billigem Ermessen, erfolgt die „Bestimmung“ der Leistung entsprechend § 315 III 2 BGB durch richterliche Entscheidung. Diese besteht darin, dass die Übertragung der betreffenden Tätigkeit nicht nur als vorübergehend, sondern als von Anfang an oder ab einem anderen bestimmten Zeitpunkt auf Dauer erklärt gilt</a:t>
            </a:r>
          </a:p>
          <a:p>
            <a:pPr marL="0" indent="0" algn="just">
              <a:lnSpc>
                <a:spcPct val="120000"/>
              </a:lnSpc>
              <a:spcBef>
                <a:spcPts val="600"/>
              </a:spcBef>
              <a:buNone/>
            </a:pPr>
            <a:r>
              <a:rPr lang="de-DE" sz="2000" dirty="0">
                <a:ea typeface="Calibri" panose="020F0502020204030204" pitchFamily="34" charset="0"/>
                <a:cs typeface="Times New Roman" panose="02020603050405020304" pitchFamily="18" charset="0"/>
              </a:rPr>
              <a:t>V</a:t>
            </a:r>
            <a:r>
              <a:rPr lang="de-DE" sz="2000" dirty="0">
                <a:effectLst/>
                <a:ea typeface="Calibri" panose="020F0502020204030204" pitchFamily="34" charset="0"/>
                <a:cs typeface="Times New Roman" panose="02020603050405020304" pitchFamily="18" charset="0"/>
              </a:rPr>
              <a:t>gl. BAG 27.01.2016 – 4 AZR 468/14; BAG 19.11.2019 – 7 AZR 311/18</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3167747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Befristung auf Wunsch des AN (§ 14 I 2 Nr. 6 TzBfG)</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Dass die (nachträgliche) Befristung eines ArbV „auf Wunsch des A N“ kein Allheilmittel zur Flexibilisierung der Arbeitsbedingungen ist, zeigt die Entscheidung des Siebten Senats vom 18.01.2017, mit dem er den in Praxis üblichen Konzepten zur Vereinbarung eines vorzeitigen Ausscheidens von Führungskräften entgegentritt</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Ein Aufhebungsvertrag ist eine Vereinbarung über das vorzeitige Ausscheiden eines AN aus einem ArbV. Er ist seinem Regelungsgehalt nach auf eine alsbal­dige Beendigung der arbeitsvertraglichen Beziehungen gerichtet. Ein solcher auf die alsbal­dige Beendigung eines ArbV gerichteter Aufhebungsvertrag ist nicht Gegen­stand der arbeitsgerichtlichen Befristungskontrolle</a:t>
            </a:r>
          </a:p>
          <a:p>
            <a:pPr algn="just">
              <a:lnSpc>
                <a:spcPct val="15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Für das Eingreifen der Befristungs­kontrolle ist nicht die von den Parteien gewählte Vertragsbezeichnung entscheidend, son­dern der Regelungsgehalt der getroffenen Vereinbarung. Von einer befristeten Fortsetzung des ArbV ist auszugehen, wenn der von den Parteien gewählte Beendigungs­zeitpunkt die jeweilige Kündigungsfrist um ein Vielfaches überschreitet und es an weiteren Vereinbarungen im Zusammenhang mit der Beendigung des ArbV fehlt, wie sie im Aufhebungsvertrag regelmäßig getroffen werden</a:t>
            </a:r>
          </a:p>
          <a:p>
            <a:pPr marL="0" indent="0" algn="just">
              <a:lnSpc>
                <a:spcPct val="150000"/>
              </a:lnSpc>
              <a:spcBef>
                <a:spcPts val="600"/>
              </a:spcBef>
              <a:buNone/>
            </a:pPr>
            <a:r>
              <a:rPr lang="de-DE" sz="1800" dirty="0">
                <a:effectLst/>
                <a:ea typeface="Calibri" panose="020F0502020204030204" pitchFamily="34" charset="0"/>
                <a:cs typeface="Times New Roman" panose="02020603050405020304" pitchFamily="18" charset="0"/>
              </a:rPr>
              <a:t>Vgl. BAG 18.01.2017 – 7 AZR 236/15</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837476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Befristung auf Wunsch des AN (§ 14 I 2 Nr. 6 TzBfG)</a:t>
            </a:r>
          </a:p>
          <a:p>
            <a:pPr algn="just">
              <a:lnSpc>
                <a:spcPct val="150000"/>
              </a:lnSpc>
              <a:spcBef>
                <a:spcPts val="600"/>
              </a:spcBef>
              <a:buFont typeface="Wingdings" panose="05000000000000000000" pitchFamily="2" charset="2"/>
              <a:buChar char="Ø"/>
            </a:pPr>
            <a:r>
              <a:rPr lang="de-DE" sz="1900" dirty="0">
                <a:effectLst/>
                <a:ea typeface="Calibri" panose="020F0502020204030204" pitchFamily="34" charset="0"/>
                <a:cs typeface="Times New Roman" panose="02020603050405020304" pitchFamily="18" charset="0"/>
              </a:rPr>
              <a:t>Der Wunsch des AN nach einer nur zeitlich begrenzten Beschäftigung kann die Befristung eines ArbV nach § 14 I 2 Nr. 6 TzBfG („in der Person des AN liegende Gründe“) sachlich rechtfertigen. Allein aus dem durch Unterzeichnung des ArbV dokumentierten Einverständnis des AN mit dem befristeten Ver­tragsschluss kann allerdings nicht auf einen entsprechenden Wunsch geschlossen werden, weil anderenfalls bei keiner Befristung eine Sachgrundkontrolle erforderlich wäre (der Sachgrund ist kein Selbstläufer)</a:t>
            </a:r>
          </a:p>
          <a:p>
            <a:pPr algn="just">
              <a:lnSpc>
                <a:spcPct val="150000"/>
              </a:lnSpc>
              <a:spcBef>
                <a:spcPts val="600"/>
              </a:spcBef>
              <a:buFont typeface="Wingdings" panose="05000000000000000000" pitchFamily="2" charset="2"/>
              <a:buChar char="Ø"/>
            </a:pPr>
            <a:r>
              <a:rPr lang="de-DE" sz="1900" dirty="0">
                <a:effectLst/>
                <a:ea typeface="Calibri" panose="020F0502020204030204" pitchFamily="34" charset="0"/>
                <a:cs typeface="Times New Roman" panose="02020603050405020304" pitchFamily="18" charset="0"/>
              </a:rPr>
              <a:t>Zum Zeitpunkt des Vertragsschlusses müssen vielmehr objektive Anhaltspunkte vorliegen, aus denen ein Interesse des </a:t>
            </a:r>
            <a:r>
              <a:rPr lang="de-DE" sz="1900" dirty="0">
                <a:cs typeface="Times New Roman" panose="02020603050405020304" pitchFamily="18" charset="0"/>
              </a:rPr>
              <a:t>AN gerade an einer befristeten Beschäftigung folgt. Ein Wunsch des AN an der Befristung seines ArbV im Sinne des § 14 I 2 Nr. 6 TzBfG liegt nicht schon dann vor, wenn er nach reiflicher Überlegung und ausführlicher Beratungsmöglichkeit das Angebot zum Abschluss </a:t>
            </a:r>
            <a:r>
              <a:rPr lang="de-DE" sz="1900" dirty="0">
                <a:effectLst/>
                <a:ea typeface="Calibri" panose="020F0502020204030204" pitchFamily="34" charset="0"/>
                <a:cs typeface="Times New Roman" panose="02020603050405020304" pitchFamily="18" charset="0"/>
              </a:rPr>
              <a:t>des befristeten ArbV annimmt</a:t>
            </a:r>
          </a:p>
          <a:p>
            <a:pPr algn="just">
              <a:lnSpc>
                <a:spcPct val="150000"/>
              </a:lnSpc>
              <a:spcBef>
                <a:spcPts val="600"/>
              </a:spcBef>
              <a:buFont typeface="Wingdings" panose="05000000000000000000" pitchFamily="2" charset="2"/>
              <a:buChar char="Ø"/>
            </a:pPr>
            <a:r>
              <a:rPr lang="de-DE" sz="1900" dirty="0">
                <a:effectLst/>
                <a:ea typeface="Calibri" panose="020F0502020204030204" pitchFamily="34" charset="0"/>
                <a:cs typeface="Times New Roman" panose="02020603050405020304" pitchFamily="18" charset="0"/>
              </a:rPr>
              <a:t>Die Befristung entspricht auch nicht deshalb dem Wunsch des AN, weil der ArbG das zeitlich begrenzte Änderungsangebot mit finanziellen Vergünstigungen verbindet</a:t>
            </a:r>
          </a:p>
          <a:p>
            <a:pPr algn="just">
              <a:lnSpc>
                <a:spcPct val="150000"/>
              </a:lnSpc>
              <a:spcBef>
                <a:spcPts val="600"/>
              </a:spcBef>
              <a:buFont typeface="Wingdings" panose="05000000000000000000" pitchFamily="2" charset="2"/>
              <a:buChar char="Ø"/>
            </a:pPr>
            <a:r>
              <a:rPr lang="de-DE" sz="1900" dirty="0">
                <a:effectLst/>
                <a:ea typeface="Calibri" panose="020F0502020204030204" pitchFamily="34" charset="0"/>
                <a:cs typeface="Times New Roman" panose="02020603050405020304" pitchFamily="18" charset="0"/>
              </a:rPr>
              <a:t>Allein die freie Wahlmöglichkeit des AN, ein für ihn günstiges Vertragsänderungsangebot seines ArbG anzunehmen oder das ArbV unverändert fortzusetzen, ist kein Sachgrund dafür, das geänderte ArbV auch zu befristen</a:t>
            </a:r>
          </a:p>
          <a:p>
            <a:pPr marL="0" indent="0" algn="just">
              <a:lnSpc>
                <a:spcPct val="150000"/>
              </a:lnSpc>
              <a:spcBef>
                <a:spcPts val="600"/>
              </a:spcBef>
              <a:buNone/>
            </a:pPr>
            <a:r>
              <a:rPr lang="de-DE" sz="1900" dirty="0">
                <a:effectLst/>
                <a:ea typeface="Calibri" panose="020F0502020204030204" pitchFamily="34" charset="0"/>
                <a:cs typeface="Times New Roman" panose="02020603050405020304" pitchFamily="18" charset="0"/>
              </a:rPr>
              <a:t>Vgl. BAG 18.01.2017 – 7 AZR 236/15</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23977380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Vergütung aus Haushaltsmitteln (§ 14 I 2 Nr. 7 TzBfG)</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Nach § 14 I 2 Nr. 7 TzBfG liegt ein sachlicher Grund für die Befristung eines ArbV vor, wenn der AN aus Haushaltsmitteln vergütet wird, die haushaltsrechtlich für eine befristete Beschäftigung bestimmt sind, und er entsprechend beschäftigt wird</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Dies setzt voraus, dass die Haushaltsmittel für die befristete Beschäftigung ausgebracht sind</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Dafür genügt es nicht, dass im Haushaltsplan ausgebrachte Stellen mit einem sog. </a:t>
            </a:r>
            <a:r>
              <a:rPr lang="de-DE" sz="1800" dirty="0" err="1">
                <a:cs typeface="Times New Roman" panose="02020603050405020304" pitchFamily="18" charset="0"/>
              </a:rPr>
              <a:t>kw</a:t>
            </a:r>
            <a:r>
              <a:rPr lang="de-DE" sz="1800" dirty="0">
                <a:cs typeface="Times New Roman" panose="02020603050405020304" pitchFamily="18" charset="0"/>
              </a:rPr>
              <a:t>-Vermerk („künftig wegfallend") versehen sind</a:t>
            </a:r>
          </a:p>
          <a:p>
            <a:pPr algn="just">
              <a:lnSpc>
                <a:spcPct val="150000"/>
              </a:lnSpc>
              <a:spcBef>
                <a:spcPts val="600"/>
              </a:spcBef>
              <a:buFont typeface="Wingdings" panose="05000000000000000000" pitchFamily="2" charset="2"/>
              <a:buChar char="Ø"/>
            </a:pPr>
            <a:r>
              <a:rPr lang="de-DE" sz="1800" dirty="0">
                <a:cs typeface="Times New Roman" panose="02020603050405020304" pitchFamily="18" charset="0"/>
              </a:rPr>
              <a:t>Der Umstand, dass eine bestimmte Anzahl von Stellen zu einem späteren Zeitpunkt wegfallen soll, besagt nichts darüber, ob diese Stellen bis dahin mit befristet oder unbefristet beschäftigten AN besetzt werden sollen</a:t>
            </a:r>
          </a:p>
          <a:p>
            <a:pPr marL="0" indent="0" algn="just">
              <a:lnSpc>
                <a:spcPct val="150000"/>
              </a:lnSpc>
              <a:spcBef>
                <a:spcPts val="600"/>
              </a:spcBef>
              <a:buNone/>
            </a:pPr>
            <a:r>
              <a:rPr lang="de-DE" sz="1800" dirty="0">
                <a:effectLst/>
                <a:ea typeface="Calibri" panose="020F0502020204030204" pitchFamily="34" charset="0"/>
                <a:cs typeface="Times New Roman" panose="02020603050405020304" pitchFamily="18" charset="0"/>
              </a:rPr>
              <a:t>Vgl. BAG 23.05.2018 – 7 AZR 16/17; BAG 17.03.2010 – 7 AZR 640/08</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89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1443259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0000"/>
            <a:ext cx="7920000" cy="432000"/>
          </a:xfrm>
          <a:effectLst/>
        </p:spPr>
        <p:txBody>
          <a:bodyPr>
            <a:spAutoFit/>
          </a:bodyPr>
          <a:lstStyle/>
          <a:p>
            <a:r>
              <a:rPr lang="de-DE" sz="2400" b="1" u="sng" dirty="0"/>
              <a:t>Muster/Beispiele Zeit-, Zweck- und kombinierte Befristung :</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550863" indent="-285750">
              <a:lnSpc>
                <a:spcPct val="120000"/>
              </a:lnSpc>
              <a:spcBef>
                <a:spcPts val="0"/>
              </a:spcBef>
              <a:buFont typeface="Wingdings" panose="05000000000000000000" pitchFamily="2" charset="2"/>
              <a:buChar char="Ø"/>
            </a:pPr>
            <a:r>
              <a:rPr lang="de-DE" sz="1600" b="0" i="1" dirty="0">
                <a:effectLst/>
              </a:rPr>
              <a:t>„Das ArbV beginnt am 01.05.2020 und endet am 31.12.2020.“ - </a:t>
            </a:r>
            <a:r>
              <a:rPr lang="de-DE" sz="1600" b="0" dirty="0">
                <a:effectLst/>
              </a:rPr>
              <a:t>Zeitbefristung</a:t>
            </a:r>
          </a:p>
          <a:p>
            <a:pPr marL="550863" indent="-285750">
              <a:lnSpc>
                <a:spcPct val="120000"/>
              </a:lnSpc>
              <a:spcBef>
                <a:spcPts val="0"/>
              </a:spcBef>
              <a:buFont typeface="Wingdings" panose="05000000000000000000" pitchFamily="2" charset="2"/>
              <a:buChar char="Ø"/>
            </a:pPr>
            <a:r>
              <a:rPr lang="de-DE" sz="1600" b="0" i="1" dirty="0">
                <a:effectLst/>
              </a:rPr>
              <a:t>„Das ArbV beginnt am 01.05.2020 und ist auf 6 Monate befristet.“ – </a:t>
            </a:r>
            <a:r>
              <a:rPr lang="de-DE" sz="1600" b="0" dirty="0">
                <a:effectLst/>
              </a:rPr>
              <a:t>Zeitbefristung</a:t>
            </a:r>
          </a:p>
          <a:p>
            <a:pPr marL="550863" indent="-285750">
              <a:lnSpc>
                <a:spcPct val="120000"/>
              </a:lnSpc>
              <a:spcBef>
                <a:spcPts val="0"/>
              </a:spcBef>
              <a:buFont typeface="Wingdings" panose="05000000000000000000" pitchFamily="2" charset="2"/>
              <a:buChar char="Ø"/>
            </a:pPr>
            <a:r>
              <a:rPr lang="de-DE" sz="1600" i="1" dirty="0"/>
              <a:t>„Das ArbV beginnt am ##.##.20## und ist bis zum Ende der Elternzeit von Frau ### befristet.“ </a:t>
            </a:r>
            <a:r>
              <a:rPr lang="de-DE" sz="1600" dirty="0"/>
              <a:t>– Zweckbefristung</a:t>
            </a:r>
            <a:endParaRPr lang="de-DE" sz="2000" dirty="0"/>
          </a:p>
          <a:p>
            <a:pPr marL="550863" indent="-285750">
              <a:lnSpc>
                <a:spcPct val="120000"/>
              </a:lnSpc>
              <a:spcBef>
                <a:spcPts val="0"/>
              </a:spcBef>
              <a:buFont typeface="Wingdings" panose="05000000000000000000" pitchFamily="2" charset="2"/>
              <a:buChar char="Ø"/>
            </a:pPr>
            <a:r>
              <a:rPr lang="de-DE" sz="1600" i="1" dirty="0"/>
              <a:t>„Das ArbV beginnt am ##.##.2020 und ist befristet bis zum Abschluss der Erprobungsphase des Produkts XY.“ </a:t>
            </a:r>
            <a:r>
              <a:rPr lang="de-DE" sz="1600" dirty="0"/>
              <a:t>–  Die Zweckbefristung ist sinnvoll, wenn nicht genau feststeht, wie lange der AN benötigt wird. Bei der Zweckbefristung muss der befristet eingestellte AN mindestens zwei Wochen vorher schriftlich über die Erreichung des Zwecks und das Ende seiner Beschäftigung informiert werden (§ 15 Abs. 2 TzBfG). Musterformulierung hierzu: </a:t>
            </a:r>
            <a:r>
              <a:rPr lang="de-DE" sz="1600" i="1" dirty="0"/>
              <a:t>„Die Erprobungsphase des Produkts XY wird in 3 Wochen abgeschlossen sein. Ihr am ... begonnenes ArbV endet daher am ##.##.2020.“</a:t>
            </a:r>
          </a:p>
          <a:p>
            <a:pPr marL="550863" indent="-285750">
              <a:lnSpc>
                <a:spcPct val="120000"/>
              </a:lnSpc>
              <a:spcBef>
                <a:spcPts val="0"/>
              </a:spcBef>
              <a:buFont typeface="Wingdings" panose="05000000000000000000" pitchFamily="2" charset="2"/>
              <a:buChar char="Ø"/>
            </a:pPr>
            <a:r>
              <a:rPr lang="de-DE" sz="1600" dirty="0"/>
              <a:t>Zeit- und Zweckbefristung können kombiniert werden, „Klassiker Elternzeit“: </a:t>
            </a:r>
            <a:r>
              <a:rPr lang="de-DE" sz="1600" i="1" dirty="0"/>
              <a:t>„Das ArbV beginnt am ##.##.20## und endet mit der Rückkehr von Frau ### aus der Elternzeit (voraussichtlich am 15.10.2020), spätestens jedoch am 15.3.2021.“</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68704995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7500" lnSpcReduction="2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Vergütung aus Haushaltsmitteln (§ 14 I 2 Nr. 7 TzBfG)</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Nach Auffassung des Siebten Senats bestehen weiterhin Zweifel an der Unionsrechtskonformität des Sachgrundes der Vergütung aus Haushaltsmitteln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Der Senat hat aber im Urteil vom 23.05.2018 nicht entschieden, ob die Ungleichbehandlung des öffentlichen Sektors durch den in § 14 1 2 Nr. 7 TzBfG geregelten Sachgrund gegenüber ArbG der Privatwirtschaft hinsichtlich der Befristung von ArbV mit den Vorgaben der EGB-UNICE-CEEP-Rahmenvereinbarung im Anhang der Richtlinie 1999/70/EG des Rates vom 28. Juni 1999 vereinbar ist</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Zur Begründung führt der Senat aus, ein (erneutes) Vorabentscheidungsersuchen an den EuGH nach Art. 267 AEUV sei nicht in Betracht gekommen, da nicht habe beurteilt werden können, ob diese Frage für den zu entscheidenden Rechtsstreit entscheidungserheblich sei</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Das wäre nur der Fall, wenn die Voraussetzungen des § 14 1 2 Nr. 7 TzBfG erfüllt wären und die Befristung nicht durch einen anderen Sachgrund gerechtfertigt wäre. Hierüber habe der Senat nicht abschließend befinden können, da es hierzu weiterer Tatsachenfeststellungen und Würdigungen seitens des LAG bedürfe</a:t>
            </a:r>
          </a:p>
          <a:p>
            <a:pPr marL="0" indent="0" algn="just">
              <a:lnSpc>
                <a:spcPct val="140000"/>
              </a:lnSpc>
              <a:spcBef>
                <a:spcPts val="600"/>
              </a:spcBef>
              <a:buNone/>
            </a:pPr>
            <a:r>
              <a:rPr lang="de-DE" sz="1800" dirty="0">
                <a:effectLst/>
                <a:ea typeface="Calibri" panose="020F0502020204030204" pitchFamily="34" charset="0"/>
                <a:cs typeface="Times New Roman" panose="02020603050405020304" pitchFamily="18" charset="0"/>
              </a:rPr>
              <a:t>Vgl. BAG 23.05.2018 – 7 AZR 16/17</a:t>
            </a: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90</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97936114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Gerichtlicher Vergleich (§ 14 I 2 Nr. 8 TzBfG)</a:t>
            </a:r>
          </a:p>
          <a:p>
            <a:pPr marL="0" indent="0">
              <a:lnSpc>
                <a:spcPct val="130000"/>
              </a:lnSpc>
              <a:spcBef>
                <a:spcPts val="600"/>
              </a:spcBef>
              <a:buNone/>
            </a:pPr>
            <a:r>
              <a:rPr lang="de-DE" sz="1800" dirty="0"/>
              <a:t>Nach § 14 I 2 Nr. 8 TzBfG liegt ein sachlicher Grund für die Befristung eines ArbV vor, wenn sie auf einem gerichtlichen Vergleich beruht</a:t>
            </a:r>
          </a:p>
          <a:p>
            <a:pPr marL="0" indent="0">
              <a:lnSpc>
                <a:spcPct val="130000"/>
              </a:lnSpc>
              <a:spcBef>
                <a:spcPts val="600"/>
              </a:spcBef>
              <a:buNone/>
            </a:pPr>
            <a:r>
              <a:rPr lang="de-DE" sz="1800" dirty="0">
                <a:effectLst/>
                <a:ea typeface="Calibri" panose="020F0502020204030204" pitchFamily="34" charset="0"/>
              </a:rPr>
              <a:t>Der gerichtliche Vergleich, mit dem die Parteien zur Beilegung einer </a:t>
            </a:r>
            <a:r>
              <a:rPr lang="de-DE" sz="1800" dirty="0"/>
              <a:t>Rechtsstreitigkeit ein befristetes oder auflösend bedingtes ArbV vereinbaren, unterliegt keiner weiteren Befristungskontrolle</a:t>
            </a:r>
          </a:p>
          <a:p>
            <a:pPr marL="0" indent="0">
              <a:lnSpc>
                <a:spcPct val="130000"/>
              </a:lnSpc>
              <a:spcBef>
                <a:spcPts val="600"/>
              </a:spcBef>
              <a:buNone/>
            </a:pPr>
            <a:r>
              <a:rPr lang="de-DE" sz="1800" dirty="0"/>
              <a:t>Deren Funktion erfüllt das Arbeitsgericht durch seine ordnungsgemäße Mitwirkung beim Zustandekommen des Vergleichs. Neben der Mitwirkung des Gerichts am Zustandekommen eines befristeten ArbV setzt der Sachgrund des gerichtlichen Vergleichs das Bestehen eines offenen Streits der Parteien über den Fortbestand des zwischen ihnen bestehenden ArbV voraus</a:t>
            </a:r>
          </a:p>
          <a:p>
            <a:pPr marL="0" indent="0">
              <a:lnSpc>
                <a:spcPct val="130000"/>
              </a:lnSpc>
              <a:spcBef>
                <a:spcPts val="600"/>
              </a:spcBef>
              <a:buNone/>
            </a:pPr>
            <a:r>
              <a:rPr lang="de-DE" sz="1800" dirty="0"/>
              <a:t>Dadurch wird die missbräuchliche Ausnutzung des durch § 14 I 2 Nr. 8 TzBfG eröffneten Sachgrunds verhindert und gewährleistet, dass der gerichtliche Vergleich nicht nur zu einer Protokollierung einer von den Arbeitsvertragsparteien vor Rechtshängigkeit getroffenen Vereinbarung benutzt wird</a:t>
            </a:r>
          </a:p>
          <a:p>
            <a:pPr marL="0" indent="0">
              <a:lnSpc>
                <a:spcPct val="130000"/>
              </a:lnSpc>
              <a:spcBef>
                <a:spcPts val="600"/>
              </a:spcBef>
              <a:buNone/>
            </a:pPr>
            <a:r>
              <a:rPr lang="de-DE" sz="1800" dirty="0">
                <a:effectLst/>
                <a:ea typeface="Calibri" panose="020F0502020204030204" pitchFamily="34" charset="0"/>
              </a:rPr>
              <a:t>Vgl. BAG 12.11.2014 – 7 AZR 891/12</a:t>
            </a:r>
            <a:endParaRPr lang="de-DE" sz="1800"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91</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00707050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sz="2200" b="1" dirty="0">
                <a:effectLst/>
                <a:latin typeface="Calibri" panose="020F0502020204030204" pitchFamily="34" charset="0"/>
                <a:ea typeface="Calibri" panose="020F0502020204030204" pitchFamily="34" charset="0"/>
                <a:cs typeface="Times New Roman" panose="02020603050405020304" pitchFamily="18" charset="0"/>
              </a:rPr>
              <a:t>Gerichtlicher Vergleich (§ 14 I 2 Nr. 8 TzBfG)</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Ein nach § 278 VI ZPO zustande gekommener Vergleich erfüllt die Voraussetzungen eines gerichtlichen Vergleichs im Sinne von § 14 I 2 Nr. 8 TzBfG nur dann, wenn das Gericht am Vergleich verantwortlich mitwirkt</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Nach § 278 VI 1 Alt. 2 ZPO wird ein Vergleich dadurch geschlossen, dass die Parteien einen schriftlichen Vergleichsvorschlag des Gerichts durch Schriftsatz gegenüber dem Gericht annehmen</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Der Vergleichsschluss nach § 278 VI 1 Alt. 1 ZPO setzt voraus, dass die Parteien dem Gericht einen übereinstimmenden Vergleichs­vorschlag unterbreiten. Der Vorschlag muss die Prozesserklärung enthalten, die Parteien beabsichtigten einen Vergleichsschluss nach § 278 VI ZPO</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Ein Vergleichsvorschlag beider Parteien im Sinne von § 278 VI 1 Alt. 1 ZPO liegt auch dann vor, wenn eine Partei dem Gericht einen Vergleichsvorschlag unterbreitet und die andere Partei gegenüber dem Gericht erklärt, sie sei mit diesem Vergleichsvorschlag einverstanden</a:t>
            </a:r>
          </a:p>
          <a:p>
            <a:pPr algn="just">
              <a:lnSpc>
                <a:spcPct val="140000"/>
              </a:lnSpc>
              <a:spcBef>
                <a:spcPts val="600"/>
              </a:spcBef>
              <a:buFont typeface="Wingdings" panose="05000000000000000000" pitchFamily="2" charset="2"/>
              <a:buChar char="Ø"/>
            </a:pPr>
            <a:r>
              <a:rPr lang="de-DE" sz="1900" dirty="0">
                <a:cs typeface="Times New Roman" panose="02020603050405020304" pitchFamily="18" charset="0"/>
              </a:rPr>
              <a:t>Ein nach § 278 VI 1 Alt. 1 ZPO zustande gekommener Vergleich genügt ausnahmsweise den an einen gerichtlichen Vergleich nach § 14 I 2 Nr. 8 TzBfG zu stellenden Anforderungen, wenn das Gericht sich den Vergleichsvorschlag einer Partei zu eigen macht und diesen den Parteien unterbreitet</a:t>
            </a:r>
          </a:p>
          <a:p>
            <a:pPr marL="0" indent="0" algn="just">
              <a:lnSpc>
                <a:spcPct val="140000"/>
              </a:lnSpc>
              <a:spcBef>
                <a:spcPts val="600"/>
              </a:spcBef>
              <a:buNone/>
            </a:pPr>
            <a:r>
              <a:rPr lang="de-DE" sz="1800" dirty="0">
                <a:solidFill>
                  <a:srgbClr val="000000"/>
                </a:solidFill>
                <a:effectLst/>
                <a:ea typeface="Calibri" panose="020F0502020204030204" pitchFamily="34" charset="0"/>
                <a:cs typeface="Times New Roman" panose="02020603050405020304" pitchFamily="18" charset="0"/>
              </a:rPr>
              <a:t>Vgl. BAG 08.06.2016 – 7 AZR 339/14; BAG 08.06.2016 – 7 AZR 467/14</a:t>
            </a:r>
            <a:endParaRPr lang="de-DE" sz="1800" dirty="0">
              <a:effectLst/>
              <a:ea typeface="Calibri" panose="020F0502020204030204" pitchFamily="34" charset="0"/>
              <a:cs typeface="Times New Roman" panose="02020603050405020304" pitchFamily="18" charset="0"/>
            </a:endParaRPr>
          </a:p>
          <a:p>
            <a:pPr marL="0" indent="0">
              <a:buNone/>
            </a:pPr>
            <a:endParaRPr lang="de-DE" sz="22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92</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49987919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10000"/>
          </a:bodyPr>
          <a:lstStyle/>
          <a:p>
            <a:pPr marL="0" indent="0">
              <a:buNone/>
            </a:pPr>
            <a:r>
              <a:rPr lang="de-DE" sz="1800" b="1" dirty="0">
                <a:latin typeface="Calibri" panose="020F0502020204030204" pitchFamily="34" charset="0"/>
                <a:cs typeface="Times New Roman" panose="02020603050405020304" pitchFamily="18" charset="0"/>
              </a:rPr>
              <a:t>Sonstige, in § 14 I 2 Nr. 1 bis Nr. 8 TzBfG nicht genannte Sachgründe</a:t>
            </a:r>
          </a:p>
          <a:p>
            <a:pPr algn="just">
              <a:lnSpc>
                <a:spcPct val="130000"/>
              </a:lnSpc>
              <a:spcBef>
                <a:spcPts val="0"/>
              </a:spcBef>
              <a:spcAft>
                <a:spcPts val="600"/>
              </a:spcAft>
            </a:pPr>
            <a:r>
              <a:rPr lang="de-DE" sz="1800" dirty="0">
                <a:cs typeface="Times New Roman" panose="02020603050405020304" pitchFamily="18" charset="0"/>
              </a:rPr>
              <a:t>§ 14 I 2 TzBfG enthält in Nr. 1 bis 8 eine Aufzählung möglicher Sachgründe für die Befristung</a:t>
            </a:r>
          </a:p>
          <a:p>
            <a:pPr algn="just">
              <a:lnSpc>
                <a:spcPct val="130000"/>
              </a:lnSpc>
              <a:spcBef>
                <a:spcPts val="0"/>
              </a:spcBef>
              <a:spcAft>
                <a:spcPts val="600"/>
              </a:spcAft>
            </a:pPr>
            <a:r>
              <a:rPr lang="de-DE" sz="1800" dirty="0">
                <a:cs typeface="Times New Roman" panose="02020603050405020304" pitchFamily="18" charset="0"/>
              </a:rPr>
              <a:t>Die Aufzählung von Sachgründen in § 14 I 2 Nr. 1 bis 8 TzBfG ist nicht abschließend, wie sich aus dem Wort „insbesondere“ ergibt. Dadurch sollen weder andere von der Rechtsprechung vor Inkrafttreten des TzBfG anerkannte noch weitere Sachgründe für die Befristung ausgeschlossen werden (BT-Drucks. 14/4374 S. 18)</a:t>
            </a:r>
          </a:p>
          <a:p>
            <a:pPr algn="just">
              <a:lnSpc>
                <a:spcPct val="130000"/>
              </a:lnSpc>
              <a:spcBef>
                <a:spcPts val="0"/>
              </a:spcBef>
              <a:spcAft>
                <a:spcPts val="600"/>
              </a:spcAft>
            </a:pPr>
            <a:r>
              <a:rPr lang="de-DE" sz="1800" dirty="0">
                <a:cs typeface="Times New Roman" panose="02020603050405020304" pitchFamily="18" charset="0"/>
              </a:rPr>
              <a:t>Die unionsrechtlichen Vorgaben der Richtlinie 1999/70/EG und der inkorporierten EGB-UNICE-CEEP-Rahmenvereinbarung gebieten keine andere Beurteilung. Es ergibt sich weder aus der Richtlinie noch aus der Rahmenvereinbarung, dass die sachlichen Gründe in der Regelung des nationalen Rechts abschließend genannt sein müssen</a:t>
            </a:r>
          </a:p>
          <a:p>
            <a:pPr algn="just">
              <a:lnSpc>
                <a:spcPct val="130000"/>
              </a:lnSpc>
              <a:spcBef>
                <a:spcPts val="0"/>
              </a:spcBef>
              <a:spcAft>
                <a:spcPts val="600"/>
              </a:spcAft>
            </a:pPr>
            <a:r>
              <a:rPr lang="de-DE" sz="1800" dirty="0">
                <a:cs typeface="Times New Roman" panose="02020603050405020304" pitchFamily="18" charset="0"/>
              </a:rPr>
              <a:t>Allerdings können sonstige, in § 14 I 2 Nr. 1 bis 8 TzBfG nicht genannte Sach­gründe die Befristung eines ArbV nur dann rechtfertigen, wenn sie den in § 14 I TzBfG zum Ausdruck kommenden Wertungsmaßstäben entsprechen und den in dem Sach­grundkatalog des § 14 I 2 Nr. 1 bis 8 TzBfG genannten Sachgründen von ihrem Gewicht her gleichwertig sind</a:t>
            </a:r>
          </a:p>
          <a:p>
            <a:pPr marL="0" indent="0">
              <a:lnSpc>
                <a:spcPct val="130000"/>
              </a:lnSpc>
              <a:spcBef>
                <a:spcPts val="0"/>
              </a:spcBef>
              <a:spcAft>
                <a:spcPts val="600"/>
              </a:spcAft>
              <a:buNone/>
            </a:pPr>
            <a:r>
              <a:rPr lang="de-DE" sz="1800" dirty="0">
                <a:cs typeface="Times New Roman" panose="02020603050405020304" pitchFamily="18" charset="0"/>
              </a:rPr>
              <a:t>Vgl. BAG 20.01.2016 – 7 AZR 340/14; BAG 18.03.2015 – 7 AZR 115/13</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93</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85529694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marL="0" indent="0">
              <a:buNone/>
            </a:pPr>
            <a:r>
              <a:rPr lang="de-DE" sz="1800" b="1" dirty="0">
                <a:latin typeface="Calibri" panose="020F0502020204030204" pitchFamily="34" charset="0"/>
                <a:cs typeface="Times New Roman" panose="02020603050405020304" pitchFamily="18" charset="0"/>
              </a:rPr>
              <a:t>Sonstige, in § 14 I 2 Nr. 1 bis Nr. 8 TzBfG nicht genannte Sachgründe</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Die personelle Kontinuität der Betriebsratstätigkeit kann als sonstiger Sachgrund die Befristung des ArbV eines Betriebsratsmitglieds nach § 14 I 1 TzBfG rechtfertigen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Dies setzt voraus, dass die Befristung geeignet und erforderlich ist, um die personelle Kontinuität des Betriebsrats zu wahren</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Diesem Anliegen wird im Regelfall nur dann entsprochen, wenn sich die Laufzeit des Vertrags auf die Dauer der noch verbleibenden gesetzlichen Amtszeit des Betriebsrats erstreckt</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Ist sie kürzer bemessen, führt sie ebenso zur personellen Diskontinuität des Betriebsrats wie die zuvor vereinbarte Befristung. In einem solchen Fall bedarf es besonderer Umstände, aus denen sich ergibt, dass die Befristung gleichwohl zur Wahrung der personellen Kontinuität des Betriebsrats geeignet und erforderlich ist</a:t>
            </a:r>
          </a:p>
          <a:p>
            <a:pPr marL="0" indent="0" algn="just">
              <a:lnSpc>
                <a:spcPct val="140000"/>
              </a:lnSpc>
              <a:spcBef>
                <a:spcPts val="600"/>
              </a:spcBef>
              <a:buNone/>
            </a:pPr>
            <a:r>
              <a:rPr lang="de-DE" sz="1800" dirty="0">
                <a:solidFill>
                  <a:srgbClr val="000000"/>
                </a:solidFill>
                <a:ea typeface="Calibri" panose="020F0502020204030204" pitchFamily="34" charset="0"/>
                <a:cs typeface="Times New Roman" panose="02020603050405020304" pitchFamily="18" charset="0"/>
              </a:rPr>
              <a:t>V</a:t>
            </a:r>
            <a:r>
              <a:rPr lang="de-DE" sz="1800" dirty="0">
                <a:solidFill>
                  <a:srgbClr val="000000"/>
                </a:solidFill>
                <a:effectLst/>
                <a:ea typeface="Calibri" panose="020F0502020204030204" pitchFamily="34" charset="0"/>
                <a:cs typeface="Times New Roman" panose="02020603050405020304" pitchFamily="18" charset="0"/>
              </a:rPr>
              <a:t>gl. BAG 20.01.2016 – 7 AZR 340/14</a:t>
            </a:r>
            <a:endParaRPr lang="de-DE" sz="1800" dirty="0">
              <a:effectLst/>
              <a:ea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94</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89237719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85000" lnSpcReduction="20000"/>
          </a:bodyPr>
          <a:lstStyle/>
          <a:p>
            <a:pPr marL="0" indent="0">
              <a:buNone/>
            </a:pPr>
            <a:r>
              <a:rPr lang="de-DE" sz="1800" b="1" dirty="0">
                <a:latin typeface="Calibri" panose="020F0502020204030204" pitchFamily="34" charset="0"/>
                <a:cs typeface="Times New Roman" panose="02020603050405020304" pitchFamily="18" charset="0"/>
              </a:rPr>
              <a:t>Sonstige, in § 14 I 2 Nr. 1 bis Nr. 8 TzBfG nicht genannte Sachgründe</a:t>
            </a:r>
          </a:p>
          <a:p>
            <a:pPr algn="just">
              <a:lnSpc>
                <a:spcPct val="120000"/>
              </a:lnSpc>
              <a:spcBef>
                <a:spcPts val="600"/>
              </a:spcBef>
            </a:pPr>
            <a:r>
              <a:rPr lang="de-DE" sz="1800" dirty="0">
                <a:cs typeface="Times New Roman" panose="02020603050405020304" pitchFamily="18" charset="0"/>
              </a:rPr>
              <a:t>Die Drittmittelfinanzierung kann als sonstiger, in § 14 I 2 Nr. 1 bis Nr. 8 TzBfG nicht genannter Sachgrund geeignet sein, die Befristung eines ArbV nach § 14 I 1 TzBfG zu rechtfertigen</a:t>
            </a:r>
          </a:p>
          <a:p>
            <a:pPr algn="just">
              <a:lnSpc>
                <a:spcPct val="120000"/>
              </a:lnSpc>
              <a:spcBef>
                <a:spcPts val="600"/>
              </a:spcBef>
            </a:pPr>
            <a:r>
              <a:rPr lang="de-DE" sz="1800" dirty="0">
                <a:cs typeface="Times New Roman" panose="02020603050405020304" pitchFamily="18" charset="0"/>
              </a:rPr>
              <a:t>Nur wenn die Mittel von vornherein lediglich für eine genau bestimmte Zeitdauer bewilligt wurden und anschließend wegfallen sollten, war die Befristung sachlich gerechtfertigt. In diesem Fall war davon auszugehen, dass sowohl der Drittmittelgeber als auch der ArbG sich gerade mit den Verhältnissen dieser Stelle befasst und ihre Entscheidung über den Wegfall des konkreten Arbeitsplatzes aus sachlichen Erwägungen getroffen hatten</a:t>
            </a:r>
          </a:p>
          <a:p>
            <a:pPr algn="just">
              <a:lnSpc>
                <a:spcPct val="120000"/>
              </a:lnSpc>
              <a:spcBef>
                <a:spcPts val="600"/>
              </a:spcBef>
            </a:pPr>
            <a:r>
              <a:rPr lang="de-DE" sz="1800" dirty="0">
                <a:cs typeface="Times New Roman" panose="02020603050405020304" pitchFamily="18" charset="0"/>
              </a:rPr>
              <a:t>Dieser Tatbestand entspricht den Wertungsmaßstäben des § 14 I TzBfG. Für die Befristungs-</a:t>
            </a:r>
            <a:r>
              <a:rPr lang="de-DE" sz="1800" dirty="0" err="1">
                <a:cs typeface="Times New Roman" panose="02020603050405020304" pitchFamily="18" charset="0"/>
              </a:rPr>
              <a:t>tatbestände</a:t>
            </a:r>
            <a:r>
              <a:rPr lang="de-DE" sz="1800" dirty="0">
                <a:cs typeface="Times New Roman" panose="02020603050405020304" pitchFamily="18" charset="0"/>
              </a:rPr>
              <a:t> in § 14 I 2 Nr. 1 bis Nr. 8 TzBfG ist kennzeichnend, dass der ArbG ein berechtigtes Interesse an einer nur zeitlich begrenzten Beschäftigung hat, weil er im Zeitpunkt des Vertragsschlusses mit dem befristet eingestellten AN aufgrund konkreter Tatsachen damit rechnen muss, dass er diesen nur für eine vorübergehende Zeit beschäftigen kann</a:t>
            </a:r>
          </a:p>
          <a:p>
            <a:pPr algn="just">
              <a:lnSpc>
                <a:spcPct val="120000"/>
              </a:lnSpc>
              <a:spcBef>
                <a:spcPts val="600"/>
              </a:spcBef>
            </a:pPr>
            <a:r>
              <a:rPr lang="de-DE" sz="1800" dirty="0">
                <a:cs typeface="Times New Roman" panose="02020603050405020304" pitchFamily="18" charset="0"/>
              </a:rPr>
              <a:t>Gleiches gilt, wenn das ArbV drittmittelfinanziert ist. Die begrenzte sachliche Zielsetzung, die ein Drittmittelgeber mit der zeitlich begrenzten Finanzierung eines Arbeitsplatzes verfolgt, ist auch für das Verhältnis zwischen AN und ArbG als Drittmittelempfänger als erheblich und damit geeignet anzusehen, eine entsprechende Befristung sachlich zu rechtfertigen</a:t>
            </a:r>
          </a:p>
          <a:p>
            <a:pPr marL="0" indent="0">
              <a:lnSpc>
                <a:spcPct val="120000"/>
              </a:lnSpc>
              <a:spcBef>
                <a:spcPts val="600"/>
              </a:spcBef>
              <a:buNone/>
            </a:pPr>
            <a:r>
              <a:rPr lang="de-DE" sz="1800" dirty="0">
                <a:cs typeface="Times New Roman" panose="02020603050405020304" pitchFamily="18" charset="0"/>
              </a:rPr>
              <a:t>Vgl. BAG 16.01.2018 – 7 AZR 21/16; BAG 18.03.2015 – 7 AZR 115/13</a:t>
            </a:r>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95</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0283229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lnSpcReduction="10000"/>
          </a:bodyPr>
          <a:lstStyle/>
          <a:p>
            <a:pPr marL="0" indent="0">
              <a:buNone/>
            </a:pPr>
            <a:r>
              <a:rPr lang="de-DE" sz="1800" b="1" dirty="0">
                <a:latin typeface="Calibri" panose="020F0502020204030204" pitchFamily="34" charset="0"/>
                <a:cs typeface="Times New Roman" panose="02020603050405020304" pitchFamily="18" charset="0"/>
              </a:rPr>
              <a:t>Prozessbeschäftigung</a:t>
            </a:r>
          </a:p>
          <a:p>
            <a:pPr>
              <a:buFont typeface="Wingdings" panose="05000000000000000000" pitchFamily="2" charset="2"/>
              <a:buChar char="Ø"/>
            </a:pPr>
            <a:r>
              <a:rPr lang="de-DE" sz="1800" dirty="0">
                <a:effectLst/>
                <a:ea typeface="Calibri" panose="020F0502020204030204" pitchFamily="34" charset="0"/>
              </a:rPr>
              <a:t>Die temporäre (Weiter-)Beschäftigung eines AN während eines anhängigen Bestandsschutzrechtsstreits (Kündigungsschutzprozess oder Befristungskontrollklage) ist ein taktisches Instrument des ArbG, mit dem dieser einerseits eine Vollstreckung aus einem obsiegenden Urteil abwenden und andererseits Verzugslohnansprüche des AN ohne Erhalt der Arbeitsleistung vermindern kann</a:t>
            </a:r>
          </a:p>
          <a:p>
            <a:pPr>
              <a:buFont typeface="Wingdings" panose="05000000000000000000" pitchFamily="2" charset="2"/>
              <a:buChar char="Ø"/>
            </a:pPr>
            <a:r>
              <a:rPr lang="de-DE" sz="1800" dirty="0">
                <a:effectLst/>
                <a:ea typeface="Calibri" panose="020F0502020204030204" pitchFamily="34" charset="0"/>
              </a:rPr>
              <a:t>Eine vereinbarte Prozess­beschäftigung kann sich entweder als Sachgrund-befristung oder als auflösende Bedingung darstellen</a:t>
            </a:r>
          </a:p>
          <a:p>
            <a:pPr>
              <a:buFont typeface="Wingdings" panose="05000000000000000000" pitchFamily="2" charset="2"/>
              <a:buChar char="Ø"/>
            </a:pPr>
            <a:r>
              <a:rPr lang="de-DE" sz="1800" dirty="0"/>
              <a:t>Vereinbaren die Parteien nach dem Ausspruch einer Kündigung die befristete Weiterbe­schäftigung des AN nach dem Ablauf der Kündigungsfrist bis zum rechtskräftigen Abschluss des Kündigungsschutzprozesses handelt es sich um eine Zweckbefristung (§ 3 I 2 TzBfG)</a:t>
            </a:r>
          </a:p>
          <a:p>
            <a:pPr>
              <a:buFont typeface="Wingdings" panose="05000000000000000000" pitchFamily="2" charset="2"/>
              <a:buChar char="Ø"/>
            </a:pPr>
            <a:r>
              <a:rPr lang="de-DE" sz="1800" dirty="0"/>
              <a:t>Hat die Vereinbarung die Beschäftigung des AN bis zum rechtskräftigen Abschluss des Kündigungsschutzprozesses zum Gegenstand, handelt es sich – anders als bei der vereinbarten Weiterbeschäftigung bis zur rechtskräftigen Abweisung der Kündigungs­schutzklage – nicht um eine auflösende Bedingung, sondern um eine Befristung</a:t>
            </a: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96</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11117625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a:bodyPr>
          <a:lstStyle/>
          <a:p>
            <a:pPr marL="0" indent="0">
              <a:buNone/>
            </a:pPr>
            <a:r>
              <a:rPr lang="de-DE" sz="1800" b="1" dirty="0">
                <a:latin typeface="Calibri" panose="020F0502020204030204" pitchFamily="34" charset="0"/>
                <a:cs typeface="Times New Roman" panose="02020603050405020304" pitchFamily="18" charset="0"/>
              </a:rPr>
              <a:t>Prozessbeschäftigung</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Demgegenüber ist bei einer auflösenden Bedingung bereits ungewiss, ob das zukünftige Ereignis, das zur Beendigung des ArbV führen soll („die rechtskräftige Abweisung der Kündigungsschutzklage“), überhaupt eintreten wird</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Ob einer tatsächlichen Weiterbeschäftigung des AN nach dem Ablauf der Kündigungsfrist eine vertragliche Vereinbarung zugrunde liegt und diese eine Befristung zum Gegenstand hat, ist durch Auslegung der ausdrücklichen und konkludenten Erklärungen der Parteien zu ermitteln</a:t>
            </a:r>
          </a:p>
          <a:p>
            <a:pPr marL="0" indent="0">
              <a:buNone/>
            </a:pPr>
            <a:r>
              <a:rPr lang="de-DE" sz="1800" dirty="0">
                <a:effectLst/>
                <a:ea typeface="Calibri" panose="020F0502020204030204" pitchFamily="34" charset="0"/>
              </a:rPr>
              <a:t>Vgl. BAG 22.10.2003 – 7 AZR 113/03</a:t>
            </a: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97</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4339946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Befristung mit Sachgrund</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70000" lnSpcReduction="20000"/>
          </a:bodyPr>
          <a:lstStyle/>
          <a:p>
            <a:pPr marL="0" indent="0">
              <a:buNone/>
            </a:pPr>
            <a:r>
              <a:rPr lang="de-DE" sz="2600" b="1" dirty="0">
                <a:latin typeface="Calibri" panose="020F0502020204030204" pitchFamily="34" charset="0"/>
                <a:cs typeface="Times New Roman" panose="02020603050405020304" pitchFamily="18" charset="0"/>
              </a:rPr>
              <a:t>Prozessbeschäftigung</a:t>
            </a:r>
          </a:p>
          <a:p>
            <a:pPr algn="just">
              <a:lnSpc>
                <a:spcPct val="140000"/>
              </a:lnSpc>
              <a:spcBef>
                <a:spcPts val="600"/>
              </a:spcBef>
              <a:buFont typeface="Wingdings" panose="05000000000000000000" pitchFamily="2" charset="2"/>
              <a:buChar char="Ø"/>
            </a:pPr>
            <a:r>
              <a:rPr lang="de-DE" sz="1800" dirty="0">
                <a:cs typeface="Times New Roman" panose="02020603050405020304" pitchFamily="18" charset="0"/>
              </a:rPr>
              <a:t>Die Prozessbeschäftigung im Wege der Zweckbefristung oder der Vereinbarung einer auflö­senden Bedingung bedarf zu ihrer Wirksamkeit eines sachlich rechtfertigenden Grundes. In der Instanzenrechtsprechung ist ein (sonstiger, in § 14 I 2 TzBfG nicht genannter) Sachgrund anerkannt: Der mit der Prozessbeschäftigung verfolgte Zweck, das Annahmeverzugsrisiko des ArbG zu minimieren, habe in den Anrechnungsvorschriften der § 615 2 BGB, § 11 KSchG seine rechtliche Anerkennung gefunden und sei den Sachgründen nach § 14 I 2 Nrn. 1 bis 8 TzBfG von ihrem Gewicht her gleichwertig</a:t>
            </a:r>
          </a:p>
          <a:p>
            <a:pPr marL="0" indent="0" algn="just">
              <a:lnSpc>
                <a:spcPct val="140000"/>
              </a:lnSpc>
              <a:spcBef>
                <a:spcPts val="600"/>
              </a:spcBef>
              <a:buNone/>
            </a:pPr>
            <a:r>
              <a:rPr lang="de-DE" sz="1800" dirty="0">
                <a:effectLst/>
                <a:ea typeface="Calibri" panose="020F0502020204030204" pitchFamily="34" charset="0"/>
                <a:cs typeface="Times New Roman" panose="02020603050405020304" pitchFamily="18" charset="0"/>
              </a:rPr>
              <a:t>Vgl. LAG Köln 05.04.2012 – 13 Sa 1360/11</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Vorsicht: Auch eine Prozessbeschäftigung bis zu einer rechtskräftig abweisenden Entscheidung eines Kündigungsschutz-/Entfristungsrechtstreits kann befristend/auflösend bedingt wirksam nur unter Einhaltung der Schriftform gemäß § 14 IV (ggf. i.V. mit § 21) TzBfG abgeschlossen werden (Formfehler vermeiden)</a:t>
            </a:r>
          </a:p>
          <a:p>
            <a:pPr marL="0" indent="0" algn="just">
              <a:lnSpc>
                <a:spcPct val="140000"/>
              </a:lnSpc>
              <a:spcBef>
                <a:spcPts val="600"/>
              </a:spcBef>
              <a:buNone/>
            </a:pPr>
            <a:r>
              <a:rPr lang="de-DE" sz="1800" dirty="0">
                <a:ea typeface="Calibri" panose="020F0502020204030204" pitchFamily="34" charset="0"/>
                <a:cs typeface="Times New Roman" panose="02020603050405020304" pitchFamily="18" charset="0"/>
              </a:rPr>
              <a:t>Vg</a:t>
            </a:r>
            <a:r>
              <a:rPr lang="de-DE" sz="1800" dirty="0">
                <a:effectLst/>
                <a:ea typeface="Calibri" panose="020F0502020204030204" pitchFamily="34" charset="0"/>
                <a:cs typeface="Times New Roman" panose="02020603050405020304" pitchFamily="18" charset="0"/>
              </a:rPr>
              <a:t>l. BAG 22.10.2003 – 7 AZR 113/03.</a:t>
            </a:r>
          </a:p>
          <a:p>
            <a:pPr algn="just">
              <a:lnSpc>
                <a:spcPct val="140000"/>
              </a:lnSpc>
              <a:spcBef>
                <a:spcPts val="600"/>
              </a:spcBef>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Aber: Erfolgt die Weiterbeschäftigung nur zur Abwendung der Zwangsvollstreckung oder aufgrund eines Weiterbeschäftigungsverlangens nach § 102 V BetrVG, ist mangels einer vertraglichen Befristungsabrede auch die Schriftform nicht zu beachten (Rat: Zu Beweiszwecken immer Schriftform einhalten, keine Experimente)</a:t>
            </a:r>
          </a:p>
          <a:p>
            <a:pPr marL="0" indent="0">
              <a:buNone/>
            </a:pPr>
            <a:endParaRPr lang="de-DE" sz="1800" b="1" dirty="0">
              <a:latin typeface="Calibri" panose="020F0502020204030204" pitchFamily="34" charset="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98</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250551129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12AD289-E184-4ED6-8357-B010C787C546}"/>
              </a:ext>
            </a:extLst>
          </p:cNvPr>
          <p:cNvSpPr>
            <a:spLocks noGrp="1"/>
          </p:cNvSpPr>
          <p:nvPr>
            <p:ph type="title"/>
          </p:nvPr>
        </p:nvSpPr>
        <p:spPr>
          <a:xfrm>
            <a:off x="628650" y="723634"/>
            <a:ext cx="7920000" cy="424732"/>
          </a:xfrm>
          <a:effectLst/>
        </p:spPr>
        <p:txBody>
          <a:bodyPr>
            <a:spAutoFit/>
          </a:bodyPr>
          <a:lstStyle/>
          <a:p>
            <a:r>
              <a:rPr lang="de-DE" sz="2400" b="1" u="sng" dirty="0"/>
              <a:t>Zweckbefristung</a:t>
            </a:r>
          </a:p>
        </p:txBody>
      </p:sp>
      <p:sp>
        <p:nvSpPr>
          <p:cNvPr id="5" name="Inhaltsplatzhalter 4">
            <a:extLst>
              <a:ext uri="{FF2B5EF4-FFF2-40B4-BE49-F238E27FC236}">
                <a16:creationId xmlns:a16="http://schemas.microsoft.com/office/drawing/2014/main" id="{9C8633ED-D2F3-475A-8080-DF6B827ACED0}"/>
              </a:ext>
            </a:extLst>
          </p:cNvPr>
          <p:cNvSpPr>
            <a:spLocks noGrp="1"/>
          </p:cNvSpPr>
          <p:nvPr>
            <p:ph idx="1"/>
          </p:nvPr>
        </p:nvSpPr>
        <p:spPr>
          <a:xfrm>
            <a:off x="628650" y="1241339"/>
            <a:ext cx="7920000" cy="4608000"/>
          </a:xfrm>
        </p:spPr>
        <p:txBody>
          <a:bodyPr>
            <a:normAutofit fontScale="92500" lnSpcReduction="20000"/>
          </a:bodyPr>
          <a:lstStyle/>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Eine Zweckbefristung erfordert eine unmissverständliche schriftliche (§ 14 IV TzBfG) Einigung darüber, dass das ArbV bei Zweckerreichung enden soll</a:t>
            </a:r>
          </a:p>
          <a:p>
            <a:pPr algn="just">
              <a:lnSpc>
                <a:spcPct val="150000"/>
              </a:lnSpc>
              <a:spcAft>
                <a:spcPts val="800"/>
              </a:spcAft>
              <a:buFont typeface="Wingdings" panose="05000000000000000000" pitchFamily="2" charset="2"/>
              <a:buChar char="Ø"/>
            </a:pPr>
            <a:r>
              <a:rPr lang="de-DE" sz="1800" dirty="0">
                <a:effectLst/>
                <a:ea typeface="Calibri" panose="020F0502020204030204" pitchFamily="34" charset="0"/>
                <a:cs typeface="Times New Roman" panose="02020603050405020304" pitchFamily="18" charset="0"/>
              </a:rPr>
              <a:t>Außerdem muss der Zweck, mit dessen Erreichung das ArbV enden soll, so genau bezeichnet sein, dass hieraus das Ereignis, dessen Eintritt zur Beendigung des ArbV führen soll, zweifelsfrei feststellbar ist</a:t>
            </a:r>
          </a:p>
          <a:p>
            <a:pPr algn="just">
              <a:lnSpc>
                <a:spcPct val="150000"/>
              </a:lnSpc>
              <a:spcAft>
                <a:spcPts val="800"/>
              </a:spcAft>
              <a:buFont typeface="Wingdings" panose="05000000000000000000" pitchFamily="2" charset="2"/>
              <a:buChar char="Ø"/>
            </a:pPr>
            <a:r>
              <a:rPr lang="de-DE" sz="1800" dirty="0">
                <a:cs typeface="Times New Roman" panose="02020603050405020304" pitchFamily="18" charset="0"/>
              </a:rPr>
              <a:t>Um die vom Siebten Senat im Fall der Prüfung einer Zweckbefristung geforderte Prognosedichte zu erreichen, kann dem ArbG nur angeraten werden, vor Abschluss des zweckbefristeten ArbV eine frühzeitige und aussagekräftige Dokumentation zu erstellen. Anderenfalls ist das Risiko eines späteren Scheiterns vor den Arbeitsgerichten vorprogrammiert</a:t>
            </a:r>
          </a:p>
          <a:p>
            <a:pPr marL="0" indent="0">
              <a:buNone/>
            </a:pPr>
            <a:r>
              <a:rPr lang="de-DE" sz="1800" dirty="0">
                <a:effectLst/>
                <a:ea typeface="Calibri" panose="020F0502020204030204" pitchFamily="34" charset="0"/>
              </a:rPr>
              <a:t>Vgl. BAG 21.03.2017 – 7 AZR 222/15</a:t>
            </a:r>
            <a:endParaRPr lang="de-DE" sz="1800" dirty="0">
              <a:cs typeface="Times New Roman" panose="02020603050405020304" pitchFamily="18" charset="0"/>
            </a:endParaRPr>
          </a:p>
          <a:p>
            <a:pPr marL="0" indent="0">
              <a:buNone/>
            </a:pPr>
            <a:endParaRPr lang="de-DE" sz="1800" b="1" dirty="0"/>
          </a:p>
        </p:txBody>
      </p:sp>
      <p:sp>
        <p:nvSpPr>
          <p:cNvPr id="6" name="Foliennummernplatzhalter 5">
            <a:extLst>
              <a:ext uri="{FF2B5EF4-FFF2-40B4-BE49-F238E27FC236}">
                <a16:creationId xmlns:a16="http://schemas.microsoft.com/office/drawing/2014/main" id="{68E1C308-CC8D-4768-B5F9-A0DFDE7CF9A3}"/>
              </a:ext>
            </a:extLst>
          </p:cNvPr>
          <p:cNvSpPr>
            <a:spLocks noGrp="1"/>
          </p:cNvSpPr>
          <p:nvPr>
            <p:ph type="sldNum" sz="quarter" idx="12"/>
          </p:nvPr>
        </p:nvSpPr>
        <p:spPr/>
        <p:txBody>
          <a:bodyPr/>
          <a:lstStyle/>
          <a:p>
            <a:fld id="{702531E5-C764-4BF6-8449-F1B1BE6F040F}" type="slidenum">
              <a:rPr lang="de-DE" smtClean="0">
                <a:solidFill>
                  <a:schemeClr val="tx1">
                    <a:lumMod val="65000"/>
                    <a:lumOff val="35000"/>
                  </a:schemeClr>
                </a:solidFill>
              </a:rPr>
              <a:t>99</a:t>
            </a:fld>
            <a:endParaRPr lang="de-DE" dirty="0">
              <a:solidFill>
                <a:schemeClr val="tx1">
                  <a:lumMod val="65000"/>
                  <a:lumOff val="35000"/>
                </a:schemeClr>
              </a:solidFill>
            </a:endParaRPr>
          </a:p>
        </p:txBody>
      </p:sp>
      <p:sp>
        <p:nvSpPr>
          <p:cNvPr id="8" name="Fußzeilenplatzhalter 7">
            <a:extLst>
              <a:ext uri="{FF2B5EF4-FFF2-40B4-BE49-F238E27FC236}">
                <a16:creationId xmlns:a16="http://schemas.microsoft.com/office/drawing/2014/main" id="{EAE2685D-6CF5-4694-8E27-89C39D6B7333}"/>
              </a:ext>
            </a:extLst>
          </p:cNvPr>
          <p:cNvSpPr>
            <a:spLocks noGrp="1"/>
          </p:cNvSpPr>
          <p:nvPr>
            <p:ph type="ftr" sz="quarter" idx="11"/>
          </p:nvPr>
        </p:nvSpPr>
        <p:spPr>
          <a:xfrm>
            <a:off x="3060000" y="6182390"/>
            <a:ext cx="3024000" cy="523220"/>
          </a:xfrm>
        </p:spPr>
        <p:txBody>
          <a:bodyPr>
            <a:spAutoFit/>
          </a:bodyPr>
          <a:lstStyle/>
          <a:p>
            <a:r>
              <a:rPr lang="de-DE" sz="1400" dirty="0"/>
              <a:t>6. Teach-In Jenaer Anwaltverein 25.09.2020</a:t>
            </a:r>
          </a:p>
        </p:txBody>
      </p:sp>
    </p:spTree>
    <p:extLst>
      <p:ext uri="{BB962C8B-B14F-4D97-AF65-F5344CB8AC3E}">
        <p14:creationId xmlns:p14="http://schemas.microsoft.com/office/powerpoint/2010/main" val="357519020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24869</Words>
  <Application>Microsoft Office PowerPoint</Application>
  <PresentationFormat>Bildschirmpräsentation (4:3)</PresentationFormat>
  <Paragraphs>1335</Paragraphs>
  <Slides>154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154</vt:i4>
      </vt:variant>
    </vt:vector>
  </HeadingPairs>
  <TitlesOfParts>
    <vt:vector size="160" baseType="lpstr">
      <vt:lpstr>Arial</vt:lpstr>
      <vt:lpstr>Calibri</vt:lpstr>
      <vt:lpstr>Calibri Light</vt:lpstr>
      <vt:lpstr>Symbol</vt:lpstr>
      <vt:lpstr>Wingdings</vt:lpstr>
      <vt:lpstr>Office</vt:lpstr>
      <vt:lpstr>6. Teach-In Jenaer Anwaltverein  Befristung von Arbeitsverhältnissen  </vt:lpstr>
      <vt:lpstr>Befristungsrecht ist politisches Arbeitsrecht:</vt:lpstr>
      <vt:lpstr>Vorteile der Befristung:</vt:lpstr>
      <vt:lpstr>Grenzen der (sachgrundlosen) Befristung:</vt:lpstr>
      <vt:lpstr>Wann macht es keinen Sinn Befristungen zu vereinbaren:</vt:lpstr>
      <vt:lpstr>Erscheinungsformen befristeter Arbeitsverträge:</vt:lpstr>
      <vt:lpstr>Erscheinungsformen befristeter Arbeitsverträge:</vt:lpstr>
      <vt:lpstr>Muster Zweckbefristung :</vt:lpstr>
      <vt:lpstr>Muster/Beispiele Zeit-, Zweck- und kombinierte Befristung :</vt:lpstr>
      <vt:lpstr>Erscheinungsformen befristeter Arbeitsverträge:</vt:lpstr>
      <vt:lpstr>Befristung einzelner Arbeitsbedingungen:</vt:lpstr>
      <vt:lpstr>Befristung einzelner Arbeitsbedingungen:</vt:lpstr>
      <vt:lpstr>Befristung einzelner Arbeitsbedingungen:</vt:lpstr>
      <vt:lpstr>Befristung einzelner Arbeitsbedingungen:</vt:lpstr>
      <vt:lpstr>Befristung einzelner Arbeitsbedingungen:</vt:lpstr>
      <vt:lpstr>Befristung einzelner Arbeitsbedingungen:</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Prozessuales, Klagearten und -anträge:</vt:lpstr>
      <vt:lpstr>Schriftform, § 14 IV TzBfG:</vt:lpstr>
      <vt:lpstr>Schriftform, oder: „Wer schreibt, der bleibt!“</vt:lpstr>
      <vt:lpstr>Schriftform: „Was meint Schriftform? – BGB-AT“</vt:lpstr>
      <vt:lpstr>Schriftform: „Der klassische Fehler!“</vt:lpstr>
      <vt:lpstr>Schriftform: WissZeitVG und Altersgrenzen</vt:lpstr>
      <vt:lpstr>Schriftform: Prozessuale Geltendmachung, Darlegungs- und Beweislast, tarifvertragliche Inbezugnahme</vt:lpstr>
      <vt:lpstr>Schriftform: AGB-Kontrolle</vt:lpstr>
      <vt:lpstr>Schriftform - Störtatbestände: </vt:lpstr>
      <vt:lpstr>Schriftform – Störtatbestände – Widerspruch des ArbG: </vt:lpstr>
      <vt:lpstr>Schriftform – Störtatbestände – Auflösende Bedingung und zeitliche Höchstbefristung: </vt:lpstr>
      <vt:lpstr>Schriftform – Störtatbestände – Erstbegründung ArbV und Vorbehalt einer formwirksamen Befristung I</vt:lpstr>
      <vt:lpstr>Schriftform – Störtatbestände – Erstbegründung ArbV und Vorbehalt einer formwirksamen Befristung II</vt:lpstr>
      <vt:lpstr>Berufung auf Formmangel – Verstoß gegen Treu und Glauben </vt:lpstr>
      <vt:lpstr>Befristung – Änderungssperre I</vt:lpstr>
      <vt:lpstr>Befristung – Änderungssperre II</vt:lpstr>
      <vt:lpstr>Befristung – Änderungssperre III</vt:lpstr>
      <vt:lpstr>Befristung – Änderungssperre IV</vt:lpstr>
      <vt:lpstr>Befristung – Änderungssperre V</vt:lpstr>
      <vt:lpstr>Befristung und AGG-Kontrolle I</vt:lpstr>
      <vt:lpstr>Befristung und AGG-Kontrolle II</vt:lpstr>
      <vt:lpstr>Befristung und AGG-Kontrolle III</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Befristung mit Sachgrund</vt:lpstr>
      <vt:lpstr>Zweckbefristung</vt:lpstr>
      <vt:lpstr>Zweckbefristung</vt:lpstr>
      <vt:lpstr>Sachgrundlose Befristung</vt:lpstr>
      <vt:lpstr>Sachgrundlose Befristung</vt:lpstr>
      <vt:lpstr>Sachgrundlose Befristung</vt:lpstr>
      <vt:lpstr>Sachgrundlose Befristung – Verbot Anschlussbeschäftigung</vt:lpstr>
      <vt:lpstr>Sachgrundlose Befristung – Verbot Anschlussbeschäftigung</vt:lpstr>
      <vt:lpstr>Sachgrundlose Befristung – Verbot Anschlussbeschäftigung</vt:lpstr>
      <vt:lpstr>Sachgrundlose Befristung – Verbot Anschlussbeschäftigung</vt:lpstr>
      <vt:lpstr>Sachgrundlose Befristung – Verbot Anschlussbeschäftigung</vt:lpstr>
      <vt:lpstr>Sachgrundlose Befristung – Verbot Anschlussbeschäftigung</vt:lpstr>
      <vt:lpstr>Sachgrundlose Befristung – Verbot Anschlussbeschäftigung</vt:lpstr>
      <vt:lpstr>Sachgrundlose Befristung – Verbot Anschlussbeschäftigung</vt:lpstr>
      <vt:lpstr>Sachgrundlose Befristung – 2 Jahre, dreimalige Verlängerung</vt:lpstr>
      <vt:lpstr>Sachgrundlose Befristung – 2 Jahre, dreimalige Verlängerung</vt:lpstr>
      <vt:lpstr>Sachgrundlose Befristung – Tarifvertragliche Regelungen</vt:lpstr>
      <vt:lpstr>Sachgrundlose Befristung – Tarifvertragliche Regelungen</vt:lpstr>
      <vt:lpstr>Sachgrundlose Befristung – Tarifvertragliche Regelungen</vt:lpstr>
      <vt:lpstr>Sachgrundlose Befristung – Tarifvertragliche Regelungen</vt:lpstr>
      <vt:lpstr>Sachgrundlose Befristung – Privilegierung von Neugründungen</vt:lpstr>
      <vt:lpstr>Ampelsystem institutioneller Rechtsmissbrauch:</vt:lpstr>
      <vt:lpstr>Ampelsystem institutioneller Rechtsmissbrauch:</vt:lpstr>
      <vt:lpstr>Ampelsystem institutioneller Rechtsmissbrauch:</vt:lpstr>
      <vt:lpstr>Ampelsystem institutioneller Rechtsmissbrauch:</vt:lpstr>
      <vt:lpstr>Ampelsystem institutioneller Rechtsmissbrauch:</vt:lpstr>
      <vt:lpstr>Ampelsystem institutioneller Rechtsmissbrauch:</vt:lpstr>
      <vt:lpstr>Ampelsystem institutioneller Rechtsmissbrauch:</vt:lpstr>
      <vt:lpstr>Ampelsystem institutioneller Rechtsmissbrauch:</vt:lpstr>
      <vt:lpstr>Ampelsystem institutioneller Rechtsmissbrauch:</vt:lpstr>
      <vt:lpstr>Befristung der ArbV älterer AN, keine Diskriminierung:</vt:lpstr>
      <vt:lpstr>Befristung der ArbV älterer AN, keine Diskriminierung:</vt:lpstr>
      <vt:lpstr>Befristung der ArbV älterer AN, keine Diskriminierung:</vt:lpstr>
      <vt:lpstr>Befristung der ArbV älterer AN, keine Diskriminierung:</vt:lpstr>
      <vt:lpstr>Befristung der ArbV älterer AN, keine Diskriminierung:</vt:lpstr>
      <vt:lpstr>Befristung der ArbV älterer AN, keine Diskriminierung:</vt:lpstr>
      <vt:lpstr>Befristung der ArbV älterer AN, keine Diskriminierung:</vt:lpstr>
      <vt:lpstr>Befristung der ArbV älterer AN, keine Diskriminierung:</vt:lpstr>
      <vt:lpstr>Befristung der ArbV älterer AN, keine Diskriminierung: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Befristung nach dem WissZeitVG:</vt:lpstr>
      <vt:lpstr>Betriebsrats-/Personalratsbeteiligung:</vt:lpstr>
      <vt:lpstr>Muster sachgrundlose Befristung :</vt:lpstr>
      <vt:lpstr>Typische Fehler bei der Befristung von ArbV:</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Kirstin Maass</dc:creator>
  <cp:lastModifiedBy>Dr. Joachim Holthausen</cp:lastModifiedBy>
  <cp:revision>348</cp:revision>
  <cp:lastPrinted>2020-09-23T11:17:52Z</cp:lastPrinted>
  <dcterms:created xsi:type="dcterms:W3CDTF">2018-08-22T15:23:07Z</dcterms:created>
  <dcterms:modified xsi:type="dcterms:W3CDTF">2020-09-24T11:11:34Z</dcterms:modified>
</cp:coreProperties>
</file>