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71" r:id="rId3"/>
    <p:sldId id="269" r:id="rId4"/>
    <p:sldId id="267" r:id="rId5"/>
    <p:sldId id="274" r:id="rId6"/>
    <p:sldId id="263" r:id="rId7"/>
    <p:sldId id="265" r:id="rId8"/>
    <p:sldId id="273" r:id="rId9"/>
    <p:sldId id="270" r:id="rId10"/>
    <p:sldId id="275" r:id="rId11"/>
    <p:sldId id="266" r:id="rId12"/>
    <p:sldId id="272" r:id="rId13"/>
    <p:sldId id="276" r:id="rId14"/>
    <p:sldId id="277" r:id="rId15"/>
    <p:sldId id="262" r:id="rId16"/>
  </p:sldIdLst>
  <p:sldSz cx="9144000" cy="6858000" type="screen4x3"/>
  <p:notesSz cx="6797675" cy="98726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0" autoAdjust="0"/>
    <p:restoredTop sz="94624" autoAdjust="0"/>
  </p:normalViewPr>
  <p:slideViewPr>
    <p:cSldViewPr snapToGrid="0">
      <p:cViewPr varScale="1">
        <p:scale>
          <a:sx n="100" d="100"/>
          <a:sy n="100" d="100"/>
        </p:scale>
        <p:origin x="1758" y="72"/>
      </p:cViewPr>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rawing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9F3FE16-B324-488F-890D-33C0E041882E}" type="doc">
      <dgm:prSet loTypeId="urn:microsoft.com/office/officeart/2008/layout/PictureStrips" loCatId="picture" qsTypeId="urn:microsoft.com/office/officeart/2005/8/quickstyle/simple1" qsCatId="simple" csTypeId="urn:microsoft.com/office/officeart/2005/8/colors/accent1_2" csCatId="accent1" phldr="1"/>
      <dgm:spPr/>
      <dgm:t>
        <a:bodyPr/>
        <a:lstStyle/>
        <a:p>
          <a:endParaRPr lang="de-DE"/>
        </a:p>
      </dgm:t>
    </dgm:pt>
    <dgm:pt modelId="{A9747EEE-D30D-44EC-8F12-7EAB0A48FF03}">
      <dgm:prSet phldrT="[Text]" custT="1"/>
      <dgm:spPr/>
      <dgm:t>
        <a:bodyPr/>
        <a:lstStyle/>
        <a:p>
          <a:r>
            <a:rPr lang="de-DE" sz="3200" b="1" i="0" dirty="0">
              <a:latin typeface="Abadi" panose="020B0604020104020204" pitchFamily="34" charset="0"/>
            </a:rPr>
            <a:t>Agilität</a:t>
          </a:r>
          <a:endParaRPr lang="de-DE" sz="3200" i="0" dirty="0">
            <a:latin typeface="Abadi" panose="020B0604020104020204" pitchFamily="34" charset="0"/>
          </a:endParaRPr>
        </a:p>
      </dgm:t>
    </dgm:pt>
    <dgm:pt modelId="{100330EB-6C06-4268-8E87-3F2E1DF7B5E4}" type="parTrans" cxnId="{D450838B-1EE5-4C6F-AA86-E911461BBA71}">
      <dgm:prSet/>
      <dgm:spPr/>
      <dgm:t>
        <a:bodyPr/>
        <a:lstStyle/>
        <a:p>
          <a:endParaRPr lang="de-DE"/>
        </a:p>
      </dgm:t>
    </dgm:pt>
    <dgm:pt modelId="{B9299E5B-6FC6-4885-8560-B33118EDCE3D}" type="sibTrans" cxnId="{D450838B-1EE5-4C6F-AA86-E911461BBA71}">
      <dgm:prSet/>
      <dgm:spPr/>
      <dgm:t>
        <a:bodyPr/>
        <a:lstStyle/>
        <a:p>
          <a:endParaRPr lang="de-DE"/>
        </a:p>
      </dgm:t>
    </dgm:pt>
    <dgm:pt modelId="{ABA546F5-95E1-48D0-B670-4A7F18AB8E75}">
      <dgm:prSet phldrT="[Text]" custT="1"/>
      <dgm:spPr/>
      <dgm:t>
        <a:bodyPr/>
        <a:lstStyle/>
        <a:p>
          <a:r>
            <a:rPr lang="de-DE" sz="1600" i="0" dirty="0" err="1">
              <a:latin typeface="Abadi" panose="020B0604020104020204" pitchFamily="34" charset="0"/>
            </a:rPr>
            <a:t>It</a:t>
          </a:r>
          <a:r>
            <a:rPr lang="de-DE" sz="1600" i="0" dirty="0">
              <a:latin typeface="Abadi" panose="020B0604020104020204" pitchFamily="34" charset="0"/>
            </a:rPr>
            <a:t> </a:t>
          </a:r>
          <a:r>
            <a:rPr lang="de-DE" sz="1600" i="0" dirty="0" err="1">
              <a:latin typeface="Abadi" panose="020B0604020104020204" pitchFamily="34" charset="0"/>
            </a:rPr>
            <a:t>is</a:t>
          </a:r>
          <a:r>
            <a:rPr lang="de-DE" sz="1600" i="0" dirty="0">
              <a:latin typeface="Abadi" panose="020B0604020104020204" pitchFamily="34" charset="0"/>
            </a:rPr>
            <a:t> not </a:t>
          </a:r>
          <a:r>
            <a:rPr lang="de-DE" sz="1600" i="0" dirty="0" err="1">
              <a:latin typeface="Abadi" panose="020B0604020104020204" pitchFamily="34" charset="0"/>
            </a:rPr>
            <a:t>the</a:t>
          </a:r>
          <a:r>
            <a:rPr lang="de-DE" sz="1600" i="0" dirty="0">
              <a:latin typeface="Abadi" panose="020B0604020104020204" pitchFamily="34" charset="0"/>
            </a:rPr>
            <a:t> </a:t>
          </a:r>
          <a:r>
            <a:rPr lang="de-DE" sz="1600" i="0" dirty="0" err="1">
              <a:latin typeface="Abadi" panose="020B0604020104020204" pitchFamily="34" charset="0"/>
            </a:rPr>
            <a:t>strongest</a:t>
          </a:r>
          <a:r>
            <a:rPr lang="de-DE" sz="1600" i="0" dirty="0">
              <a:latin typeface="Abadi" panose="020B0604020104020204" pitchFamily="34" charset="0"/>
            </a:rPr>
            <a:t> </a:t>
          </a:r>
          <a:r>
            <a:rPr lang="de-DE" sz="1600" i="0" dirty="0" err="1">
              <a:latin typeface="Abadi" panose="020B0604020104020204" pitchFamily="34" charset="0"/>
            </a:rPr>
            <a:t>species</a:t>
          </a:r>
          <a:r>
            <a:rPr lang="de-DE" sz="1600" i="0" dirty="0">
              <a:latin typeface="Abadi" panose="020B0604020104020204" pitchFamily="34" charset="0"/>
            </a:rPr>
            <a:t> </a:t>
          </a:r>
          <a:r>
            <a:rPr lang="de-DE" sz="1600" i="0" dirty="0" err="1">
              <a:latin typeface="Abadi" panose="020B0604020104020204" pitchFamily="34" charset="0"/>
            </a:rPr>
            <a:t>that</a:t>
          </a:r>
          <a:r>
            <a:rPr lang="de-DE" sz="1600" i="0" dirty="0">
              <a:latin typeface="Abadi" panose="020B0604020104020204" pitchFamily="34" charset="0"/>
            </a:rPr>
            <a:t> </a:t>
          </a:r>
          <a:r>
            <a:rPr lang="de-DE" sz="1600" i="0" dirty="0" err="1">
              <a:latin typeface="Abadi" panose="020B0604020104020204" pitchFamily="34" charset="0"/>
            </a:rPr>
            <a:t>survive</a:t>
          </a:r>
          <a:r>
            <a:rPr lang="de-DE" sz="1600" i="0" dirty="0">
              <a:latin typeface="Abadi" panose="020B0604020104020204" pitchFamily="34" charset="0"/>
            </a:rPr>
            <a:t>, </a:t>
          </a:r>
          <a:r>
            <a:rPr lang="de-DE" sz="1600" i="0" dirty="0" err="1">
              <a:latin typeface="Abadi" panose="020B0604020104020204" pitchFamily="34" charset="0"/>
            </a:rPr>
            <a:t>nor</a:t>
          </a:r>
          <a:r>
            <a:rPr lang="de-DE" sz="1600" i="0" dirty="0">
              <a:latin typeface="Abadi" panose="020B0604020104020204" pitchFamily="34" charset="0"/>
            </a:rPr>
            <a:t> </a:t>
          </a:r>
          <a:r>
            <a:rPr lang="de-DE" sz="1600" i="0" dirty="0" err="1">
              <a:latin typeface="Abadi" panose="020B0604020104020204" pitchFamily="34" charset="0"/>
            </a:rPr>
            <a:t>the</a:t>
          </a:r>
          <a:r>
            <a:rPr lang="de-DE" sz="1600" i="0" dirty="0">
              <a:latin typeface="Abadi" panose="020B0604020104020204" pitchFamily="34" charset="0"/>
            </a:rPr>
            <a:t> </a:t>
          </a:r>
          <a:r>
            <a:rPr lang="de-DE" sz="1600" i="0" dirty="0" err="1">
              <a:latin typeface="Abadi" panose="020B0604020104020204" pitchFamily="34" charset="0"/>
            </a:rPr>
            <a:t>most</a:t>
          </a:r>
          <a:r>
            <a:rPr lang="de-DE" sz="1600" i="0" dirty="0">
              <a:latin typeface="Abadi" panose="020B0604020104020204" pitchFamily="34" charset="0"/>
            </a:rPr>
            <a:t> intelligent, but </a:t>
          </a:r>
          <a:r>
            <a:rPr lang="de-DE" sz="1600" i="0" dirty="0" err="1">
              <a:latin typeface="Abadi" panose="020B0604020104020204" pitchFamily="34" charset="0"/>
            </a:rPr>
            <a:t>the</a:t>
          </a:r>
          <a:r>
            <a:rPr lang="de-DE" sz="1600" i="0" dirty="0">
              <a:latin typeface="Abadi" panose="020B0604020104020204" pitchFamily="34" charset="0"/>
            </a:rPr>
            <a:t> </a:t>
          </a:r>
          <a:r>
            <a:rPr lang="de-DE" sz="1600" i="0" dirty="0" err="1">
              <a:latin typeface="Abadi" panose="020B0604020104020204" pitchFamily="34" charset="0"/>
            </a:rPr>
            <a:t>ones</a:t>
          </a:r>
          <a:r>
            <a:rPr lang="de-DE" sz="1600" i="0" dirty="0">
              <a:latin typeface="Abadi" panose="020B0604020104020204" pitchFamily="34" charset="0"/>
            </a:rPr>
            <a:t> </a:t>
          </a:r>
          <a:r>
            <a:rPr lang="de-DE" sz="1600" i="0" dirty="0" err="1">
              <a:latin typeface="Abadi" panose="020B0604020104020204" pitchFamily="34" charset="0"/>
            </a:rPr>
            <a:t>most</a:t>
          </a:r>
          <a:r>
            <a:rPr lang="de-DE" sz="1600" i="0" dirty="0">
              <a:latin typeface="Abadi" panose="020B0604020104020204" pitchFamily="34" charset="0"/>
            </a:rPr>
            <a:t> responsive </a:t>
          </a:r>
          <a:r>
            <a:rPr lang="de-DE" sz="1600" i="0" dirty="0" err="1">
              <a:latin typeface="Abadi" panose="020B0604020104020204" pitchFamily="34" charset="0"/>
            </a:rPr>
            <a:t>to</a:t>
          </a:r>
          <a:r>
            <a:rPr lang="de-DE" sz="1600" i="0" dirty="0">
              <a:latin typeface="Abadi" panose="020B0604020104020204" pitchFamily="34" charset="0"/>
            </a:rPr>
            <a:t> </a:t>
          </a:r>
          <a:r>
            <a:rPr lang="de-DE" sz="1600" i="0" dirty="0" err="1">
              <a:latin typeface="Abadi" panose="020B0604020104020204" pitchFamily="34" charset="0"/>
            </a:rPr>
            <a:t>change</a:t>
          </a:r>
          <a:r>
            <a:rPr lang="de-DE" sz="1600" i="0" dirty="0">
              <a:latin typeface="Abadi" panose="020B0604020104020204" pitchFamily="34" charset="0"/>
            </a:rPr>
            <a:t>.</a:t>
          </a:r>
        </a:p>
      </dgm:t>
    </dgm:pt>
    <dgm:pt modelId="{05DD703E-6A43-42C9-B8B3-5A4391932AEE}" type="parTrans" cxnId="{64C37CCF-7971-4014-9ED5-8C521B864916}">
      <dgm:prSet/>
      <dgm:spPr/>
      <dgm:t>
        <a:bodyPr/>
        <a:lstStyle/>
        <a:p>
          <a:endParaRPr lang="de-DE"/>
        </a:p>
      </dgm:t>
    </dgm:pt>
    <dgm:pt modelId="{9C22E5A9-F181-403E-9F8B-E12DEA0329DF}" type="sibTrans" cxnId="{64C37CCF-7971-4014-9ED5-8C521B864916}">
      <dgm:prSet/>
      <dgm:spPr/>
      <dgm:t>
        <a:bodyPr/>
        <a:lstStyle/>
        <a:p>
          <a:endParaRPr lang="de-DE"/>
        </a:p>
      </dgm:t>
    </dgm:pt>
    <dgm:pt modelId="{500BA9E4-AEA1-4DD5-9C64-F402942D0F22}">
      <dgm:prSet phldrT="[Text]"/>
      <dgm:spPr/>
      <dgm:t>
        <a:bodyPr/>
        <a:lstStyle/>
        <a:p>
          <a:r>
            <a:rPr lang="de-DE" i="0" dirty="0">
              <a:latin typeface="Abadi" panose="020B0604020104020204" pitchFamily="34" charset="0"/>
            </a:rPr>
            <a:t>Ableitung aus Charles Darwin, On </a:t>
          </a:r>
          <a:r>
            <a:rPr lang="de-DE" i="0" dirty="0" err="1">
              <a:latin typeface="Abadi" panose="020B0604020104020204" pitchFamily="34" charset="0"/>
            </a:rPr>
            <a:t>the</a:t>
          </a:r>
          <a:r>
            <a:rPr lang="de-DE" i="0" dirty="0">
              <a:latin typeface="Abadi" panose="020B0604020104020204" pitchFamily="34" charset="0"/>
            </a:rPr>
            <a:t> Origin </a:t>
          </a:r>
          <a:r>
            <a:rPr lang="de-DE" i="0" dirty="0" err="1">
              <a:latin typeface="Abadi" panose="020B0604020104020204" pitchFamily="34" charset="0"/>
            </a:rPr>
            <a:t>of</a:t>
          </a:r>
          <a:r>
            <a:rPr lang="de-DE" i="0" dirty="0">
              <a:latin typeface="Abadi" panose="020B0604020104020204" pitchFamily="34" charset="0"/>
            </a:rPr>
            <a:t> </a:t>
          </a:r>
          <a:r>
            <a:rPr lang="de-DE" i="0" dirty="0" err="1">
              <a:latin typeface="Abadi" panose="020B0604020104020204" pitchFamily="34" charset="0"/>
            </a:rPr>
            <a:t>Species</a:t>
          </a:r>
          <a:r>
            <a:rPr lang="de-DE" i="0" dirty="0">
              <a:latin typeface="Abadi" panose="020B0604020104020204" pitchFamily="34" charset="0"/>
            </a:rPr>
            <a:t>, 1859</a:t>
          </a:r>
        </a:p>
      </dgm:t>
    </dgm:pt>
    <dgm:pt modelId="{A6BF0A1F-C996-4B60-95A0-1DFB546F0BE4}" type="parTrans" cxnId="{1FC34497-6976-4CDA-AB62-E4C4F43BFA49}">
      <dgm:prSet/>
      <dgm:spPr/>
      <dgm:t>
        <a:bodyPr/>
        <a:lstStyle/>
        <a:p>
          <a:endParaRPr lang="de-DE"/>
        </a:p>
      </dgm:t>
    </dgm:pt>
    <dgm:pt modelId="{32C6B901-EC68-469E-8057-813CD58935C1}" type="sibTrans" cxnId="{1FC34497-6976-4CDA-AB62-E4C4F43BFA49}">
      <dgm:prSet/>
      <dgm:spPr/>
      <dgm:t>
        <a:bodyPr/>
        <a:lstStyle/>
        <a:p>
          <a:endParaRPr lang="de-DE"/>
        </a:p>
      </dgm:t>
    </dgm:pt>
    <dgm:pt modelId="{7752B1B4-078E-4FC2-AD2C-78D3906FC022}" type="pres">
      <dgm:prSet presAssocID="{F9F3FE16-B324-488F-890D-33C0E041882E}" presName="Name0" presStyleCnt="0">
        <dgm:presLayoutVars>
          <dgm:dir/>
          <dgm:resizeHandles val="exact"/>
        </dgm:presLayoutVars>
      </dgm:prSet>
      <dgm:spPr/>
    </dgm:pt>
    <dgm:pt modelId="{DA932AA6-B3BC-4803-B78D-BDFF92E52E1A}" type="pres">
      <dgm:prSet presAssocID="{A9747EEE-D30D-44EC-8F12-7EAB0A48FF03}" presName="composite" presStyleCnt="0"/>
      <dgm:spPr/>
    </dgm:pt>
    <dgm:pt modelId="{868EF3A2-D7F5-456A-8F61-A0B712A5D279}" type="pres">
      <dgm:prSet presAssocID="{A9747EEE-D30D-44EC-8F12-7EAB0A48FF03}" presName="rect1" presStyleLbl="trAlignAcc1" presStyleIdx="0" presStyleCnt="3" custLinFactNeighborX="-16131" custLinFactNeighborY="-89399">
        <dgm:presLayoutVars>
          <dgm:bulletEnabled val="1"/>
        </dgm:presLayoutVars>
      </dgm:prSet>
      <dgm:spPr/>
    </dgm:pt>
    <dgm:pt modelId="{3876D21A-69FB-408A-AF3D-7DE5679BC01D}" type="pres">
      <dgm:prSet presAssocID="{A9747EEE-D30D-44EC-8F12-7EAB0A48FF03}" presName="rect2" presStyleLbl="fgImgPlac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l="-25000" r="-25000"/>
          </a:stretch>
        </a:blipFill>
      </dgm:spPr>
      <dgm:extLst>
        <a:ext uri="{E40237B7-FDA0-4F09-8148-C483321AD2D9}">
          <dgm14:cNvPr xmlns:dgm14="http://schemas.microsoft.com/office/drawing/2010/diagram" id="0" name="" descr="Büroklammer"/>
        </a:ext>
      </dgm:extLst>
    </dgm:pt>
    <dgm:pt modelId="{6CE88740-5C7C-4B75-9D22-EF358633FF0E}" type="pres">
      <dgm:prSet presAssocID="{B9299E5B-6FC6-4885-8560-B33118EDCE3D}" presName="sibTrans" presStyleCnt="0"/>
      <dgm:spPr/>
    </dgm:pt>
    <dgm:pt modelId="{4CAE2EDB-5588-4689-9CAB-A84D675B3D89}" type="pres">
      <dgm:prSet presAssocID="{ABA546F5-95E1-48D0-B670-4A7F18AB8E75}" presName="composite" presStyleCnt="0"/>
      <dgm:spPr/>
    </dgm:pt>
    <dgm:pt modelId="{DFF09292-8B97-4C75-8678-DF3C0563E64F}" type="pres">
      <dgm:prSet presAssocID="{ABA546F5-95E1-48D0-B670-4A7F18AB8E75}" presName="rect1" presStyleLbl="trAlignAcc1" presStyleIdx="1" presStyleCnt="3" custScaleX="91970" custScaleY="217819" custLinFactNeighborX="8077" custLinFactNeighborY="-2371">
        <dgm:presLayoutVars>
          <dgm:bulletEnabled val="1"/>
        </dgm:presLayoutVars>
      </dgm:prSet>
      <dgm:spPr/>
    </dgm:pt>
    <dgm:pt modelId="{BE663F7C-C090-4468-A087-523C122AC949}" type="pres">
      <dgm:prSet presAssocID="{ABA546F5-95E1-48D0-B670-4A7F18AB8E75}" presName="rect2" presStyleLbl="fgImgPlace1" presStyleIdx="1" presStyleCnt="3" custScaleX="158837"/>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t="-3000" b="-3000"/>
          </a:stretch>
        </a:blipFill>
      </dgm:spPr>
      <dgm:extLst>
        <a:ext uri="{E40237B7-FDA0-4F09-8148-C483321AD2D9}">
          <dgm14:cNvPr xmlns:dgm14="http://schemas.microsoft.com/office/drawing/2010/diagram" id="0" name="" descr="Tyrannosaurus Rex"/>
        </a:ext>
      </dgm:extLst>
    </dgm:pt>
    <dgm:pt modelId="{FDC6262A-1A51-4AF6-9546-7140D4416880}" type="pres">
      <dgm:prSet presAssocID="{9C22E5A9-F181-403E-9F8B-E12DEA0329DF}" presName="sibTrans" presStyleCnt="0"/>
      <dgm:spPr/>
    </dgm:pt>
    <dgm:pt modelId="{D3EF6E8F-FE3D-42E5-81D0-E92579CB0AE0}" type="pres">
      <dgm:prSet presAssocID="{500BA9E4-AEA1-4DD5-9C64-F402942D0F22}" presName="composite" presStyleCnt="0"/>
      <dgm:spPr/>
    </dgm:pt>
    <dgm:pt modelId="{A1C4330F-0E71-47B4-BD29-01480A03D7CB}" type="pres">
      <dgm:prSet presAssocID="{500BA9E4-AEA1-4DD5-9C64-F402942D0F22}" presName="rect1" presStyleLbl="trAlignAcc1" presStyleIdx="2" presStyleCnt="3" custScaleY="138986" custLinFactNeighborX="-274" custLinFactNeighborY="-14885">
        <dgm:presLayoutVars>
          <dgm:bulletEnabled val="1"/>
        </dgm:presLayoutVars>
      </dgm:prSet>
      <dgm:spPr/>
    </dgm:pt>
    <dgm:pt modelId="{B1446C59-3726-491E-AD44-CD3225A78BF3}" type="pres">
      <dgm:prSet presAssocID="{500BA9E4-AEA1-4DD5-9C64-F402942D0F22}" presName="rect2" presStyleLbl="fgImgPlac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l="-25000" r="-25000"/>
          </a:stretch>
        </a:blipFill>
      </dgm:spPr>
      <dgm:extLst>
        <a:ext uri="{E40237B7-FDA0-4F09-8148-C483321AD2D9}">
          <dgm14:cNvPr xmlns:dgm14="http://schemas.microsoft.com/office/drawing/2010/diagram" id="0" name="" descr="Glühlampe"/>
        </a:ext>
      </dgm:extLst>
    </dgm:pt>
  </dgm:ptLst>
  <dgm:cxnLst>
    <dgm:cxn modelId="{1ABED839-5F3E-4991-BDE0-56F24AF00F58}" type="presOf" srcId="{A9747EEE-D30D-44EC-8F12-7EAB0A48FF03}" destId="{868EF3A2-D7F5-456A-8F61-A0B712A5D279}" srcOrd="0" destOrd="0" presId="urn:microsoft.com/office/officeart/2008/layout/PictureStrips"/>
    <dgm:cxn modelId="{D8F8C23F-F184-44CB-8B43-FA29B57CE7C9}" type="presOf" srcId="{500BA9E4-AEA1-4DD5-9C64-F402942D0F22}" destId="{A1C4330F-0E71-47B4-BD29-01480A03D7CB}" srcOrd="0" destOrd="0" presId="urn:microsoft.com/office/officeart/2008/layout/PictureStrips"/>
    <dgm:cxn modelId="{D450838B-1EE5-4C6F-AA86-E911461BBA71}" srcId="{F9F3FE16-B324-488F-890D-33C0E041882E}" destId="{A9747EEE-D30D-44EC-8F12-7EAB0A48FF03}" srcOrd="0" destOrd="0" parTransId="{100330EB-6C06-4268-8E87-3F2E1DF7B5E4}" sibTransId="{B9299E5B-6FC6-4885-8560-B33118EDCE3D}"/>
    <dgm:cxn modelId="{1FC34497-6976-4CDA-AB62-E4C4F43BFA49}" srcId="{F9F3FE16-B324-488F-890D-33C0E041882E}" destId="{500BA9E4-AEA1-4DD5-9C64-F402942D0F22}" srcOrd="2" destOrd="0" parTransId="{A6BF0A1F-C996-4B60-95A0-1DFB546F0BE4}" sibTransId="{32C6B901-EC68-469E-8057-813CD58935C1}"/>
    <dgm:cxn modelId="{675412B0-5F36-465D-B30B-5C424668CB90}" type="presOf" srcId="{ABA546F5-95E1-48D0-B670-4A7F18AB8E75}" destId="{DFF09292-8B97-4C75-8678-DF3C0563E64F}" srcOrd="0" destOrd="0" presId="urn:microsoft.com/office/officeart/2008/layout/PictureStrips"/>
    <dgm:cxn modelId="{64C37CCF-7971-4014-9ED5-8C521B864916}" srcId="{F9F3FE16-B324-488F-890D-33C0E041882E}" destId="{ABA546F5-95E1-48D0-B670-4A7F18AB8E75}" srcOrd="1" destOrd="0" parTransId="{05DD703E-6A43-42C9-B8B3-5A4391932AEE}" sibTransId="{9C22E5A9-F181-403E-9F8B-E12DEA0329DF}"/>
    <dgm:cxn modelId="{683ECBF3-3B23-4E0D-889D-7E05C8764CBF}" type="presOf" srcId="{F9F3FE16-B324-488F-890D-33C0E041882E}" destId="{7752B1B4-078E-4FC2-AD2C-78D3906FC022}" srcOrd="0" destOrd="0" presId="urn:microsoft.com/office/officeart/2008/layout/PictureStrips"/>
    <dgm:cxn modelId="{1EEE74DB-81FF-4F43-AABC-DCFFC50563F9}" type="presParOf" srcId="{7752B1B4-078E-4FC2-AD2C-78D3906FC022}" destId="{DA932AA6-B3BC-4803-B78D-BDFF92E52E1A}" srcOrd="0" destOrd="0" presId="urn:microsoft.com/office/officeart/2008/layout/PictureStrips"/>
    <dgm:cxn modelId="{6414B9F2-3BEC-4318-B43F-6B8C97F61AB8}" type="presParOf" srcId="{DA932AA6-B3BC-4803-B78D-BDFF92E52E1A}" destId="{868EF3A2-D7F5-456A-8F61-A0B712A5D279}" srcOrd="0" destOrd="0" presId="urn:microsoft.com/office/officeart/2008/layout/PictureStrips"/>
    <dgm:cxn modelId="{4DBBE630-C9EF-400D-ABD9-BAA34DD89968}" type="presParOf" srcId="{DA932AA6-B3BC-4803-B78D-BDFF92E52E1A}" destId="{3876D21A-69FB-408A-AF3D-7DE5679BC01D}" srcOrd="1" destOrd="0" presId="urn:microsoft.com/office/officeart/2008/layout/PictureStrips"/>
    <dgm:cxn modelId="{D2F3AF29-4E61-40C5-AD84-DC27BB9862BD}" type="presParOf" srcId="{7752B1B4-078E-4FC2-AD2C-78D3906FC022}" destId="{6CE88740-5C7C-4B75-9D22-EF358633FF0E}" srcOrd="1" destOrd="0" presId="urn:microsoft.com/office/officeart/2008/layout/PictureStrips"/>
    <dgm:cxn modelId="{0A97BD3D-36A4-45EE-AAD1-D721B0D25A98}" type="presParOf" srcId="{7752B1B4-078E-4FC2-AD2C-78D3906FC022}" destId="{4CAE2EDB-5588-4689-9CAB-A84D675B3D89}" srcOrd="2" destOrd="0" presId="urn:microsoft.com/office/officeart/2008/layout/PictureStrips"/>
    <dgm:cxn modelId="{445086D0-A240-416F-BB27-B7D304F07485}" type="presParOf" srcId="{4CAE2EDB-5588-4689-9CAB-A84D675B3D89}" destId="{DFF09292-8B97-4C75-8678-DF3C0563E64F}" srcOrd="0" destOrd="0" presId="urn:microsoft.com/office/officeart/2008/layout/PictureStrips"/>
    <dgm:cxn modelId="{6D98A355-044B-4953-9A66-90331E809F8A}" type="presParOf" srcId="{4CAE2EDB-5588-4689-9CAB-A84D675B3D89}" destId="{BE663F7C-C090-4468-A087-523C122AC949}" srcOrd="1" destOrd="0" presId="urn:microsoft.com/office/officeart/2008/layout/PictureStrips"/>
    <dgm:cxn modelId="{2BFA0918-08D8-4357-B77C-2C84BBFB6DE4}" type="presParOf" srcId="{7752B1B4-078E-4FC2-AD2C-78D3906FC022}" destId="{FDC6262A-1A51-4AF6-9546-7140D4416880}" srcOrd="3" destOrd="0" presId="urn:microsoft.com/office/officeart/2008/layout/PictureStrips"/>
    <dgm:cxn modelId="{BC0E0FF8-788D-4ED4-A53A-92B0CF7BD5B7}" type="presParOf" srcId="{7752B1B4-078E-4FC2-AD2C-78D3906FC022}" destId="{D3EF6E8F-FE3D-42E5-81D0-E92579CB0AE0}" srcOrd="4" destOrd="0" presId="urn:microsoft.com/office/officeart/2008/layout/PictureStrips"/>
    <dgm:cxn modelId="{483A642A-F7B8-4DD1-8467-466C85DA1862}" type="presParOf" srcId="{D3EF6E8F-FE3D-42E5-81D0-E92579CB0AE0}" destId="{A1C4330F-0E71-47B4-BD29-01480A03D7CB}" srcOrd="0" destOrd="0" presId="urn:microsoft.com/office/officeart/2008/layout/PictureStrips"/>
    <dgm:cxn modelId="{DF65B684-9A09-451E-8D5B-0EC54F8BB11E}" type="presParOf" srcId="{D3EF6E8F-FE3D-42E5-81D0-E92579CB0AE0}" destId="{B1446C59-3726-491E-AD44-CD3225A78BF3}" srcOrd="1" destOrd="0" presId="urn:microsoft.com/office/officeart/2008/layout/PictureStrip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8EF3A2-D7F5-456A-8F61-A0B712A5D279}">
      <dsp:nvSpPr>
        <dsp:cNvPr id="0" name=""/>
        <dsp:cNvSpPr/>
      </dsp:nvSpPr>
      <dsp:spPr>
        <a:xfrm>
          <a:off x="0" y="0"/>
          <a:ext cx="3537924" cy="1105601"/>
        </a:xfrm>
        <a:prstGeom prst="rect">
          <a:avLst/>
        </a:prstGeom>
        <a:solidFill>
          <a:schemeClr val="lt1">
            <a:alpha val="4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748861" tIns="121920" rIns="121920" bIns="121920" numCol="1" spcCol="1270" anchor="ctr" anchorCtr="0">
          <a:noAutofit/>
        </a:bodyPr>
        <a:lstStyle/>
        <a:p>
          <a:pPr marL="0" lvl="0" indent="0" algn="l" defTabSz="1422400">
            <a:lnSpc>
              <a:spcPct val="90000"/>
            </a:lnSpc>
            <a:spcBef>
              <a:spcPct val="0"/>
            </a:spcBef>
            <a:spcAft>
              <a:spcPct val="35000"/>
            </a:spcAft>
            <a:buNone/>
          </a:pPr>
          <a:r>
            <a:rPr lang="de-DE" sz="3200" b="1" i="0" kern="1200" dirty="0">
              <a:latin typeface="Abadi" panose="020B0604020104020204" pitchFamily="34" charset="0"/>
            </a:rPr>
            <a:t>Agilität</a:t>
          </a:r>
          <a:endParaRPr lang="de-DE" sz="3200" i="0" kern="1200" dirty="0">
            <a:latin typeface="Abadi" panose="020B0604020104020204" pitchFamily="34" charset="0"/>
          </a:endParaRPr>
        </a:p>
      </dsp:txBody>
      <dsp:txXfrm>
        <a:off x="0" y="0"/>
        <a:ext cx="3537924" cy="1105601"/>
      </dsp:txXfrm>
    </dsp:sp>
    <dsp:sp modelId="{3876D21A-69FB-408A-AF3D-7DE5679BC01D}">
      <dsp:nvSpPr>
        <dsp:cNvPr id="0" name=""/>
        <dsp:cNvSpPr/>
      </dsp:nvSpPr>
      <dsp:spPr>
        <a:xfrm>
          <a:off x="118502" y="605075"/>
          <a:ext cx="773920" cy="116088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l="-25000" r="-25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FF09292-8B97-4C75-8678-DF3C0563E64F}">
      <dsp:nvSpPr>
        <dsp:cNvPr id="0" name=""/>
        <dsp:cNvSpPr/>
      </dsp:nvSpPr>
      <dsp:spPr>
        <a:xfrm>
          <a:off x="4632870" y="7406"/>
          <a:ext cx="3253829" cy="2408209"/>
        </a:xfrm>
        <a:prstGeom prst="rect">
          <a:avLst/>
        </a:prstGeom>
        <a:solidFill>
          <a:schemeClr val="lt1">
            <a:alpha val="4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748861" tIns="60960" rIns="60960" bIns="60960" numCol="1" spcCol="1270" anchor="ctr" anchorCtr="0">
          <a:noAutofit/>
        </a:bodyPr>
        <a:lstStyle/>
        <a:p>
          <a:pPr marL="0" lvl="0" indent="0" algn="l" defTabSz="711200">
            <a:lnSpc>
              <a:spcPct val="90000"/>
            </a:lnSpc>
            <a:spcBef>
              <a:spcPct val="0"/>
            </a:spcBef>
            <a:spcAft>
              <a:spcPct val="35000"/>
            </a:spcAft>
            <a:buNone/>
          </a:pPr>
          <a:r>
            <a:rPr lang="de-DE" sz="1600" i="0" kern="1200" dirty="0" err="1">
              <a:latin typeface="Abadi" panose="020B0604020104020204" pitchFamily="34" charset="0"/>
            </a:rPr>
            <a:t>It</a:t>
          </a:r>
          <a:r>
            <a:rPr lang="de-DE" sz="1600" i="0" kern="1200" dirty="0">
              <a:latin typeface="Abadi" panose="020B0604020104020204" pitchFamily="34" charset="0"/>
            </a:rPr>
            <a:t> </a:t>
          </a:r>
          <a:r>
            <a:rPr lang="de-DE" sz="1600" i="0" kern="1200" dirty="0" err="1">
              <a:latin typeface="Abadi" panose="020B0604020104020204" pitchFamily="34" charset="0"/>
            </a:rPr>
            <a:t>is</a:t>
          </a:r>
          <a:r>
            <a:rPr lang="de-DE" sz="1600" i="0" kern="1200" dirty="0">
              <a:latin typeface="Abadi" panose="020B0604020104020204" pitchFamily="34" charset="0"/>
            </a:rPr>
            <a:t> not </a:t>
          </a:r>
          <a:r>
            <a:rPr lang="de-DE" sz="1600" i="0" kern="1200" dirty="0" err="1">
              <a:latin typeface="Abadi" panose="020B0604020104020204" pitchFamily="34" charset="0"/>
            </a:rPr>
            <a:t>the</a:t>
          </a:r>
          <a:r>
            <a:rPr lang="de-DE" sz="1600" i="0" kern="1200" dirty="0">
              <a:latin typeface="Abadi" panose="020B0604020104020204" pitchFamily="34" charset="0"/>
            </a:rPr>
            <a:t> </a:t>
          </a:r>
          <a:r>
            <a:rPr lang="de-DE" sz="1600" i="0" kern="1200" dirty="0" err="1">
              <a:latin typeface="Abadi" panose="020B0604020104020204" pitchFamily="34" charset="0"/>
            </a:rPr>
            <a:t>strongest</a:t>
          </a:r>
          <a:r>
            <a:rPr lang="de-DE" sz="1600" i="0" kern="1200" dirty="0">
              <a:latin typeface="Abadi" panose="020B0604020104020204" pitchFamily="34" charset="0"/>
            </a:rPr>
            <a:t> </a:t>
          </a:r>
          <a:r>
            <a:rPr lang="de-DE" sz="1600" i="0" kern="1200" dirty="0" err="1">
              <a:latin typeface="Abadi" panose="020B0604020104020204" pitchFamily="34" charset="0"/>
            </a:rPr>
            <a:t>species</a:t>
          </a:r>
          <a:r>
            <a:rPr lang="de-DE" sz="1600" i="0" kern="1200" dirty="0">
              <a:latin typeface="Abadi" panose="020B0604020104020204" pitchFamily="34" charset="0"/>
            </a:rPr>
            <a:t> </a:t>
          </a:r>
          <a:r>
            <a:rPr lang="de-DE" sz="1600" i="0" kern="1200" dirty="0" err="1">
              <a:latin typeface="Abadi" panose="020B0604020104020204" pitchFamily="34" charset="0"/>
            </a:rPr>
            <a:t>that</a:t>
          </a:r>
          <a:r>
            <a:rPr lang="de-DE" sz="1600" i="0" kern="1200" dirty="0">
              <a:latin typeface="Abadi" panose="020B0604020104020204" pitchFamily="34" charset="0"/>
            </a:rPr>
            <a:t> </a:t>
          </a:r>
          <a:r>
            <a:rPr lang="de-DE" sz="1600" i="0" kern="1200" dirty="0" err="1">
              <a:latin typeface="Abadi" panose="020B0604020104020204" pitchFamily="34" charset="0"/>
            </a:rPr>
            <a:t>survive</a:t>
          </a:r>
          <a:r>
            <a:rPr lang="de-DE" sz="1600" i="0" kern="1200" dirty="0">
              <a:latin typeface="Abadi" panose="020B0604020104020204" pitchFamily="34" charset="0"/>
            </a:rPr>
            <a:t>, </a:t>
          </a:r>
          <a:r>
            <a:rPr lang="de-DE" sz="1600" i="0" kern="1200" dirty="0" err="1">
              <a:latin typeface="Abadi" panose="020B0604020104020204" pitchFamily="34" charset="0"/>
            </a:rPr>
            <a:t>nor</a:t>
          </a:r>
          <a:r>
            <a:rPr lang="de-DE" sz="1600" i="0" kern="1200" dirty="0">
              <a:latin typeface="Abadi" panose="020B0604020104020204" pitchFamily="34" charset="0"/>
            </a:rPr>
            <a:t> </a:t>
          </a:r>
          <a:r>
            <a:rPr lang="de-DE" sz="1600" i="0" kern="1200" dirty="0" err="1">
              <a:latin typeface="Abadi" panose="020B0604020104020204" pitchFamily="34" charset="0"/>
            </a:rPr>
            <a:t>the</a:t>
          </a:r>
          <a:r>
            <a:rPr lang="de-DE" sz="1600" i="0" kern="1200" dirty="0">
              <a:latin typeface="Abadi" panose="020B0604020104020204" pitchFamily="34" charset="0"/>
            </a:rPr>
            <a:t> </a:t>
          </a:r>
          <a:r>
            <a:rPr lang="de-DE" sz="1600" i="0" kern="1200" dirty="0" err="1">
              <a:latin typeface="Abadi" panose="020B0604020104020204" pitchFamily="34" charset="0"/>
            </a:rPr>
            <a:t>most</a:t>
          </a:r>
          <a:r>
            <a:rPr lang="de-DE" sz="1600" i="0" kern="1200" dirty="0">
              <a:latin typeface="Abadi" panose="020B0604020104020204" pitchFamily="34" charset="0"/>
            </a:rPr>
            <a:t> intelligent, but </a:t>
          </a:r>
          <a:r>
            <a:rPr lang="de-DE" sz="1600" i="0" kern="1200" dirty="0" err="1">
              <a:latin typeface="Abadi" panose="020B0604020104020204" pitchFamily="34" charset="0"/>
            </a:rPr>
            <a:t>the</a:t>
          </a:r>
          <a:r>
            <a:rPr lang="de-DE" sz="1600" i="0" kern="1200" dirty="0">
              <a:latin typeface="Abadi" panose="020B0604020104020204" pitchFamily="34" charset="0"/>
            </a:rPr>
            <a:t> </a:t>
          </a:r>
          <a:r>
            <a:rPr lang="de-DE" sz="1600" i="0" kern="1200" dirty="0" err="1">
              <a:latin typeface="Abadi" panose="020B0604020104020204" pitchFamily="34" charset="0"/>
            </a:rPr>
            <a:t>ones</a:t>
          </a:r>
          <a:r>
            <a:rPr lang="de-DE" sz="1600" i="0" kern="1200" dirty="0">
              <a:latin typeface="Abadi" panose="020B0604020104020204" pitchFamily="34" charset="0"/>
            </a:rPr>
            <a:t> </a:t>
          </a:r>
          <a:r>
            <a:rPr lang="de-DE" sz="1600" i="0" kern="1200" dirty="0" err="1">
              <a:latin typeface="Abadi" panose="020B0604020104020204" pitchFamily="34" charset="0"/>
            </a:rPr>
            <a:t>most</a:t>
          </a:r>
          <a:r>
            <a:rPr lang="de-DE" sz="1600" i="0" kern="1200" dirty="0">
              <a:latin typeface="Abadi" panose="020B0604020104020204" pitchFamily="34" charset="0"/>
            </a:rPr>
            <a:t> responsive </a:t>
          </a:r>
          <a:r>
            <a:rPr lang="de-DE" sz="1600" i="0" kern="1200" dirty="0" err="1">
              <a:latin typeface="Abadi" panose="020B0604020104020204" pitchFamily="34" charset="0"/>
            </a:rPr>
            <a:t>to</a:t>
          </a:r>
          <a:r>
            <a:rPr lang="de-DE" sz="1600" i="0" kern="1200" dirty="0">
              <a:latin typeface="Abadi" panose="020B0604020104020204" pitchFamily="34" charset="0"/>
            </a:rPr>
            <a:t> </a:t>
          </a:r>
          <a:r>
            <a:rPr lang="de-DE" sz="1600" i="0" kern="1200" dirty="0" err="1">
              <a:latin typeface="Abadi" panose="020B0604020104020204" pitchFamily="34" charset="0"/>
            </a:rPr>
            <a:t>change</a:t>
          </a:r>
          <a:r>
            <a:rPr lang="de-DE" sz="1600" i="0" kern="1200" dirty="0">
              <a:latin typeface="Abadi" panose="020B0604020104020204" pitchFamily="34" charset="0"/>
            </a:rPr>
            <a:t>.</a:t>
          </a:r>
        </a:p>
      </dsp:txBody>
      <dsp:txXfrm>
        <a:off x="4632870" y="7406"/>
        <a:ext cx="3253829" cy="2408209"/>
      </dsp:txXfrm>
    </dsp:sp>
    <dsp:sp modelId="{BE663F7C-C090-4468-A087-523C122AC949}">
      <dsp:nvSpPr>
        <dsp:cNvPr id="0" name=""/>
        <dsp:cNvSpPr/>
      </dsp:nvSpPr>
      <dsp:spPr>
        <a:xfrm>
          <a:off x="3997231" y="525226"/>
          <a:ext cx="1229272" cy="116088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t="-3000" b="-3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1C4330F-0E71-47B4-BD29-01480A03D7CB}">
      <dsp:nvSpPr>
        <dsp:cNvPr id="0" name=""/>
        <dsp:cNvSpPr/>
      </dsp:nvSpPr>
      <dsp:spPr>
        <a:xfrm>
          <a:off x="2238400" y="2403791"/>
          <a:ext cx="3537924" cy="1536631"/>
        </a:xfrm>
        <a:prstGeom prst="rect">
          <a:avLst/>
        </a:prstGeom>
        <a:solidFill>
          <a:schemeClr val="lt1">
            <a:alpha val="4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748861" tIns="95250" rIns="95250" bIns="95250" numCol="1" spcCol="1270" anchor="ctr" anchorCtr="0">
          <a:noAutofit/>
        </a:bodyPr>
        <a:lstStyle/>
        <a:p>
          <a:pPr marL="0" lvl="0" indent="0" algn="l" defTabSz="1111250">
            <a:lnSpc>
              <a:spcPct val="90000"/>
            </a:lnSpc>
            <a:spcBef>
              <a:spcPct val="0"/>
            </a:spcBef>
            <a:spcAft>
              <a:spcPct val="35000"/>
            </a:spcAft>
            <a:buNone/>
          </a:pPr>
          <a:r>
            <a:rPr lang="de-DE" sz="2500" i="0" kern="1200" dirty="0">
              <a:latin typeface="Abadi" panose="020B0604020104020204" pitchFamily="34" charset="0"/>
            </a:rPr>
            <a:t>Ableitung aus Charles Darwin, On </a:t>
          </a:r>
          <a:r>
            <a:rPr lang="de-DE" sz="2500" i="0" kern="1200" dirty="0" err="1">
              <a:latin typeface="Abadi" panose="020B0604020104020204" pitchFamily="34" charset="0"/>
            </a:rPr>
            <a:t>the</a:t>
          </a:r>
          <a:r>
            <a:rPr lang="de-DE" sz="2500" i="0" kern="1200" dirty="0">
              <a:latin typeface="Abadi" panose="020B0604020104020204" pitchFamily="34" charset="0"/>
            </a:rPr>
            <a:t> Origin </a:t>
          </a:r>
          <a:r>
            <a:rPr lang="de-DE" sz="2500" i="0" kern="1200" dirty="0" err="1">
              <a:latin typeface="Abadi" panose="020B0604020104020204" pitchFamily="34" charset="0"/>
            </a:rPr>
            <a:t>of</a:t>
          </a:r>
          <a:r>
            <a:rPr lang="de-DE" sz="2500" i="0" kern="1200" dirty="0">
              <a:latin typeface="Abadi" panose="020B0604020104020204" pitchFamily="34" charset="0"/>
            </a:rPr>
            <a:t> </a:t>
          </a:r>
          <a:r>
            <a:rPr lang="de-DE" sz="2500" i="0" kern="1200" dirty="0" err="1">
              <a:latin typeface="Abadi" panose="020B0604020104020204" pitchFamily="34" charset="0"/>
            </a:rPr>
            <a:t>Species</a:t>
          </a:r>
          <a:r>
            <a:rPr lang="de-DE" sz="2500" i="0" kern="1200" dirty="0">
              <a:latin typeface="Abadi" panose="020B0604020104020204" pitchFamily="34" charset="0"/>
            </a:rPr>
            <a:t>, 1859</a:t>
          </a:r>
        </a:p>
      </dsp:txBody>
      <dsp:txXfrm>
        <a:off x="2238400" y="2403791"/>
        <a:ext cx="3537924" cy="1536631"/>
      </dsp:txXfrm>
    </dsp:sp>
    <dsp:sp modelId="{B1446C59-3726-491E-AD44-CD3225A78BF3}">
      <dsp:nvSpPr>
        <dsp:cNvPr id="0" name=""/>
        <dsp:cNvSpPr/>
      </dsp:nvSpPr>
      <dsp:spPr>
        <a:xfrm>
          <a:off x="2100681" y="2624177"/>
          <a:ext cx="773920" cy="116088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l="-25000" r="-25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PictureStrips">
  <dgm:title val=""/>
  <dgm:desc val=""/>
  <dgm:catLst>
    <dgm:cat type="list" pri="12500"/>
    <dgm:cat type="picture" pri="13000"/>
    <dgm:cat type="pictureconvert" pri="13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40" srcId="0" destId="10" srcOrd="0" destOrd="0"/>
        <dgm:cxn modelId="50" srcId="0" destId="20" srcOrd="1" destOrd="0"/>
        <dgm:cxn modelId="60" srcId="0" destId="30" srcOrd="2" destOrd="0"/>
        <dgm:cxn modelId="70" srcId="0" destId="40" srcOrd="2" destOrd="0"/>
      </dgm:cxnLst>
      <dgm:bg/>
      <dgm:whole/>
    </dgm:dataModel>
  </dgm:clrData>
  <dgm:layoutNode name="Name0">
    <dgm:varLst>
      <dgm:dir/>
      <dgm:resizeHandles val="exact"/>
    </dgm:varLst>
    <dgm:choose name="Name1">
      <dgm:if name="Name2" func="var" arg="dir" op="equ" val="norm">
        <dgm:alg type="snake">
          <dgm:param type="off" val="ctr"/>
        </dgm:alg>
      </dgm:if>
      <dgm:else name="Name3">
        <dgm:alg type="snake">
          <dgm:param type="off" val="ctr"/>
          <dgm:param type="grDir" val="tR"/>
        </dgm:alg>
      </dgm:else>
    </dgm:choose>
    <dgm:shape xmlns:r="http://schemas.openxmlformats.org/officeDocument/2006/relationships" r:blip="">
      <dgm:adjLst/>
    </dgm:shape>
    <dgm:constrLst>
      <dgm:constr type="primFontSz" for="des" ptType="node" op="equ" val="65"/>
      <dgm:constr type="w" for="ch" forName="composite" refType="w"/>
      <dgm:constr type="h" for="ch" forName="composite" refType="h"/>
      <dgm:constr type="sp" refType="h" refFor="ch" refForName="composite" op="equ" fact="0.1"/>
      <dgm:constr type="h" for="ch" forName="sibTrans" refType="h" refFor="ch" refForName="composite" op="equ" fact="0.1"/>
      <dgm:constr type="w" for="ch" forName="sibTrans" refType="h" refFor="ch" refForName="sibTrans" op="equ"/>
    </dgm:constrLst>
    <dgm:forEach name="nodesForEach" axis="ch" ptType="node">
      <dgm:layoutNode name="composite">
        <dgm:alg type="composite">
          <dgm:param type="ar" val="3"/>
        </dgm:alg>
        <dgm:shape xmlns:r="http://schemas.openxmlformats.org/officeDocument/2006/relationships" r:blip="">
          <dgm:adjLst/>
        </dgm:shape>
        <dgm:choose name="Name4">
          <dgm:if name="Name5" func="var" arg="dir" op="equ" val="norm">
            <dgm:constrLst>
              <dgm:constr type="l" for="ch" forName="rect1" refType="w" fact="0.04"/>
              <dgm:constr type="t" for="ch" forName="rect1" refType="h" fact="0.13"/>
              <dgm:constr type="w" for="ch" forName="rect1" refType="w" fact="0.96"/>
              <dgm:constr type="h" for="ch" forName="rect1" refType="h" fact="0.9"/>
              <dgm:constr type="l" for="ch" forName="rect2" refType="w" fact="0"/>
              <dgm:constr type="t" for="ch" forName="rect2" refType="h" fact="0"/>
              <dgm:constr type="w" for="ch" forName="rect2" refType="w" fact="0.21"/>
              <dgm:constr type="h" for="ch" forName="rect2" refType="w" fact="0.315"/>
            </dgm:constrLst>
          </dgm:if>
          <dgm:else name="Name6">
            <dgm:constrLst>
              <dgm:constr type="l" for="ch" forName="rect1" refType="w" fact="0"/>
              <dgm:constr type="t" for="ch" forName="rect1" refType="h" fact="0.13"/>
              <dgm:constr type="w" for="ch" forName="rect1" refType="w" fact="0.96"/>
              <dgm:constr type="h" for="ch" forName="rect1" refType="h" fact="0.9"/>
              <dgm:constr type="l" for="ch" forName="rect2" refType="w" fact="0.79"/>
              <dgm:constr type="t" for="ch" forName="rect2" refType="h" fact="0"/>
              <dgm:constr type="w" for="ch" forName="rect2" refType="w" fact="0.21"/>
              <dgm:constr type="h" for="ch" forName="rect2" refType="w" fact="0.315"/>
            </dgm:constrLst>
          </dgm:else>
        </dgm:choose>
        <dgm:layoutNode name="rect1" styleLbl="trAlignAcc1">
          <dgm:varLst>
            <dgm:bulletEnabled val="1"/>
          </dgm:varLst>
          <dgm:alg type="tx">
            <dgm:param type="parTxLTRAlign" val="l"/>
          </dgm:alg>
          <dgm:shape xmlns:r="http://schemas.openxmlformats.org/officeDocument/2006/relationships" type="rect" r:blip="">
            <dgm:adjLst/>
          </dgm:shape>
          <dgm:presOf axis="desOrSelf" ptType="node"/>
          <dgm:choose name="Name7">
            <dgm:if name="Name8" func="var" arg="dir" op="equ" val="norm">
              <dgm:constrLst>
                <dgm:constr type="lMarg" refType="w" fact="0.6"/>
                <dgm:constr type="rMarg" refType="primFontSz" fact="0.3"/>
                <dgm:constr type="tMarg" refType="primFontSz" fact="0.3"/>
                <dgm:constr type="bMarg" refType="primFontSz" fact="0.3"/>
              </dgm:constrLst>
            </dgm:if>
            <dgm:else name="Name9">
              <dgm:constrLst>
                <dgm:constr type="lMarg" refType="primFontSz" fact="0.3"/>
                <dgm:constr type="rMarg" refType="w" fact="0.6"/>
                <dgm:constr type="tMarg" refType="primFontSz" fact="0.3"/>
                <dgm:constr type="bMarg" refType="primFontSz" fact="0.3"/>
              </dgm:constrLst>
            </dgm:else>
          </dgm:choose>
          <dgm:ruleLst>
            <dgm:rule type="primFontSz" val="5" fact="NaN" max="NaN"/>
          </dgm:ruleLst>
        </dgm:layoutNode>
        <dgm:layoutNode name="rect2" styleLbl="fgImgPlac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534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50443" y="0"/>
            <a:ext cx="2945659" cy="495348"/>
          </a:xfrm>
          <a:prstGeom prst="rect">
            <a:avLst/>
          </a:prstGeom>
        </p:spPr>
        <p:txBody>
          <a:bodyPr vert="horz" lIns="91440" tIns="45720" rIns="91440" bIns="45720" rtlCol="0"/>
          <a:lstStyle>
            <a:lvl1pPr algn="r">
              <a:defRPr sz="1200"/>
            </a:lvl1pPr>
          </a:lstStyle>
          <a:p>
            <a:fld id="{7FA4F67D-D1E5-46D4-85F5-1CB0DB9E2BDD}" type="datetimeFigureOut">
              <a:rPr lang="de-DE" smtClean="0"/>
              <a:t>03.12.2019</a:t>
            </a:fld>
            <a:endParaRPr lang="de-DE"/>
          </a:p>
        </p:txBody>
      </p:sp>
      <p:sp>
        <p:nvSpPr>
          <p:cNvPr id="4" name="Folienbildplatzhalter 3"/>
          <p:cNvSpPr>
            <a:spLocks noGrp="1" noRot="1" noChangeAspect="1"/>
          </p:cNvSpPr>
          <p:nvPr>
            <p:ph type="sldImg" idx="2"/>
          </p:nvPr>
        </p:nvSpPr>
        <p:spPr>
          <a:xfrm>
            <a:off x="1177925" y="1233488"/>
            <a:ext cx="4441825" cy="3332162"/>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9768" y="4751219"/>
            <a:ext cx="5438140" cy="3887361"/>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377317"/>
            <a:ext cx="2945659" cy="49534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50443" y="9377317"/>
            <a:ext cx="2945659" cy="495347"/>
          </a:xfrm>
          <a:prstGeom prst="rect">
            <a:avLst/>
          </a:prstGeom>
        </p:spPr>
        <p:txBody>
          <a:bodyPr vert="horz" lIns="91440" tIns="45720" rIns="91440" bIns="45720" rtlCol="0" anchor="b"/>
          <a:lstStyle>
            <a:lvl1pPr algn="r">
              <a:defRPr sz="1200"/>
            </a:lvl1pPr>
          </a:lstStyle>
          <a:p>
            <a:fld id="{2E4B30E4-F986-48EF-BEF3-030659FBF3F6}" type="slidenum">
              <a:rPr lang="de-DE" smtClean="0"/>
              <a:t>‹Nr.›</a:t>
            </a:fld>
            <a:endParaRPr lang="de-DE"/>
          </a:p>
        </p:txBody>
      </p:sp>
    </p:spTree>
    <p:extLst>
      <p:ext uri="{BB962C8B-B14F-4D97-AF65-F5344CB8AC3E}">
        <p14:creationId xmlns:p14="http://schemas.microsoft.com/office/powerpoint/2010/main" val="15842036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2</a:t>
            </a:fld>
            <a:endParaRPr lang="de-DE"/>
          </a:p>
        </p:txBody>
      </p:sp>
    </p:spTree>
    <p:extLst>
      <p:ext uri="{BB962C8B-B14F-4D97-AF65-F5344CB8AC3E}">
        <p14:creationId xmlns:p14="http://schemas.microsoft.com/office/powerpoint/2010/main" val="8074354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11</a:t>
            </a:fld>
            <a:endParaRPr lang="de-DE"/>
          </a:p>
        </p:txBody>
      </p:sp>
    </p:spTree>
    <p:extLst>
      <p:ext uri="{BB962C8B-B14F-4D97-AF65-F5344CB8AC3E}">
        <p14:creationId xmlns:p14="http://schemas.microsoft.com/office/powerpoint/2010/main" val="28113251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12</a:t>
            </a:fld>
            <a:endParaRPr lang="de-DE"/>
          </a:p>
        </p:txBody>
      </p:sp>
    </p:spTree>
    <p:extLst>
      <p:ext uri="{BB962C8B-B14F-4D97-AF65-F5344CB8AC3E}">
        <p14:creationId xmlns:p14="http://schemas.microsoft.com/office/powerpoint/2010/main" val="1338607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13</a:t>
            </a:fld>
            <a:endParaRPr lang="de-DE"/>
          </a:p>
        </p:txBody>
      </p:sp>
    </p:spTree>
    <p:extLst>
      <p:ext uri="{BB962C8B-B14F-4D97-AF65-F5344CB8AC3E}">
        <p14:creationId xmlns:p14="http://schemas.microsoft.com/office/powerpoint/2010/main" val="33302911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14</a:t>
            </a:fld>
            <a:endParaRPr lang="de-DE"/>
          </a:p>
        </p:txBody>
      </p:sp>
    </p:spTree>
    <p:extLst>
      <p:ext uri="{BB962C8B-B14F-4D97-AF65-F5344CB8AC3E}">
        <p14:creationId xmlns:p14="http://schemas.microsoft.com/office/powerpoint/2010/main" val="39990912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15</a:t>
            </a:fld>
            <a:endParaRPr lang="de-DE"/>
          </a:p>
        </p:txBody>
      </p:sp>
    </p:spTree>
    <p:extLst>
      <p:ext uri="{BB962C8B-B14F-4D97-AF65-F5344CB8AC3E}">
        <p14:creationId xmlns:p14="http://schemas.microsoft.com/office/powerpoint/2010/main" val="12649770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3</a:t>
            </a:fld>
            <a:endParaRPr lang="de-DE"/>
          </a:p>
        </p:txBody>
      </p:sp>
    </p:spTree>
    <p:extLst>
      <p:ext uri="{BB962C8B-B14F-4D97-AF65-F5344CB8AC3E}">
        <p14:creationId xmlns:p14="http://schemas.microsoft.com/office/powerpoint/2010/main" val="31698410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4</a:t>
            </a:fld>
            <a:endParaRPr lang="de-DE"/>
          </a:p>
        </p:txBody>
      </p:sp>
    </p:spTree>
    <p:extLst>
      <p:ext uri="{BB962C8B-B14F-4D97-AF65-F5344CB8AC3E}">
        <p14:creationId xmlns:p14="http://schemas.microsoft.com/office/powerpoint/2010/main" val="26516012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5</a:t>
            </a:fld>
            <a:endParaRPr lang="de-DE"/>
          </a:p>
        </p:txBody>
      </p:sp>
    </p:spTree>
    <p:extLst>
      <p:ext uri="{BB962C8B-B14F-4D97-AF65-F5344CB8AC3E}">
        <p14:creationId xmlns:p14="http://schemas.microsoft.com/office/powerpoint/2010/main" val="28919455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6</a:t>
            </a:fld>
            <a:endParaRPr lang="de-DE"/>
          </a:p>
        </p:txBody>
      </p:sp>
    </p:spTree>
    <p:extLst>
      <p:ext uri="{BB962C8B-B14F-4D97-AF65-F5344CB8AC3E}">
        <p14:creationId xmlns:p14="http://schemas.microsoft.com/office/powerpoint/2010/main" val="11972830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7</a:t>
            </a:fld>
            <a:endParaRPr lang="de-DE"/>
          </a:p>
        </p:txBody>
      </p:sp>
    </p:spTree>
    <p:extLst>
      <p:ext uri="{BB962C8B-B14F-4D97-AF65-F5344CB8AC3E}">
        <p14:creationId xmlns:p14="http://schemas.microsoft.com/office/powerpoint/2010/main" val="1117140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8</a:t>
            </a:fld>
            <a:endParaRPr lang="de-DE"/>
          </a:p>
        </p:txBody>
      </p:sp>
    </p:spTree>
    <p:extLst>
      <p:ext uri="{BB962C8B-B14F-4D97-AF65-F5344CB8AC3E}">
        <p14:creationId xmlns:p14="http://schemas.microsoft.com/office/powerpoint/2010/main" val="1937728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9</a:t>
            </a:fld>
            <a:endParaRPr lang="de-DE"/>
          </a:p>
        </p:txBody>
      </p:sp>
    </p:spTree>
    <p:extLst>
      <p:ext uri="{BB962C8B-B14F-4D97-AF65-F5344CB8AC3E}">
        <p14:creationId xmlns:p14="http://schemas.microsoft.com/office/powerpoint/2010/main" val="1298662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77925" y="1233488"/>
            <a:ext cx="4441825" cy="3332162"/>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E4B30E4-F986-48EF-BEF3-030659FBF3F6}" type="slidenum">
              <a:rPr lang="de-DE" smtClean="0"/>
              <a:t>10</a:t>
            </a:fld>
            <a:endParaRPr lang="de-DE"/>
          </a:p>
        </p:txBody>
      </p:sp>
    </p:spTree>
    <p:extLst>
      <p:ext uri="{BB962C8B-B14F-4D97-AF65-F5344CB8AC3E}">
        <p14:creationId xmlns:p14="http://schemas.microsoft.com/office/powerpoint/2010/main" val="20972611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de-DE"/>
              <a:t>Mastertitelformat bearbeiten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DD29417F-0210-4C5A-86CF-11B0DD4EA8D4}" type="datetime1">
              <a:rPr lang="de-DE" smtClean="0"/>
              <a:t>03.12.2019</a:t>
            </a:fld>
            <a:endParaRPr lang="de-DE"/>
          </a:p>
        </p:txBody>
      </p:sp>
      <p:sp>
        <p:nvSpPr>
          <p:cNvPr id="5" name="Footer Placeholder 4"/>
          <p:cNvSpPr>
            <a:spLocks noGrp="1"/>
          </p:cNvSpPr>
          <p:nvPr>
            <p:ph type="ftr" sz="quarter" idx="11"/>
          </p:nvPr>
        </p:nvSpPr>
        <p:spPr/>
        <p:txBody>
          <a:bodyPr/>
          <a:lstStyle/>
          <a:p>
            <a:r>
              <a:rPr lang="de-DE"/>
              <a:t>www.hms-arbeitsrecht.de</a:t>
            </a:r>
          </a:p>
        </p:txBody>
      </p:sp>
      <p:sp>
        <p:nvSpPr>
          <p:cNvPr id="6" name="Slide Number Placeholder 5"/>
          <p:cNvSpPr>
            <a:spLocks noGrp="1"/>
          </p:cNvSpPr>
          <p:nvPr>
            <p:ph type="sldNum" sz="quarter" idx="12"/>
          </p:nvPr>
        </p:nvSpPr>
        <p:spPr/>
        <p:txBody>
          <a:bodyPr/>
          <a:lstStyle/>
          <a:p>
            <a:fld id="{99874E09-B983-49F5-9166-85FCE1EFF944}" type="slidenum">
              <a:rPr lang="de-DE" smtClean="0"/>
              <a:t>‹Nr.›</a:t>
            </a:fld>
            <a:endParaRPr lang="de-DE"/>
          </a:p>
        </p:txBody>
      </p:sp>
    </p:spTree>
    <p:extLst>
      <p:ext uri="{BB962C8B-B14F-4D97-AF65-F5344CB8AC3E}">
        <p14:creationId xmlns:p14="http://schemas.microsoft.com/office/powerpoint/2010/main" val="12023822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90E137C3-E332-433B-9EEE-E6FDDBA87B9C}" type="datetime1">
              <a:rPr lang="de-DE" smtClean="0"/>
              <a:t>03.12.2019</a:t>
            </a:fld>
            <a:endParaRPr lang="de-DE"/>
          </a:p>
        </p:txBody>
      </p:sp>
      <p:sp>
        <p:nvSpPr>
          <p:cNvPr id="5" name="Footer Placeholder 4"/>
          <p:cNvSpPr>
            <a:spLocks noGrp="1"/>
          </p:cNvSpPr>
          <p:nvPr>
            <p:ph type="ftr" sz="quarter" idx="11"/>
          </p:nvPr>
        </p:nvSpPr>
        <p:spPr/>
        <p:txBody>
          <a:bodyPr/>
          <a:lstStyle/>
          <a:p>
            <a:r>
              <a:rPr lang="de-DE"/>
              <a:t>www.hms-arbeitsrecht.de</a:t>
            </a:r>
          </a:p>
        </p:txBody>
      </p:sp>
      <p:sp>
        <p:nvSpPr>
          <p:cNvPr id="6" name="Slide Number Placeholder 5"/>
          <p:cNvSpPr>
            <a:spLocks noGrp="1"/>
          </p:cNvSpPr>
          <p:nvPr>
            <p:ph type="sldNum" sz="quarter" idx="12"/>
          </p:nvPr>
        </p:nvSpPr>
        <p:spPr/>
        <p:txBody>
          <a:bodyPr/>
          <a:lstStyle/>
          <a:p>
            <a:fld id="{99874E09-B983-49F5-9166-85FCE1EFF944}" type="slidenum">
              <a:rPr lang="de-DE" smtClean="0"/>
              <a:t>‹Nr.›</a:t>
            </a:fld>
            <a:endParaRPr lang="de-DE"/>
          </a:p>
        </p:txBody>
      </p:sp>
    </p:spTree>
    <p:extLst>
      <p:ext uri="{BB962C8B-B14F-4D97-AF65-F5344CB8AC3E}">
        <p14:creationId xmlns:p14="http://schemas.microsoft.com/office/powerpoint/2010/main" val="13671752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6C63CD53-1064-4579-8003-D325820C0F66}" type="datetime1">
              <a:rPr lang="de-DE" smtClean="0"/>
              <a:t>03.12.2019</a:t>
            </a:fld>
            <a:endParaRPr lang="de-DE"/>
          </a:p>
        </p:txBody>
      </p:sp>
      <p:sp>
        <p:nvSpPr>
          <p:cNvPr id="5" name="Footer Placeholder 4"/>
          <p:cNvSpPr>
            <a:spLocks noGrp="1"/>
          </p:cNvSpPr>
          <p:nvPr>
            <p:ph type="ftr" sz="quarter" idx="11"/>
          </p:nvPr>
        </p:nvSpPr>
        <p:spPr/>
        <p:txBody>
          <a:bodyPr/>
          <a:lstStyle/>
          <a:p>
            <a:r>
              <a:rPr lang="de-DE"/>
              <a:t>www.hms-arbeitsrecht.de</a:t>
            </a:r>
          </a:p>
        </p:txBody>
      </p:sp>
      <p:sp>
        <p:nvSpPr>
          <p:cNvPr id="6" name="Slide Number Placeholder 5"/>
          <p:cNvSpPr>
            <a:spLocks noGrp="1"/>
          </p:cNvSpPr>
          <p:nvPr>
            <p:ph type="sldNum" sz="quarter" idx="12"/>
          </p:nvPr>
        </p:nvSpPr>
        <p:spPr/>
        <p:txBody>
          <a:bodyPr/>
          <a:lstStyle/>
          <a:p>
            <a:fld id="{99874E09-B983-49F5-9166-85FCE1EFF944}" type="slidenum">
              <a:rPr lang="de-DE" smtClean="0"/>
              <a:t>‹Nr.›</a:t>
            </a:fld>
            <a:endParaRPr lang="de-DE"/>
          </a:p>
        </p:txBody>
      </p:sp>
    </p:spTree>
    <p:extLst>
      <p:ext uri="{BB962C8B-B14F-4D97-AF65-F5344CB8AC3E}">
        <p14:creationId xmlns:p14="http://schemas.microsoft.com/office/powerpoint/2010/main" val="1414994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2C35C9D5-1A3B-426E-8A36-B178BA8AAB30}" type="datetime1">
              <a:rPr lang="de-DE" smtClean="0"/>
              <a:t>03.12.2019</a:t>
            </a:fld>
            <a:endParaRPr lang="de-DE"/>
          </a:p>
        </p:txBody>
      </p:sp>
      <p:sp>
        <p:nvSpPr>
          <p:cNvPr id="5" name="Footer Placeholder 4"/>
          <p:cNvSpPr>
            <a:spLocks noGrp="1"/>
          </p:cNvSpPr>
          <p:nvPr>
            <p:ph type="ftr" sz="quarter" idx="11"/>
          </p:nvPr>
        </p:nvSpPr>
        <p:spPr/>
        <p:txBody>
          <a:bodyPr/>
          <a:lstStyle/>
          <a:p>
            <a:r>
              <a:rPr lang="de-DE"/>
              <a:t>www.hms-arbeitsrecht.de</a:t>
            </a:r>
          </a:p>
        </p:txBody>
      </p:sp>
      <p:sp>
        <p:nvSpPr>
          <p:cNvPr id="6" name="Slide Number Placeholder 5"/>
          <p:cNvSpPr>
            <a:spLocks noGrp="1"/>
          </p:cNvSpPr>
          <p:nvPr>
            <p:ph type="sldNum" sz="quarter" idx="12"/>
          </p:nvPr>
        </p:nvSpPr>
        <p:spPr/>
        <p:txBody>
          <a:bodyPr/>
          <a:lstStyle/>
          <a:p>
            <a:fld id="{99874E09-B983-49F5-9166-85FCE1EFF944}" type="slidenum">
              <a:rPr lang="de-DE" smtClean="0"/>
              <a:t>‹Nr.›</a:t>
            </a:fld>
            <a:endParaRPr lang="de-DE" dirty="0"/>
          </a:p>
        </p:txBody>
      </p:sp>
    </p:spTree>
    <p:extLst>
      <p:ext uri="{BB962C8B-B14F-4D97-AF65-F5344CB8AC3E}">
        <p14:creationId xmlns:p14="http://schemas.microsoft.com/office/powerpoint/2010/main" val="14244008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de-DE"/>
              <a:t>Mastertitelformat bearbeiten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15596E76-B3A5-4BF1-AF58-1991236E23CF}" type="datetime1">
              <a:rPr lang="de-DE" smtClean="0"/>
              <a:t>03.12.2019</a:t>
            </a:fld>
            <a:endParaRPr lang="de-DE"/>
          </a:p>
        </p:txBody>
      </p:sp>
      <p:sp>
        <p:nvSpPr>
          <p:cNvPr id="5" name="Footer Placeholder 4"/>
          <p:cNvSpPr>
            <a:spLocks noGrp="1"/>
          </p:cNvSpPr>
          <p:nvPr>
            <p:ph type="ftr" sz="quarter" idx="11"/>
          </p:nvPr>
        </p:nvSpPr>
        <p:spPr/>
        <p:txBody>
          <a:bodyPr/>
          <a:lstStyle/>
          <a:p>
            <a:r>
              <a:rPr lang="de-DE"/>
              <a:t>www.hms-arbeitsrecht.de</a:t>
            </a:r>
          </a:p>
        </p:txBody>
      </p:sp>
      <p:sp>
        <p:nvSpPr>
          <p:cNvPr id="6" name="Slide Number Placeholder 5"/>
          <p:cNvSpPr>
            <a:spLocks noGrp="1"/>
          </p:cNvSpPr>
          <p:nvPr>
            <p:ph type="sldNum" sz="quarter" idx="12"/>
          </p:nvPr>
        </p:nvSpPr>
        <p:spPr/>
        <p:txBody>
          <a:bodyPr/>
          <a:lstStyle/>
          <a:p>
            <a:fld id="{99874E09-B983-49F5-9166-85FCE1EFF944}" type="slidenum">
              <a:rPr lang="de-DE" smtClean="0"/>
              <a:t>‹Nr.›</a:t>
            </a:fld>
            <a:endParaRPr lang="de-DE"/>
          </a:p>
        </p:txBody>
      </p:sp>
    </p:spTree>
    <p:extLst>
      <p:ext uri="{BB962C8B-B14F-4D97-AF65-F5344CB8AC3E}">
        <p14:creationId xmlns:p14="http://schemas.microsoft.com/office/powerpoint/2010/main" val="1580079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C88FCD7A-705B-4566-A593-6577A8B264D4}" type="datetime1">
              <a:rPr lang="de-DE" smtClean="0"/>
              <a:t>03.12.2019</a:t>
            </a:fld>
            <a:endParaRPr lang="de-DE"/>
          </a:p>
        </p:txBody>
      </p:sp>
      <p:sp>
        <p:nvSpPr>
          <p:cNvPr id="6" name="Footer Placeholder 5"/>
          <p:cNvSpPr>
            <a:spLocks noGrp="1"/>
          </p:cNvSpPr>
          <p:nvPr>
            <p:ph type="ftr" sz="quarter" idx="11"/>
          </p:nvPr>
        </p:nvSpPr>
        <p:spPr/>
        <p:txBody>
          <a:bodyPr/>
          <a:lstStyle/>
          <a:p>
            <a:r>
              <a:rPr lang="de-DE"/>
              <a:t>www.hms-arbeitsrecht.de</a:t>
            </a:r>
          </a:p>
        </p:txBody>
      </p:sp>
      <p:sp>
        <p:nvSpPr>
          <p:cNvPr id="7" name="Slide Number Placeholder 6"/>
          <p:cNvSpPr>
            <a:spLocks noGrp="1"/>
          </p:cNvSpPr>
          <p:nvPr>
            <p:ph type="sldNum" sz="quarter" idx="12"/>
          </p:nvPr>
        </p:nvSpPr>
        <p:spPr/>
        <p:txBody>
          <a:bodyPr/>
          <a:lstStyle/>
          <a:p>
            <a:fld id="{99874E09-B983-49F5-9166-85FCE1EFF944}" type="slidenum">
              <a:rPr lang="de-DE" smtClean="0"/>
              <a:t>‹Nr.›</a:t>
            </a:fld>
            <a:endParaRPr lang="de-DE"/>
          </a:p>
        </p:txBody>
      </p:sp>
    </p:spTree>
    <p:extLst>
      <p:ext uri="{BB962C8B-B14F-4D97-AF65-F5344CB8AC3E}">
        <p14:creationId xmlns:p14="http://schemas.microsoft.com/office/powerpoint/2010/main" val="1342115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de-DE"/>
              <a:t>Mastertitelformat bearbeiten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629842" y="2505075"/>
            <a:ext cx="3868340"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4629150" y="2505075"/>
            <a:ext cx="3887391"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B6635A38-FEE3-4D0C-833F-1EAB634CFB9F}" type="datetime1">
              <a:rPr lang="de-DE" smtClean="0"/>
              <a:t>03.12.2019</a:t>
            </a:fld>
            <a:endParaRPr lang="de-DE"/>
          </a:p>
        </p:txBody>
      </p:sp>
      <p:sp>
        <p:nvSpPr>
          <p:cNvPr id="8" name="Footer Placeholder 7"/>
          <p:cNvSpPr>
            <a:spLocks noGrp="1"/>
          </p:cNvSpPr>
          <p:nvPr>
            <p:ph type="ftr" sz="quarter" idx="11"/>
          </p:nvPr>
        </p:nvSpPr>
        <p:spPr/>
        <p:txBody>
          <a:bodyPr/>
          <a:lstStyle/>
          <a:p>
            <a:r>
              <a:rPr lang="de-DE"/>
              <a:t>www.hms-arbeitsrecht.de</a:t>
            </a:r>
          </a:p>
        </p:txBody>
      </p:sp>
      <p:sp>
        <p:nvSpPr>
          <p:cNvPr id="9" name="Slide Number Placeholder 8"/>
          <p:cNvSpPr>
            <a:spLocks noGrp="1"/>
          </p:cNvSpPr>
          <p:nvPr>
            <p:ph type="sldNum" sz="quarter" idx="12"/>
          </p:nvPr>
        </p:nvSpPr>
        <p:spPr/>
        <p:txBody>
          <a:bodyPr/>
          <a:lstStyle/>
          <a:p>
            <a:fld id="{99874E09-B983-49F5-9166-85FCE1EFF944}" type="slidenum">
              <a:rPr lang="de-DE" smtClean="0"/>
              <a:t>‹Nr.›</a:t>
            </a:fld>
            <a:endParaRPr lang="de-DE"/>
          </a:p>
        </p:txBody>
      </p:sp>
    </p:spTree>
    <p:extLst>
      <p:ext uri="{BB962C8B-B14F-4D97-AF65-F5344CB8AC3E}">
        <p14:creationId xmlns:p14="http://schemas.microsoft.com/office/powerpoint/2010/main" val="41412277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A24203ED-42B1-4CBF-9481-A9BB4DA4CB0C}" type="datetime1">
              <a:rPr lang="de-DE" smtClean="0"/>
              <a:t>03.12.2019</a:t>
            </a:fld>
            <a:endParaRPr lang="de-DE"/>
          </a:p>
        </p:txBody>
      </p:sp>
      <p:sp>
        <p:nvSpPr>
          <p:cNvPr id="4" name="Footer Placeholder 3"/>
          <p:cNvSpPr>
            <a:spLocks noGrp="1"/>
          </p:cNvSpPr>
          <p:nvPr>
            <p:ph type="ftr" sz="quarter" idx="11"/>
          </p:nvPr>
        </p:nvSpPr>
        <p:spPr/>
        <p:txBody>
          <a:bodyPr/>
          <a:lstStyle/>
          <a:p>
            <a:r>
              <a:rPr lang="de-DE"/>
              <a:t>www.hms-arbeitsrecht.de</a:t>
            </a:r>
          </a:p>
        </p:txBody>
      </p:sp>
      <p:sp>
        <p:nvSpPr>
          <p:cNvPr id="5" name="Slide Number Placeholder 4"/>
          <p:cNvSpPr>
            <a:spLocks noGrp="1"/>
          </p:cNvSpPr>
          <p:nvPr>
            <p:ph type="sldNum" sz="quarter" idx="12"/>
          </p:nvPr>
        </p:nvSpPr>
        <p:spPr/>
        <p:txBody>
          <a:bodyPr/>
          <a:lstStyle/>
          <a:p>
            <a:fld id="{99874E09-B983-49F5-9166-85FCE1EFF944}" type="slidenum">
              <a:rPr lang="de-DE" smtClean="0"/>
              <a:t>‹Nr.›</a:t>
            </a:fld>
            <a:endParaRPr lang="de-DE"/>
          </a:p>
        </p:txBody>
      </p:sp>
    </p:spTree>
    <p:extLst>
      <p:ext uri="{BB962C8B-B14F-4D97-AF65-F5344CB8AC3E}">
        <p14:creationId xmlns:p14="http://schemas.microsoft.com/office/powerpoint/2010/main" val="37302764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8B6129-4DB0-4500-B319-704DFCB74DE9}" type="datetime1">
              <a:rPr lang="de-DE" smtClean="0"/>
              <a:t>03.12.2019</a:t>
            </a:fld>
            <a:endParaRPr lang="de-DE"/>
          </a:p>
        </p:txBody>
      </p:sp>
      <p:sp>
        <p:nvSpPr>
          <p:cNvPr id="3" name="Footer Placeholder 2"/>
          <p:cNvSpPr>
            <a:spLocks noGrp="1"/>
          </p:cNvSpPr>
          <p:nvPr>
            <p:ph type="ftr" sz="quarter" idx="11"/>
          </p:nvPr>
        </p:nvSpPr>
        <p:spPr/>
        <p:txBody>
          <a:bodyPr/>
          <a:lstStyle/>
          <a:p>
            <a:r>
              <a:rPr lang="de-DE"/>
              <a:t>www.hms-arbeitsrecht.de</a:t>
            </a:r>
          </a:p>
        </p:txBody>
      </p:sp>
      <p:sp>
        <p:nvSpPr>
          <p:cNvPr id="4" name="Slide Number Placeholder 3"/>
          <p:cNvSpPr>
            <a:spLocks noGrp="1"/>
          </p:cNvSpPr>
          <p:nvPr>
            <p:ph type="sldNum" sz="quarter" idx="12"/>
          </p:nvPr>
        </p:nvSpPr>
        <p:spPr/>
        <p:txBody>
          <a:bodyPr/>
          <a:lstStyle/>
          <a:p>
            <a:fld id="{99874E09-B983-49F5-9166-85FCE1EFF944}" type="slidenum">
              <a:rPr lang="de-DE" smtClean="0"/>
              <a:t>‹Nr.›</a:t>
            </a:fld>
            <a:endParaRPr lang="de-DE"/>
          </a:p>
        </p:txBody>
      </p:sp>
    </p:spTree>
    <p:extLst>
      <p:ext uri="{BB962C8B-B14F-4D97-AF65-F5344CB8AC3E}">
        <p14:creationId xmlns:p14="http://schemas.microsoft.com/office/powerpoint/2010/main" val="25330449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de-DE"/>
              <a:t>Mastertitelformat bearbeiten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4A12B8D5-3C34-45FC-A71E-7784B49B40E5}" type="datetime1">
              <a:rPr lang="de-DE" smtClean="0"/>
              <a:t>03.12.2019</a:t>
            </a:fld>
            <a:endParaRPr lang="de-DE"/>
          </a:p>
        </p:txBody>
      </p:sp>
      <p:sp>
        <p:nvSpPr>
          <p:cNvPr id="6" name="Footer Placeholder 5"/>
          <p:cNvSpPr>
            <a:spLocks noGrp="1"/>
          </p:cNvSpPr>
          <p:nvPr>
            <p:ph type="ftr" sz="quarter" idx="11"/>
          </p:nvPr>
        </p:nvSpPr>
        <p:spPr/>
        <p:txBody>
          <a:bodyPr/>
          <a:lstStyle/>
          <a:p>
            <a:r>
              <a:rPr lang="de-DE"/>
              <a:t>www.hms-arbeitsrecht.de</a:t>
            </a:r>
          </a:p>
        </p:txBody>
      </p:sp>
      <p:sp>
        <p:nvSpPr>
          <p:cNvPr id="7" name="Slide Number Placeholder 6"/>
          <p:cNvSpPr>
            <a:spLocks noGrp="1"/>
          </p:cNvSpPr>
          <p:nvPr>
            <p:ph type="sldNum" sz="quarter" idx="12"/>
          </p:nvPr>
        </p:nvSpPr>
        <p:spPr/>
        <p:txBody>
          <a:bodyPr/>
          <a:lstStyle/>
          <a:p>
            <a:fld id="{99874E09-B983-49F5-9166-85FCE1EFF944}" type="slidenum">
              <a:rPr lang="de-DE" smtClean="0"/>
              <a:t>‹Nr.›</a:t>
            </a:fld>
            <a:endParaRPr lang="de-DE"/>
          </a:p>
        </p:txBody>
      </p:sp>
    </p:spTree>
    <p:extLst>
      <p:ext uri="{BB962C8B-B14F-4D97-AF65-F5344CB8AC3E}">
        <p14:creationId xmlns:p14="http://schemas.microsoft.com/office/powerpoint/2010/main" val="24537229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de-DE"/>
              <a:t>Mastertitelformat bearbeiten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4B665CD8-71DE-4930-98BF-061F6661DBE7}" type="datetime1">
              <a:rPr lang="de-DE" smtClean="0"/>
              <a:t>03.12.2019</a:t>
            </a:fld>
            <a:endParaRPr lang="de-DE"/>
          </a:p>
        </p:txBody>
      </p:sp>
      <p:sp>
        <p:nvSpPr>
          <p:cNvPr id="6" name="Footer Placeholder 5"/>
          <p:cNvSpPr>
            <a:spLocks noGrp="1"/>
          </p:cNvSpPr>
          <p:nvPr>
            <p:ph type="ftr" sz="quarter" idx="11"/>
          </p:nvPr>
        </p:nvSpPr>
        <p:spPr/>
        <p:txBody>
          <a:bodyPr/>
          <a:lstStyle/>
          <a:p>
            <a:r>
              <a:rPr lang="de-DE"/>
              <a:t>www.hms-arbeitsrecht.de</a:t>
            </a:r>
          </a:p>
        </p:txBody>
      </p:sp>
      <p:sp>
        <p:nvSpPr>
          <p:cNvPr id="7" name="Slide Number Placeholder 6"/>
          <p:cNvSpPr>
            <a:spLocks noGrp="1"/>
          </p:cNvSpPr>
          <p:nvPr>
            <p:ph type="sldNum" sz="quarter" idx="12"/>
          </p:nvPr>
        </p:nvSpPr>
        <p:spPr/>
        <p:txBody>
          <a:bodyPr/>
          <a:lstStyle/>
          <a:p>
            <a:fld id="{99874E09-B983-49F5-9166-85FCE1EFF944}" type="slidenum">
              <a:rPr lang="de-DE" smtClean="0"/>
              <a:t>‹Nr.›</a:t>
            </a:fld>
            <a:endParaRPr lang="de-DE"/>
          </a:p>
        </p:txBody>
      </p:sp>
    </p:spTree>
    <p:extLst>
      <p:ext uri="{BB962C8B-B14F-4D97-AF65-F5344CB8AC3E}">
        <p14:creationId xmlns:p14="http://schemas.microsoft.com/office/powerpoint/2010/main" val="28932688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de-DE"/>
              <a:t>Mastertitelformat bearbeiten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67AD20-30E0-43CA-9909-9F9878A58A07}" type="datetime1">
              <a:rPr lang="de-DE" smtClean="0"/>
              <a:t>03.12.2019</a:t>
            </a:fld>
            <a:endParaRPr lang="de-DE"/>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e-DE"/>
              <a:t>www.hms-arbeitsrecht.de</a:t>
            </a: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874E09-B983-49F5-9166-85FCE1EFF944}" type="slidenum">
              <a:rPr lang="de-DE" smtClean="0"/>
              <a:t>‹Nr.›</a:t>
            </a:fld>
            <a:endParaRPr lang="de-DE"/>
          </a:p>
        </p:txBody>
      </p:sp>
    </p:spTree>
    <p:extLst>
      <p:ext uri="{BB962C8B-B14F-4D97-AF65-F5344CB8AC3E}">
        <p14:creationId xmlns:p14="http://schemas.microsoft.com/office/powerpoint/2010/main" val="20979596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AEDEE2A-12DB-4996-B1D0-C37A530EAE81}"/>
              </a:ext>
            </a:extLst>
          </p:cNvPr>
          <p:cNvSpPr>
            <a:spLocks noGrp="1"/>
          </p:cNvSpPr>
          <p:nvPr>
            <p:ph type="ctrTitle"/>
          </p:nvPr>
        </p:nvSpPr>
        <p:spPr>
          <a:xfrm>
            <a:off x="1143000" y="1262063"/>
            <a:ext cx="6858000" cy="1423384"/>
          </a:xfrm>
        </p:spPr>
        <p:txBody>
          <a:bodyPr>
            <a:normAutofit fontScale="90000"/>
          </a:bodyPr>
          <a:lstStyle/>
          <a:p>
            <a:r>
              <a:rPr lang="de-DE" sz="5100" b="1" dirty="0">
                <a:latin typeface="Abadi" panose="020B0604020104020204" pitchFamily="34" charset="0"/>
              </a:rPr>
              <a:t>Arbeitswelt 4.0</a:t>
            </a:r>
            <a:br>
              <a:rPr lang="de-DE" sz="5100" b="1" dirty="0">
                <a:latin typeface="Abadi" panose="020B0604020104020204" pitchFamily="34" charset="0"/>
              </a:rPr>
            </a:br>
            <a:r>
              <a:rPr lang="de-DE" sz="5100" b="1" dirty="0">
                <a:latin typeface="Abadi" panose="020B0604020104020204" pitchFamily="34" charset="0"/>
              </a:rPr>
              <a:t>Agiles Arbeiten</a:t>
            </a:r>
            <a:endParaRPr lang="de-DE" sz="5100" dirty="0">
              <a:latin typeface="Abadi" panose="020B0604020104020204" pitchFamily="34" charset="0"/>
            </a:endParaRPr>
          </a:p>
        </p:txBody>
      </p:sp>
      <p:sp>
        <p:nvSpPr>
          <p:cNvPr id="3" name="Untertitel 2">
            <a:extLst>
              <a:ext uri="{FF2B5EF4-FFF2-40B4-BE49-F238E27FC236}">
                <a16:creationId xmlns:a16="http://schemas.microsoft.com/office/drawing/2014/main" id="{7DDB7CFB-B668-41E0-837A-1339B4896B57}"/>
              </a:ext>
            </a:extLst>
          </p:cNvPr>
          <p:cNvSpPr>
            <a:spLocks noGrp="1"/>
          </p:cNvSpPr>
          <p:nvPr>
            <p:ph type="subTitle" idx="1"/>
          </p:nvPr>
        </p:nvSpPr>
        <p:spPr>
          <a:xfrm>
            <a:off x="1143000" y="2956560"/>
            <a:ext cx="6858000" cy="2639377"/>
          </a:xfrm>
        </p:spPr>
        <p:txBody>
          <a:bodyPr>
            <a:normAutofit/>
          </a:bodyPr>
          <a:lstStyle/>
          <a:p>
            <a:endParaRPr lang="de-DE" sz="2800" dirty="0">
              <a:latin typeface="Abadi" panose="020B0604020104020204" pitchFamily="34" charset="0"/>
            </a:endParaRPr>
          </a:p>
          <a:p>
            <a:r>
              <a:rPr lang="de-DE" sz="2800" dirty="0">
                <a:latin typeface="Abadi" panose="020B0604020104020204" pitchFamily="34" charset="0"/>
              </a:rPr>
              <a:t>Wie sieht die Revolution der Arbeit aus?</a:t>
            </a:r>
          </a:p>
          <a:p>
            <a:endParaRPr lang="de-DE" sz="2800" dirty="0">
              <a:latin typeface="Abadi" panose="020B0604020104020204" pitchFamily="34" charset="0"/>
            </a:endParaRPr>
          </a:p>
          <a:p>
            <a:r>
              <a:rPr lang="de-DE" sz="2800" b="1" dirty="0">
                <a:latin typeface="Abadi" panose="020B0604020104020204" pitchFamily="34" charset="0"/>
              </a:rPr>
              <a:t>Dr. Joachim Holthausen</a:t>
            </a:r>
          </a:p>
          <a:p>
            <a:r>
              <a:rPr lang="de-DE" sz="2800" b="1" dirty="0">
                <a:latin typeface="Abadi" panose="020B0604020104020204" pitchFamily="34" charset="0"/>
              </a:rPr>
              <a:t>Rechtsanwalt, Fachanwalt für Arbeitsrecht</a:t>
            </a:r>
          </a:p>
          <a:p>
            <a:endParaRPr lang="de-DE" dirty="0"/>
          </a:p>
        </p:txBody>
      </p:sp>
      <p:sp>
        <p:nvSpPr>
          <p:cNvPr id="4" name="Foliennummernplatzhalter 3">
            <a:extLst>
              <a:ext uri="{FF2B5EF4-FFF2-40B4-BE49-F238E27FC236}">
                <a16:creationId xmlns:a16="http://schemas.microsoft.com/office/drawing/2014/main" id="{3DFFA025-7E8A-4D8F-ACF6-8F6B97BDDF49}"/>
              </a:ext>
            </a:extLst>
          </p:cNvPr>
          <p:cNvSpPr>
            <a:spLocks noGrp="1"/>
          </p:cNvSpPr>
          <p:nvPr>
            <p:ph type="sldNum" sz="quarter" idx="12"/>
          </p:nvPr>
        </p:nvSpPr>
        <p:spPr/>
        <p:txBody>
          <a:bodyPr/>
          <a:lstStyle/>
          <a:p>
            <a:fld id="{99874E09-B983-49F5-9166-85FCE1EFF944}" type="slidenum">
              <a:rPr lang="de-DE" smtClean="0"/>
              <a:t>1</a:t>
            </a:fld>
            <a:endParaRPr lang="de-DE"/>
          </a:p>
        </p:txBody>
      </p:sp>
      <p:sp>
        <p:nvSpPr>
          <p:cNvPr id="6" name="Fußzeilenplatzhalter 5">
            <a:extLst>
              <a:ext uri="{FF2B5EF4-FFF2-40B4-BE49-F238E27FC236}">
                <a16:creationId xmlns:a16="http://schemas.microsoft.com/office/drawing/2014/main" id="{8EDE1CB9-216E-4809-9BA8-47272CD0FABE}"/>
              </a:ext>
            </a:extLst>
          </p:cNvPr>
          <p:cNvSpPr>
            <a:spLocks noGrp="1"/>
          </p:cNvSpPr>
          <p:nvPr>
            <p:ph type="ftr" sz="quarter" idx="11"/>
          </p:nvPr>
        </p:nvSpPr>
        <p:spPr>
          <a:solidFill>
            <a:schemeClr val="accent1">
              <a:lumMod val="40000"/>
              <a:lumOff val="60000"/>
              <a:alpha val="30000"/>
            </a:schemeClr>
          </a:solidFill>
        </p:spPr>
        <p:txBody>
          <a:bodyPr/>
          <a:lstStyle/>
          <a:p>
            <a:r>
              <a:rPr lang="de-DE" dirty="0"/>
              <a:t>www.hms-arbeitsrecht.de</a:t>
            </a:r>
          </a:p>
        </p:txBody>
      </p:sp>
      <p:pic>
        <p:nvPicPr>
          <p:cNvPr id="2050" name="Bild 1" descr="image001">
            <a:extLst>
              <a:ext uri="{FF2B5EF4-FFF2-40B4-BE49-F238E27FC236}">
                <a16:creationId xmlns:a16="http://schemas.microsoft.com/office/drawing/2014/main" id="{3F469D79-B65E-4454-9781-C2A83DDFE53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050" y="271463"/>
            <a:ext cx="2857500"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470120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fontScale="90000"/>
          </a:bodyPr>
          <a:lstStyle/>
          <a:p>
            <a:pPr algn="ctr"/>
            <a:r>
              <a:rPr lang="de-DE" b="1" dirty="0">
                <a:latin typeface="Abadi" panose="020B0604020104020204" pitchFamily="34" charset="0"/>
              </a:rPr>
              <a:t>New Work, Arbeitsrecht, Konflikte</a:t>
            </a:r>
            <a:endParaRPr lang="de-DE" dirty="0"/>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1752601"/>
            <a:ext cx="7886700" cy="4603750"/>
          </a:xfrm>
        </p:spPr>
        <p:txBody>
          <a:bodyPr>
            <a:normAutofit fontScale="47500" lnSpcReduction="20000"/>
          </a:bodyPr>
          <a:lstStyle/>
          <a:p>
            <a:pPr>
              <a:lnSpc>
                <a:spcPct val="160000"/>
              </a:lnSpc>
            </a:pPr>
            <a:r>
              <a:rPr lang="de-DE" sz="4200" b="1" dirty="0">
                <a:latin typeface="Abadi" panose="020B0604020104020204" pitchFamily="34" charset="0"/>
              </a:rPr>
              <a:t>Digitaler Fortschritt und arbeitsrechtliche Realität</a:t>
            </a:r>
          </a:p>
          <a:p>
            <a:pPr>
              <a:lnSpc>
                <a:spcPct val="160000"/>
              </a:lnSpc>
              <a:buFont typeface="Wingdings" panose="05000000000000000000" pitchFamily="2" charset="2"/>
              <a:buChar char="ü"/>
            </a:pPr>
            <a:r>
              <a:rPr lang="de-DE" sz="3800" dirty="0">
                <a:latin typeface="Abadi" panose="020B0604020104020204" pitchFamily="34" charset="0"/>
              </a:rPr>
              <a:t>Anwendbares Recht – Welche Rechtsordnung gilt überhaupt (Aufenthalts-/Tätigkeitsort, Rom I-VO = Verordnung (EG) Nr. 593/2008 des Europäischen Parlaments und des Rates vom 17. Juni 2008 über das auf vertragliche Schuldverhältnisse anzuwendende Recht, </a:t>
            </a:r>
            <a:r>
              <a:rPr lang="de-DE" sz="3800" dirty="0" err="1">
                <a:latin typeface="Abadi" panose="020B0604020104020204" pitchFamily="34" charset="0"/>
              </a:rPr>
              <a:t>AGBs</a:t>
            </a:r>
            <a:r>
              <a:rPr lang="de-DE" sz="3800" dirty="0">
                <a:latin typeface="Abadi" panose="020B0604020104020204" pitchFamily="34" charset="0"/>
              </a:rPr>
              <a:t>)?</a:t>
            </a:r>
          </a:p>
          <a:p>
            <a:pPr>
              <a:buFont typeface="Wingdings" panose="05000000000000000000" pitchFamily="2" charset="2"/>
              <a:buChar char="ü"/>
            </a:pPr>
            <a:r>
              <a:rPr lang="de-DE" sz="3800" dirty="0">
                <a:latin typeface="Abadi" panose="020B0604020104020204" pitchFamily="34" charset="0"/>
              </a:rPr>
              <a:t>Neue agile Arbeitsmethoden lassen sich mit gängigen Vertragsmodellen nicht ohne Weiteres erfassen</a:t>
            </a:r>
          </a:p>
          <a:p>
            <a:pPr>
              <a:lnSpc>
                <a:spcPct val="160000"/>
              </a:lnSpc>
              <a:buFont typeface="Wingdings" panose="05000000000000000000" pitchFamily="2" charset="2"/>
              <a:buChar char="ü"/>
            </a:pPr>
            <a:r>
              <a:rPr lang="de-DE" sz="3800" dirty="0">
                <a:latin typeface="Abadi" panose="020B0604020104020204" pitchFamily="34" charset="0"/>
              </a:rPr>
              <a:t>Formalien „Old </a:t>
            </a:r>
            <a:r>
              <a:rPr lang="de-DE" sz="3800" dirty="0" err="1">
                <a:latin typeface="Abadi" panose="020B0604020104020204" pitchFamily="34" charset="0"/>
              </a:rPr>
              <a:t>Scool</a:t>
            </a:r>
            <a:r>
              <a:rPr lang="de-DE" sz="3800" dirty="0">
                <a:latin typeface="Abadi" panose="020B0604020104020204" pitchFamily="34" charset="0"/>
              </a:rPr>
              <a:t>“, insb. Schriftform (§ 26 II 3 BDSG „Die Einwilligung bedarf der Schriftform, soweit nicht wegen besonderer Umstände eine andere Form angemessen ist.“, hierzu Thüsing/Rombey, NZA 2019, 1399)</a:t>
            </a:r>
          </a:p>
          <a:p>
            <a:pPr>
              <a:lnSpc>
                <a:spcPct val="160000"/>
              </a:lnSpc>
              <a:buFont typeface="Wingdings" panose="05000000000000000000" pitchFamily="2" charset="2"/>
              <a:buChar char="ü"/>
            </a:pPr>
            <a:r>
              <a:rPr lang="de-DE" sz="3800" dirty="0">
                <a:latin typeface="Abadi" panose="020B0604020104020204" pitchFamily="34" charset="0"/>
              </a:rPr>
              <a:t>Arbeits- und Gesundheitsschutz</a:t>
            </a:r>
          </a:p>
        </p:txBody>
      </p:sp>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10</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pic>
        <p:nvPicPr>
          <p:cNvPr id="1026" name="Bild 1" descr="image001">
            <a:extLst>
              <a:ext uri="{FF2B5EF4-FFF2-40B4-BE49-F238E27FC236}">
                <a16:creationId xmlns:a16="http://schemas.microsoft.com/office/drawing/2014/main" id="{87BCA8FE-E6D2-43DE-8A91-E3837737834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15063" y="178919"/>
            <a:ext cx="2857500"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962135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fontScale="90000"/>
          </a:bodyPr>
          <a:lstStyle/>
          <a:p>
            <a:pPr algn="ctr"/>
            <a:r>
              <a:rPr lang="de-DE" b="1" dirty="0">
                <a:latin typeface="Abadi" panose="020B0604020104020204" pitchFamily="34" charset="0"/>
              </a:rPr>
              <a:t>New Work, Arbeitsrecht, Konflikte</a:t>
            </a:r>
            <a:endParaRPr lang="de-DE" dirty="0"/>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1752601"/>
            <a:ext cx="7886700" cy="4603750"/>
          </a:xfrm>
        </p:spPr>
        <p:txBody>
          <a:bodyPr>
            <a:normAutofit fontScale="70000" lnSpcReduction="20000"/>
          </a:bodyPr>
          <a:lstStyle/>
          <a:p>
            <a:pPr>
              <a:lnSpc>
                <a:spcPct val="160000"/>
              </a:lnSpc>
            </a:pPr>
            <a:r>
              <a:rPr lang="de-DE" b="1" dirty="0">
                <a:latin typeface="Abadi" panose="020B0604020104020204" pitchFamily="34" charset="0"/>
              </a:rPr>
              <a:t>Digitaler Fortschritt und arbeitsrechtliche Realität</a:t>
            </a:r>
          </a:p>
          <a:p>
            <a:pPr>
              <a:buFont typeface="Wingdings" panose="05000000000000000000" pitchFamily="2" charset="2"/>
              <a:buChar char="ü"/>
            </a:pPr>
            <a:r>
              <a:rPr lang="de-DE" dirty="0">
                <a:latin typeface="Abadi" panose="020B0604020104020204" pitchFamily="34" charset="0"/>
              </a:rPr>
              <a:t>ArbZG, Arbeitszeiterfassung, Flexible Arbeitszeitmodelle/Ende der Vertrauensarbeit, EuGH 14.05.2019 – C </a:t>
            </a:r>
            <a:r>
              <a:rPr lang="de-DE" sz="2700" dirty="0">
                <a:latin typeface="Abadi" panose="020B0604020104020204" pitchFamily="34" charset="0"/>
              </a:rPr>
              <a:t>55/18 </a:t>
            </a:r>
            <a:r>
              <a:rPr lang="es-ES" sz="2700" dirty="0">
                <a:latin typeface="Abadi" panose="020B0604020104020204" pitchFamily="34" charset="0"/>
              </a:rPr>
              <a:t>„Federación de Servicios de Comisiones Obreras (CCOO)./.Deutsche Bank SAE“</a:t>
            </a:r>
            <a:endParaRPr lang="de-DE" sz="2700" dirty="0">
              <a:latin typeface="Abadi" panose="020B0604020104020204" pitchFamily="34" charset="0"/>
            </a:endParaRPr>
          </a:p>
          <a:p>
            <a:pPr>
              <a:buFont typeface="Wingdings" panose="05000000000000000000" pitchFamily="2" charset="2"/>
              <a:buChar char="ü"/>
            </a:pPr>
            <a:r>
              <a:rPr lang="de-DE" dirty="0">
                <a:latin typeface="Abadi" panose="020B0604020104020204" pitchFamily="34" charset="0"/>
              </a:rPr>
              <a:t>Weisungsrechte (Matrix über Ländergrenzen hinweg, zur Matrix-Organisation in der Betriebsverfassung </a:t>
            </a:r>
            <a:r>
              <a:rPr lang="de-DE" i="1" dirty="0">
                <a:latin typeface="Abadi" panose="020B0604020104020204" pitchFamily="34" charset="0"/>
              </a:rPr>
              <a:t>Bachner</a:t>
            </a:r>
            <a:r>
              <a:rPr lang="de-DE" dirty="0">
                <a:latin typeface="Abadi" panose="020B0604020104020204" pitchFamily="34" charset="0"/>
              </a:rPr>
              <a:t>, NZA 2019, 134)</a:t>
            </a:r>
          </a:p>
          <a:p>
            <a:pPr>
              <a:buFont typeface="Wingdings" panose="05000000000000000000" pitchFamily="2" charset="2"/>
              <a:buChar char="ü"/>
            </a:pPr>
            <a:r>
              <a:rPr lang="de-DE" dirty="0">
                <a:latin typeface="Abadi" panose="020B0604020104020204" pitchFamily="34" charset="0"/>
              </a:rPr>
              <a:t>Mitbestimmung und Mitbestimmungsrechte (</a:t>
            </a:r>
            <a:r>
              <a:rPr lang="de-DE" i="1" dirty="0">
                <a:latin typeface="Abadi" panose="020B0604020104020204" pitchFamily="34" charset="0"/>
              </a:rPr>
              <a:t>Körner</a:t>
            </a:r>
            <a:r>
              <a:rPr lang="de-DE" dirty="0">
                <a:latin typeface="Abadi" panose="020B0604020104020204" pitchFamily="34" charset="0"/>
              </a:rPr>
              <a:t>, Beschäftigtendatenschutz in </a:t>
            </a:r>
            <a:r>
              <a:rPr lang="de-DE" dirty="0" err="1">
                <a:latin typeface="Abadi" panose="020B0604020104020204" pitchFamily="34" charset="0"/>
              </a:rPr>
              <a:t>BVs</a:t>
            </a:r>
            <a:r>
              <a:rPr lang="de-DE" dirty="0">
                <a:latin typeface="Abadi" panose="020B0604020104020204" pitchFamily="34" charset="0"/>
              </a:rPr>
              <a:t> unter Geltung der DS-</a:t>
            </a:r>
            <a:r>
              <a:rPr lang="de-DE" dirty="0" err="1">
                <a:latin typeface="Abadi" panose="020B0604020104020204" pitchFamily="34" charset="0"/>
              </a:rPr>
              <a:t>GVO</a:t>
            </a:r>
            <a:r>
              <a:rPr lang="de-DE" dirty="0">
                <a:latin typeface="Abadi" panose="020B0604020104020204" pitchFamily="34" charset="0"/>
              </a:rPr>
              <a:t>, NZA 2019, 1389)</a:t>
            </a:r>
          </a:p>
          <a:p>
            <a:pPr>
              <a:buFont typeface="Wingdings" panose="05000000000000000000" pitchFamily="2" charset="2"/>
              <a:buChar char="ü"/>
            </a:pPr>
            <a:r>
              <a:rPr lang="de-DE" dirty="0">
                <a:latin typeface="Abadi" panose="020B0604020104020204" pitchFamily="34" charset="0"/>
              </a:rPr>
              <a:t>Datenschutz (Zugriffskonzepte, Geheimnisschutz, Privatnutzung von Dienstgeräten [datenschutzrechtliche Todsünde], </a:t>
            </a:r>
            <a:r>
              <a:rPr lang="de-DE" dirty="0" err="1">
                <a:latin typeface="Abadi" panose="020B0604020104020204" pitchFamily="34" charset="0"/>
              </a:rPr>
              <a:t>BYOD</a:t>
            </a:r>
            <a:r>
              <a:rPr lang="de-DE" dirty="0">
                <a:latin typeface="Abadi" panose="020B0604020104020204" pitchFamily="34" charset="0"/>
              </a:rPr>
              <a:t>)</a:t>
            </a:r>
          </a:p>
          <a:p>
            <a:pPr>
              <a:buFont typeface="Wingdings" panose="05000000000000000000" pitchFamily="2" charset="2"/>
              <a:buChar char="ü"/>
            </a:pPr>
            <a:r>
              <a:rPr lang="de-DE" dirty="0">
                <a:latin typeface="Abadi" panose="020B0604020104020204" pitchFamily="34" charset="0"/>
              </a:rPr>
              <a:t>E-Recruiting, Datenschutz, Einwilligung, AGG</a:t>
            </a:r>
          </a:p>
          <a:p>
            <a:pPr>
              <a:buFont typeface="Wingdings" panose="05000000000000000000" pitchFamily="2" charset="2"/>
              <a:buChar char="ü"/>
            </a:pPr>
            <a:r>
              <a:rPr lang="de-DE" dirty="0">
                <a:latin typeface="Abadi" panose="020B0604020104020204" pitchFamily="34" charset="0"/>
              </a:rPr>
              <a:t>Mitbestimmung nach § 87 I Nr. 6 und § 94 BetrVG bei People Analytics</a:t>
            </a:r>
          </a:p>
          <a:p>
            <a:pPr>
              <a:buFont typeface="Wingdings" panose="05000000000000000000" pitchFamily="2" charset="2"/>
              <a:buChar char="ü"/>
            </a:pPr>
            <a:endParaRPr lang="de-DE" b="1" dirty="0">
              <a:latin typeface="Abadi" panose="020B0604020104020204" pitchFamily="34" charset="0"/>
            </a:endParaRPr>
          </a:p>
        </p:txBody>
      </p:sp>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11</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pic>
        <p:nvPicPr>
          <p:cNvPr id="1026" name="Bild 1" descr="image001">
            <a:extLst>
              <a:ext uri="{FF2B5EF4-FFF2-40B4-BE49-F238E27FC236}">
                <a16:creationId xmlns:a16="http://schemas.microsoft.com/office/drawing/2014/main" id="{87BCA8FE-E6D2-43DE-8A91-E3837737834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15063" y="178919"/>
            <a:ext cx="2857500"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771128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fontScale="90000"/>
          </a:bodyPr>
          <a:lstStyle/>
          <a:p>
            <a:pPr algn="ctr"/>
            <a:r>
              <a:rPr lang="de-DE" b="1" dirty="0">
                <a:latin typeface="Abadi" panose="020B0604020104020204" pitchFamily="34" charset="0"/>
              </a:rPr>
              <a:t>Digitalisierung im Personalbereich</a:t>
            </a:r>
            <a:endParaRPr lang="de-DE" dirty="0"/>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1781175"/>
            <a:ext cx="7886700" cy="4575176"/>
          </a:xfrm>
        </p:spPr>
        <p:txBody>
          <a:bodyPr>
            <a:normAutofit fontScale="40000" lnSpcReduction="20000"/>
          </a:bodyPr>
          <a:lstStyle/>
          <a:p>
            <a:pPr>
              <a:lnSpc>
                <a:spcPct val="160000"/>
              </a:lnSpc>
            </a:pPr>
            <a:r>
              <a:rPr lang="de-DE" b="1" dirty="0">
                <a:latin typeface="Abadi" panose="020B0604020104020204" pitchFamily="34" charset="0"/>
              </a:rPr>
              <a:t>Was bestimmt HR (absteigend in der Bedeutung)?, Quelle: Kienbaum </a:t>
            </a:r>
          </a:p>
          <a:p>
            <a:pPr>
              <a:buFont typeface="Wingdings" panose="05000000000000000000" pitchFamily="2" charset="2"/>
              <a:buChar char="ü"/>
            </a:pPr>
            <a:r>
              <a:rPr lang="de-DE" dirty="0">
                <a:latin typeface="Abadi" panose="020B0604020104020204" pitchFamily="34" charset="0"/>
              </a:rPr>
              <a:t>Sourcing &amp; Recruiting</a:t>
            </a:r>
          </a:p>
          <a:p>
            <a:pPr>
              <a:buFont typeface="Wingdings" panose="05000000000000000000" pitchFamily="2" charset="2"/>
              <a:buChar char="ü"/>
            </a:pPr>
            <a:r>
              <a:rPr lang="de-DE" dirty="0">
                <a:latin typeface="Abadi" panose="020B0604020104020204" pitchFamily="34" charset="0"/>
              </a:rPr>
              <a:t>Personaladministration</a:t>
            </a:r>
          </a:p>
          <a:p>
            <a:pPr>
              <a:buFont typeface="Wingdings" panose="05000000000000000000" pitchFamily="2" charset="2"/>
              <a:buChar char="ü"/>
            </a:pPr>
            <a:r>
              <a:rPr lang="de-DE" dirty="0">
                <a:latin typeface="Abadi" panose="020B0604020104020204" pitchFamily="34" charset="0"/>
              </a:rPr>
              <a:t>HR IT/HR Digital</a:t>
            </a:r>
          </a:p>
          <a:p>
            <a:pPr>
              <a:buFont typeface="Wingdings" panose="05000000000000000000" pitchFamily="2" charset="2"/>
              <a:buChar char="ü"/>
            </a:pPr>
            <a:r>
              <a:rPr lang="de-DE" dirty="0">
                <a:latin typeface="Abadi" panose="020B0604020104020204" pitchFamily="34" charset="0"/>
              </a:rPr>
              <a:t>HR Berichtswesen/Operative Personalplanung</a:t>
            </a:r>
          </a:p>
          <a:p>
            <a:pPr>
              <a:buFont typeface="Wingdings" panose="05000000000000000000" pitchFamily="2" charset="2"/>
              <a:buChar char="ü"/>
            </a:pPr>
            <a:r>
              <a:rPr lang="de-DE" dirty="0">
                <a:latin typeface="Abadi" panose="020B0604020104020204" pitchFamily="34" charset="0"/>
              </a:rPr>
              <a:t>Learning &amp; Development Management</a:t>
            </a:r>
          </a:p>
          <a:p>
            <a:pPr>
              <a:buFont typeface="Wingdings" panose="05000000000000000000" pitchFamily="2" charset="2"/>
              <a:buChar char="ü"/>
            </a:pPr>
            <a:r>
              <a:rPr lang="de-DE" dirty="0">
                <a:latin typeface="Abadi" panose="020B0604020104020204" pitchFamily="34" charset="0"/>
              </a:rPr>
              <a:t>Performance &amp; Kompetenzmanagement</a:t>
            </a:r>
          </a:p>
          <a:p>
            <a:pPr>
              <a:buFont typeface="Wingdings" panose="05000000000000000000" pitchFamily="2" charset="2"/>
              <a:buChar char="ü"/>
            </a:pPr>
            <a:r>
              <a:rPr lang="de-DE" dirty="0">
                <a:latin typeface="Abadi" panose="020B0604020104020204" pitchFamily="34" charset="0"/>
              </a:rPr>
              <a:t>HR Prozessmanagement</a:t>
            </a:r>
          </a:p>
          <a:p>
            <a:pPr>
              <a:buFont typeface="Wingdings" panose="05000000000000000000" pitchFamily="2" charset="2"/>
              <a:buChar char="ü"/>
            </a:pPr>
            <a:r>
              <a:rPr lang="de-DE" dirty="0" err="1">
                <a:latin typeface="Abadi" panose="020B0604020104020204" pitchFamily="34" charset="0"/>
              </a:rPr>
              <a:t>Compensation</a:t>
            </a:r>
            <a:r>
              <a:rPr lang="de-DE" dirty="0">
                <a:latin typeface="Abadi" panose="020B0604020104020204" pitchFamily="34" charset="0"/>
              </a:rPr>
              <a:t> &amp; Benefits</a:t>
            </a:r>
          </a:p>
          <a:p>
            <a:pPr>
              <a:buFont typeface="Wingdings" panose="05000000000000000000" pitchFamily="2" charset="2"/>
              <a:buChar char="ü"/>
            </a:pPr>
            <a:r>
              <a:rPr lang="de-DE" dirty="0">
                <a:latin typeface="Abadi" panose="020B0604020104020204" pitchFamily="34" charset="0"/>
              </a:rPr>
              <a:t>HR- Kommunikation</a:t>
            </a:r>
          </a:p>
          <a:p>
            <a:pPr>
              <a:buFont typeface="Wingdings" panose="05000000000000000000" pitchFamily="2" charset="2"/>
              <a:buChar char="ü"/>
            </a:pPr>
            <a:r>
              <a:rPr lang="de-DE" dirty="0">
                <a:latin typeface="Abadi" panose="020B0604020104020204" pitchFamily="34" charset="0"/>
              </a:rPr>
              <a:t>Talent Management</a:t>
            </a:r>
          </a:p>
          <a:p>
            <a:pPr>
              <a:buFont typeface="Wingdings" panose="05000000000000000000" pitchFamily="2" charset="2"/>
              <a:buChar char="ü"/>
            </a:pPr>
            <a:r>
              <a:rPr lang="de-DE" dirty="0">
                <a:latin typeface="Abadi" panose="020B0604020104020204" pitchFamily="34" charset="0"/>
              </a:rPr>
              <a:t>Strategische Personalplanung &amp; Beschäftigungsfähigkeit</a:t>
            </a:r>
          </a:p>
          <a:p>
            <a:pPr>
              <a:buFont typeface="Wingdings" panose="05000000000000000000" pitchFamily="2" charset="2"/>
              <a:buChar char="ü"/>
            </a:pPr>
            <a:r>
              <a:rPr lang="de-DE" dirty="0">
                <a:latin typeface="Abadi" panose="020B0604020104020204" pitchFamily="34" charset="0"/>
              </a:rPr>
              <a:t>HR Strategie &amp; strategisches Controlling</a:t>
            </a:r>
          </a:p>
          <a:p>
            <a:pPr>
              <a:buFont typeface="Wingdings" panose="05000000000000000000" pitchFamily="2" charset="2"/>
              <a:buChar char="ü"/>
            </a:pPr>
            <a:r>
              <a:rPr lang="de-DE" dirty="0">
                <a:latin typeface="Abadi" panose="020B0604020104020204" pitchFamily="34" charset="0"/>
              </a:rPr>
              <a:t>Führungs- und Unternehmenskultur</a:t>
            </a:r>
          </a:p>
          <a:p>
            <a:pPr>
              <a:buFont typeface="Wingdings" panose="05000000000000000000" pitchFamily="2" charset="2"/>
              <a:buChar char="ü"/>
            </a:pPr>
            <a:r>
              <a:rPr lang="de-DE" dirty="0">
                <a:latin typeface="Abadi" panose="020B0604020104020204" pitchFamily="34" charset="0"/>
              </a:rPr>
              <a:t>Change Management &amp; Organisationsentwicklung</a:t>
            </a:r>
          </a:p>
          <a:p>
            <a:pPr>
              <a:buFont typeface="Wingdings" panose="05000000000000000000" pitchFamily="2" charset="2"/>
              <a:buChar char="ü"/>
            </a:pPr>
            <a:r>
              <a:rPr lang="de-DE" dirty="0">
                <a:latin typeface="Abadi" panose="020B0604020104020204" pitchFamily="34" charset="0"/>
              </a:rPr>
              <a:t>Gesundheitsmanagement</a:t>
            </a:r>
          </a:p>
          <a:p>
            <a:pPr>
              <a:buFont typeface="Wingdings" panose="05000000000000000000" pitchFamily="2" charset="2"/>
              <a:buChar char="ü"/>
            </a:pPr>
            <a:r>
              <a:rPr lang="de-DE" dirty="0">
                <a:latin typeface="Abadi" panose="020B0604020104020204" pitchFamily="34" charset="0"/>
              </a:rPr>
              <a:t>Mitbestimmungs- und Gremienmanagement (SW: Mitbestimmung light bzw. größenbezogene Befreiung von Mitbestimmung)</a:t>
            </a:r>
          </a:p>
        </p:txBody>
      </p:sp>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12</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pic>
        <p:nvPicPr>
          <p:cNvPr id="1026" name="Bild 1" descr="image001">
            <a:extLst>
              <a:ext uri="{FF2B5EF4-FFF2-40B4-BE49-F238E27FC236}">
                <a16:creationId xmlns:a16="http://schemas.microsoft.com/office/drawing/2014/main" id="{87BCA8FE-E6D2-43DE-8A91-E3837737834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15063" y="178919"/>
            <a:ext cx="2857500"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423347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fontScale="90000"/>
          </a:bodyPr>
          <a:lstStyle/>
          <a:p>
            <a:pPr algn="ctr"/>
            <a:r>
              <a:rPr lang="de-DE" b="1" dirty="0">
                <a:latin typeface="Abadi" panose="020B0604020104020204" pitchFamily="34" charset="0"/>
              </a:rPr>
              <a:t>Die Praxis: Arbeit 4.0 und der Unfall</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1781175"/>
            <a:ext cx="7886700" cy="4575176"/>
          </a:xfrm>
        </p:spPr>
        <p:txBody>
          <a:bodyPr>
            <a:normAutofit fontScale="62500" lnSpcReduction="20000"/>
          </a:bodyPr>
          <a:lstStyle/>
          <a:p>
            <a:pPr>
              <a:lnSpc>
                <a:spcPct val="160000"/>
              </a:lnSpc>
            </a:pPr>
            <a:r>
              <a:rPr lang="de-DE" b="1" dirty="0">
                <a:latin typeface="Abadi" panose="020B0604020104020204" pitchFamily="34" charset="0"/>
              </a:rPr>
              <a:t>BSG 05.07.2016 – B 2 U 5/15 R „Was ist (k)ein Wegeunfall?“</a:t>
            </a:r>
          </a:p>
          <a:p>
            <a:pPr>
              <a:lnSpc>
                <a:spcPct val="160000"/>
              </a:lnSpc>
              <a:buFont typeface="Wingdings" panose="05000000000000000000" pitchFamily="2" charset="2"/>
              <a:buChar char="ü"/>
            </a:pPr>
            <a:r>
              <a:rPr lang="de-DE" dirty="0">
                <a:latin typeface="Abadi" panose="020B0604020104020204" pitchFamily="34" charset="0"/>
              </a:rPr>
              <a:t>Ein in der gesetzlichen Unfallversicherung geschützter Betriebsweg scheidet aus, wenn bei einer häuslichen Arbeitsstätte (Home-Office) ein Weg innerhalb des Wohngebäudes zurückgelegt wird, um einer </a:t>
            </a:r>
            <a:r>
              <a:rPr lang="de-DE" u="sng" dirty="0">
                <a:latin typeface="Abadi" panose="020B0604020104020204" pitchFamily="34" charset="0"/>
              </a:rPr>
              <a:t>eigenwirtschaftlichen Tätigkeit </a:t>
            </a:r>
            <a:r>
              <a:rPr lang="de-DE" dirty="0">
                <a:latin typeface="Abadi" panose="020B0604020104020204" pitchFamily="34" charset="0"/>
              </a:rPr>
              <a:t>(hier: Trinken) nachzugehen.</a:t>
            </a:r>
          </a:p>
          <a:p>
            <a:pPr>
              <a:lnSpc>
                <a:spcPct val="160000"/>
              </a:lnSpc>
              <a:buFont typeface="Wingdings" panose="05000000000000000000" pitchFamily="2" charset="2"/>
              <a:buChar char="ü"/>
            </a:pPr>
            <a:r>
              <a:rPr lang="de-DE" dirty="0">
                <a:latin typeface="Abadi" panose="020B0604020104020204" pitchFamily="34" charset="0"/>
              </a:rPr>
              <a:t>Bei der Feststellung eines versicherten Betriebsweges im häuslichen Bereich ist für das zu prüfende Betriebsinteresse des Weges unabhängig von dem konkreten Umfang der betrieblichen oder privaten Nutzung des konkreten Unfallortes primär entscheidend, welche konkrete Verrichtung mit welchem Ziel im Moment des Unfalls ausgeübt worden ist.</a:t>
            </a:r>
          </a:p>
        </p:txBody>
      </p:sp>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13</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pic>
        <p:nvPicPr>
          <p:cNvPr id="1026" name="Bild 1" descr="image001">
            <a:extLst>
              <a:ext uri="{FF2B5EF4-FFF2-40B4-BE49-F238E27FC236}">
                <a16:creationId xmlns:a16="http://schemas.microsoft.com/office/drawing/2014/main" id="{87BCA8FE-E6D2-43DE-8A91-E3837737834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15063" y="178919"/>
            <a:ext cx="2857500"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673239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fontScale="90000"/>
          </a:bodyPr>
          <a:lstStyle/>
          <a:p>
            <a:pPr algn="ctr"/>
            <a:r>
              <a:rPr lang="de-DE" b="1" dirty="0">
                <a:latin typeface="Abadi" panose="020B0604020104020204" pitchFamily="34" charset="0"/>
              </a:rPr>
              <a:t>Die Praxis: Arbeit 4.0 und der Unfall</a:t>
            </a:r>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1781175"/>
            <a:ext cx="7886700" cy="4575176"/>
          </a:xfrm>
        </p:spPr>
        <p:txBody>
          <a:bodyPr>
            <a:normAutofit/>
          </a:bodyPr>
          <a:lstStyle/>
          <a:p>
            <a:pPr>
              <a:lnSpc>
                <a:spcPct val="160000"/>
              </a:lnSpc>
            </a:pPr>
            <a:r>
              <a:rPr lang="de-DE" b="1" dirty="0">
                <a:latin typeface="Abadi" panose="020B0604020104020204" pitchFamily="34" charset="0"/>
              </a:rPr>
              <a:t>SG München 04.07.2019 – S 40 U 227/18 „Was ist (k)ein Wegeunfall? – Der Gang zur Toilette“</a:t>
            </a:r>
          </a:p>
          <a:p>
            <a:pPr>
              <a:lnSpc>
                <a:spcPct val="160000"/>
              </a:lnSpc>
              <a:buFont typeface="Wingdings" panose="05000000000000000000" pitchFamily="2" charset="2"/>
              <a:buChar char="ü"/>
            </a:pPr>
            <a:r>
              <a:rPr lang="de-DE" sz="2400" dirty="0">
                <a:latin typeface="Abadi" panose="020B0604020104020204" pitchFamily="34" charset="0"/>
              </a:rPr>
              <a:t>Ein Homeoffice-Arbeiter, der auf dem Rückweg von der Toilette im Erdgeschoss zu seinem Arbeitsplatz im Keller auf der Treppe stürzt, steht dabei nicht gemäß § 8 I SGB VII unter dem Schutz der gesetzlichen Unfallversicherung.</a:t>
            </a:r>
          </a:p>
        </p:txBody>
      </p:sp>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14</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pic>
        <p:nvPicPr>
          <p:cNvPr id="1026" name="Bild 1" descr="image001">
            <a:extLst>
              <a:ext uri="{FF2B5EF4-FFF2-40B4-BE49-F238E27FC236}">
                <a16:creationId xmlns:a16="http://schemas.microsoft.com/office/drawing/2014/main" id="{87BCA8FE-E6D2-43DE-8A91-E3837737834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15063" y="178919"/>
            <a:ext cx="2857500"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676402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95325" y="1131096"/>
            <a:ext cx="7886700" cy="756677"/>
          </a:xfrm>
        </p:spPr>
        <p:txBody>
          <a:bodyPr/>
          <a:lstStyle/>
          <a:p>
            <a:pPr algn="ctr"/>
            <a:r>
              <a:rPr lang="de-DE" b="1" dirty="0">
                <a:latin typeface="Abadi" panose="020B0604020104020204" pitchFamily="34" charset="0"/>
              </a:rPr>
              <a:t>Erkenntnis</a:t>
            </a:r>
            <a:endParaRPr lang="de-DE" b="1" dirty="0"/>
          </a:p>
        </p:txBody>
      </p:sp>
      <p:graphicFrame>
        <p:nvGraphicFramePr>
          <p:cNvPr id="2" name="Inhaltsplatzhalter 1">
            <a:extLst>
              <a:ext uri="{FF2B5EF4-FFF2-40B4-BE49-F238E27FC236}">
                <a16:creationId xmlns:a16="http://schemas.microsoft.com/office/drawing/2014/main" id="{221F3AD9-3245-4198-A1FD-B8057915F8F6}"/>
              </a:ext>
            </a:extLst>
          </p:cNvPr>
          <p:cNvGraphicFramePr>
            <a:graphicFrameLocks noGrp="1"/>
          </p:cNvGraphicFramePr>
          <p:nvPr>
            <p:ph idx="1"/>
            <p:extLst>
              <p:ext uri="{D42A27DB-BD31-4B8C-83A1-F6EECF244321}">
                <p14:modId xmlns:p14="http://schemas.microsoft.com/office/powerpoint/2010/main" val="4200733065"/>
              </p:ext>
            </p:extLst>
          </p:nvPr>
        </p:nvGraphicFramePr>
        <p:xfrm>
          <a:off x="628650" y="2001838"/>
          <a:ext cx="7886700" cy="41386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15</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pic>
        <p:nvPicPr>
          <p:cNvPr id="9" name="Bild 1" descr="image001">
            <a:extLst>
              <a:ext uri="{FF2B5EF4-FFF2-40B4-BE49-F238E27FC236}">
                <a16:creationId xmlns:a16="http://schemas.microsoft.com/office/drawing/2014/main" id="{E1E2AA5B-B4B9-40C2-BD2F-EA626E277037}"/>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215063" y="178919"/>
            <a:ext cx="2857500"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Grafik 2">
            <a:extLst>
              <a:ext uri="{FF2B5EF4-FFF2-40B4-BE49-F238E27FC236}">
                <a16:creationId xmlns:a16="http://schemas.microsoft.com/office/drawing/2014/main" id="{5FB69653-3B3C-43F5-B789-70A2A29D51EE}"/>
              </a:ext>
            </a:extLst>
          </p:cNvPr>
          <p:cNvPicPr>
            <a:picLocks noChangeAspect="1"/>
          </p:cNvPicPr>
          <p:nvPr/>
        </p:nvPicPr>
        <p:blipFill>
          <a:blip r:embed="rId9"/>
          <a:stretch>
            <a:fillRect/>
          </a:stretch>
        </p:blipFill>
        <p:spPr>
          <a:xfrm>
            <a:off x="628650" y="3879851"/>
            <a:ext cx="1905000" cy="2476500"/>
          </a:xfrm>
          <a:prstGeom prst="rect">
            <a:avLst/>
          </a:prstGeom>
        </p:spPr>
      </p:pic>
    </p:spTree>
    <p:extLst>
      <p:ext uri="{BB962C8B-B14F-4D97-AF65-F5344CB8AC3E}">
        <p14:creationId xmlns:p14="http://schemas.microsoft.com/office/powerpoint/2010/main" val="4169081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fontScale="90000"/>
          </a:bodyPr>
          <a:lstStyle/>
          <a:p>
            <a:pPr algn="ctr"/>
            <a:r>
              <a:rPr lang="de-DE" b="1" dirty="0">
                <a:latin typeface="Abadi" panose="020B0604020104020204" pitchFamily="34" charset="0"/>
              </a:rPr>
              <a:t>New Work - Standortbestimmung</a:t>
            </a:r>
            <a:endParaRPr lang="de-DE" dirty="0"/>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77500" lnSpcReduction="20000"/>
          </a:bodyPr>
          <a:lstStyle/>
          <a:p>
            <a:pPr>
              <a:lnSpc>
                <a:spcPct val="100000"/>
              </a:lnSpc>
            </a:pPr>
            <a:r>
              <a:rPr lang="de-DE" b="1" dirty="0">
                <a:latin typeface="Abadi" panose="020B0604020104020204" pitchFamily="34" charset="0"/>
              </a:rPr>
              <a:t>Arbeit 4.0 – Von der Handarbeit über die Industriearbeit zur digitalen Arbeit</a:t>
            </a:r>
          </a:p>
          <a:p>
            <a:pPr>
              <a:buFont typeface="Wingdings" panose="05000000000000000000" pitchFamily="2" charset="2"/>
              <a:buChar char="ü"/>
            </a:pPr>
            <a:r>
              <a:rPr lang="de-DE" dirty="0">
                <a:latin typeface="Abadi" panose="020B0604020104020204" pitchFamily="34" charset="0"/>
              </a:rPr>
              <a:t>Arbeit 1.0: Industriegesellschaft, 18. Jahrhundert, „die Dampfmaschine“</a:t>
            </a:r>
          </a:p>
          <a:p>
            <a:pPr>
              <a:buFont typeface="Wingdings" panose="05000000000000000000" pitchFamily="2" charset="2"/>
              <a:buChar char="ü"/>
            </a:pPr>
            <a:r>
              <a:rPr lang="de-DE" dirty="0">
                <a:latin typeface="Abadi" panose="020B0604020104020204" pitchFamily="34" charset="0"/>
              </a:rPr>
              <a:t>Arbeit 2.0: Massenproduktion, Ende des 19 Jahrhunderts, Organisation der Arbeiterschaft</a:t>
            </a:r>
          </a:p>
          <a:p>
            <a:pPr>
              <a:buFont typeface="Wingdings" panose="05000000000000000000" pitchFamily="2" charset="2"/>
              <a:buChar char="ü"/>
            </a:pPr>
            <a:r>
              <a:rPr lang="de-DE" dirty="0">
                <a:latin typeface="Abadi" panose="020B0604020104020204" pitchFamily="34" charset="0"/>
              </a:rPr>
              <a:t>Arbeit 3.0: Marktwirtschaft, Sozialstaat, Arbeitnehmerrechte, Informationstechnik, Dienstleistungen, Globalisierung</a:t>
            </a:r>
          </a:p>
          <a:p>
            <a:pPr>
              <a:buFont typeface="Wingdings" panose="05000000000000000000" pitchFamily="2" charset="2"/>
              <a:buChar char="ü"/>
            </a:pPr>
            <a:r>
              <a:rPr lang="de-DE" dirty="0">
                <a:latin typeface="Abadi" panose="020B0604020104020204" pitchFamily="34" charset="0"/>
              </a:rPr>
              <a:t>Arbeit 4.0: Arbeiten in einer digitalen bzw. digitalisierten Welt, komplex und viele Aspekte = Gesamtbild</a:t>
            </a:r>
          </a:p>
          <a:p>
            <a:pPr>
              <a:buFont typeface="Wingdings" panose="05000000000000000000" pitchFamily="2" charset="2"/>
              <a:buChar char="ü"/>
            </a:pPr>
            <a:r>
              <a:rPr lang="de-DE" b="1" dirty="0">
                <a:latin typeface="Abadi" panose="020B0604020104020204" pitchFamily="34" charset="0"/>
              </a:rPr>
              <a:t>Lesetipp: Von der Antike zur digitalen Arbeitswelt, Preis, RdA 2019, 75</a:t>
            </a:r>
          </a:p>
        </p:txBody>
      </p:sp>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2</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pic>
        <p:nvPicPr>
          <p:cNvPr id="1026" name="Bild 1" descr="image001">
            <a:extLst>
              <a:ext uri="{FF2B5EF4-FFF2-40B4-BE49-F238E27FC236}">
                <a16:creationId xmlns:a16="http://schemas.microsoft.com/office/drawing/2014/main" id="{87BCA8FE-E6D2-43DE-8A91-E3837737834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15063" y="178919"/>
            <a:ext cx="2857500"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274476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fontScale="90000"/>
          </a:bodyPr>
          <a:lstStyle/>
          <a:p>
            <a:pPr algn="ctr"/>
            <a:r>
              <a:rPr lang="de-DE" b="1" dirty="0">
                <a:latin typeface="Abadi" panose="020B0604020104020204" pitchFamily="34" charset="0"/>
              </a:rPr>
              <a:t>New Work - Standortbestimmung</a:t>
            </a:r>
            <a:endParaRPr lang="de-DE" dirty="0"/>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92500" lnSpcReduction="20000"/>
          </a:bodyPr>
          <a:lstStyle/>
          <a:p>
            <a:pPr>
              <a:lnSpc>
                <a:spcPct val="100000"/>
              </a:lnSpc>
            </a:pPr>
            <a:r>
              <a:rPr lang="de-DE" b="1" dirty="0">
                <a:latin typeface="Abadi" panose="020B0604020104020204" pitchFamily="34" charset="0"/>
              </a:rPr>
              <a:t>Neudenken der Personalarbeit und des Arbeitsrechts</a:t>
            </a:r>
          </a:p>
          <a:p>
            <a:pPr>
              <a:lnSpc>
                <a:spcPct val="100000"/>
              </a:lnSpc>
              <a:buFont typeface="Wingdings" panose="05000000000000000000" pitchFamily="2" charset="2"/>
              <a:buChar char="ü"/>
            </a:pPr>
            <a:r>
              <a:rPr lang="de-DE" dirty="0">
                <a:latin typeface="Abadi" panose="020B0604020104020204" pitchFamily="34" charset="0"/>
              </a:rPr>
              <a:t>Neue Technologien und agil geänderte Organisation beeinflussen grundlegend Geschäftsmodelle und Produktivität, Zwang zur digitalen Transformation</a:t>
            </a:r>
          </a:p>
          <a:p>
            <a:pPr>
              <a:lnSpc>
                <a:spcPct val="100000"/>
              </a:lnSpc>
              <a:buFont typeface="Wingdings" panose="05000000000000000000" pitchFamily="2" charset="2"/>
              <a:buChar char="ü"/>
            </a:pPr>
            <a:r>
              <a:rPr lang="de-DE" dirty="0">
                <a:latin typeface="Abadi" panose="020B0604020104020204" pitchFamily="34" charset="0"/>
              </a:rPr>
              <a:t>Arbeitswerte und -kulturen ändern sich (Performance Management, Fehlerkultur, Coachingansätze, People Analytics)</a:t>
            </a:r>
          </a:p>
          <a:p>
            <a:pPr>
              <a:lnSpc>
                <a:spcPct val="100000"/>
              </a:lnSpc>
              <a:buFont typeface="Wingdings" panose="05000000000000000000" pitchFamily="2" charset="2"/>
              <a:buChar char="ü"/>
            </a:pPr>
            <a:r>
              <a:rPr lang="de-DE" dirty="0">
                <a:latin typeface="Abadi" panose="020B0604020104020204" pitchFamily="34" charset="0"/>
              </a:rPr>
              <a:t>Fähigkeiten und Kompetenzen wandeln sich mit kurzer Halbwertzeit, Verfügbarkeit von Talenten wird zum „War </a:t>
            </a:r>
            <a:r>
              <a:rPr lang="de-DE" dirty="0" err="1">
                <a:latin typeface="Abadi" panose="020B0604020104020204" pitchFamily="34" charset="0"/>
              </a:rPr>
              <a:t>for</a:t>
            </a:r>
            <a:r>
              <a:rPr lang="de-DE" dirty="0">
                <a:latin typeface="Abadi" panose="020B0604020104020204" pitchFamily="34" charset="0"/>
              </a:rPr>
              <a:t> Talents“ und „Die Jungen wissen mehr als die Alten“</a:t>
            </a:r>
          </a:p>
          <a:p>
            <a:pPr>
              <a:lnSpc>
                <a:spcPct val="100000"/>
              </a:lnSpc>
            </a:pPr>
            <a:endParaRPr lang="de-DE" b="1" dirty="0">
              <a:latin typeface="Abadi" panose="020B0604020104020204" pitchFamily="34" charset="0"/>
            </a:endParaRPr>
          </a:p>
        </p:txBody>
      </p:sp>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3</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pic>
        <p:nvPicPr>
          <p:cNvPr id="1026" name="Bild 1" descr="image001">
            <a:extLst>
              <a:ext uri="{FF2B5EF4-FFF2-40B4-BE49-F238E27FC236}">
                <a16:creationId xmlns:a16="http://schemas.microsoft.com/office/drawing/2014/main" id="{87BCA8FE-E6D2-43DE-8A91-E3837737834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15063" y="178919"/>
            <a:ext cx="2857500"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525779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fontScale="90000"/>
          </a:bodyPr>
          <a:lstStyle/>
          <a:p>
            <a:pPr algn="ctr"/>
            <a:r>
              <a:rPr lang="de-DE" b="1" dirty="0">
                <a:latin typeface="Abadi" panose="020B0604020104020204" pitchFamily="34" charset="0"/>
              </a:rPr>
              <a:t>New Work - Standortbestimmung</a:t>
            </a:r>
            <a:endParaRPr lang="de-DE" dirty="0"/>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065714"/>
          </a:xfrm>
        </p:spPr>
        <p:txBody>
          <a:bodyPr>
            <a:normAutofit fontScale="62500" lnSpcReduction="20000"/>
          </a:bodyPr>
          <a:lstStyle/>
          <a:p>
            <a:pPr>
              <a:lnSpc>
                <a:spcPct val="160000"/>
              </a:lnSpc>
            </a:pPr>
            <a:r>
              <a:rPr lang="de-DE" sz="3300" b="1" dirty="0">
                <a:latin typeface="Abadi" panose="020B0604020104020204" pitchFamily="34" charset="0"/>
              </a:rPr>
              <a:t>Was beschreibt und umfasst Arbeit 4.0?</a:t>
            </a:r>
          </a:p>
          <a:p>
            <a:pPr>
              <a:buFont typeface="Wingdings" panose="05000000000000000000" pitchFamily="2" charset="2"/>
              <a:buChar char="ü"/>
            </a:pPr>
            <a:r>
              <a:rPr lang="de-DE" sz="3300" dirty="0">
                <a:latin typeface="Abadi" panose="020B0604020104020204" pitchFamily="34" charset="0"/>
              </a:rPr>
              <a:t>Vereinbarkeit von Beruf und Familie, von der </a:t>
            </a:r>
            <a:r>
              <a:rPr lang="de-DE" sz="3300" dirty="0" err="1">
                <a:latin typeface="Abadi" panose="020B0604020104020204" pitchFamily="34" charset="0"/>
              </a:rPr>
              <a:t>work</a:t>
            </a:r>
            <a:r>
              <a:rPr lang="de-DE" sz="3300" dirty="0">
                <a:latin typeface="Abadi" panose="020B0604020104020204" pitchFamily="34" charset="0"/>
              </a:rPr>
              <a:t>-</a:t>
            </a:r>
            <a:r>
              <a:rPr lang="de-DE" sz="3300" dirty="0" err="1">
                <a:latin typeface="Abadi" panose="020B0604020104020204" pitchFamily="34" charset="0"/>
              </a:rPr>
              <a:t>life</a:t>
            </a:r>
            <a:r>
              <a:rPr lang="de-DE" sz="3300" dirty="0">
                <a:latin typeface="Abadi" panose="020B0604020104020204" pitchFamily="34" charset="0"/>
              </a:rPr>
              <a:t>-balance zum </a:t>
            </a:r>
            <a:r>
              <a:rPr lang="de-DE" sz="3300" dirty="0" err="1">
                <a:latin typeface="Abadi" panose="020B0604020104020204" pitchFamily="34" charset="0"/>
              </a:rPr>
              <a:t>work</a:t>
            </a:r>
            <a:r>
              <a:rPr lang="de-DE" sz="3300" dirty="0">
                <a:latin typeface="Abadi" panose="020B0604020104020204" pitchFamily="34" charset="0"/>
              </a:rPr>
              <a:t>-</a:t>
            </a:r>
            <a:r>
              <a:rPr lang="de-DE" sz="3300" dirty="0" err="1">
                <a:latin typeface="Abadi" panose="020B0604020104020204" pitchFamily="34" charset="0"/>
              </a:rPr>
              <a:t>life</a:t>
            </a:r>
            <a:r>
              <a:rPr lang="de-DE" sz="3300" dirty="0">
                <a:latin typeface="Abadi" panose="020B0604020104020204" pitchFamily="34" charset="0"/>
              </a:rPr>
              <a:t>-blending</a:t>
            </a:r>
          </a:p>
          <a:p>
            <a:pPr>
              <a:buFont typeface="Wingdings" panose="05000000000000000000" pitchFamily="2" charset="2"/>
              <a:buChar char="ü"/>
            </a:pPr>
            <a:r>
              <a:rPr lang="de-DE" sz="3300" dirty="0">
                <a:latin typeface="Abadi" panose="020B0604020104020204" pitchFamily="34" charset="0"/>
              </a:rPr>
              <a:t>Arbeitszeit- und Arbeitsortflexibilität (</a:t>
            </a:r>
            <a:r>
              <a:rPr lang="de-DE" sz="3300" dirty="0" err="1">
                <a:latin typeface="Abadi" panose="020B0604020104020204" pitchFamily="34" charset="0"/>
              </a:rPr>
              <a:t>anytime</a:t>
            </a:r>
            <a:r>
              <a:rPr lang="de-DE" sz="3300" dirty="0">
                <a:latin typeface="Abadi" panose="020B0604020104020204" pitchFamily="34" charset="0"/>
              </a:rPr>
              <a:t> &amp; </a:t>
            </a:r>
            <a:r>
              <a:rPr lang="de-DE" sz="3300" dirty="0" err="1">
                <a:latin typeface="Abadi" panose="020B0604020104020204" pitchFamily="34" charset="0"/>
              </a:rPr>
              <a:t>anyplace</a:t>
            </a:r>
            <a:r>
              <a:rPr lang="de-DE" sz="3300" dirty="0">
                <a:latin typeface="Abadi" panose="020B0604020104020204" pitchFamily="34" charset="0"/>
              </a:rPr>
              <a:t>), negativ: Entgrenzung der Arbeit (</a:t>
            </a:r>
            <a:r>
              <a:rPr lang="de-DE" sz="3300" dirty="0" err="1">
                <a:latin typeface="Abadi" panose="020B0604020104020204" pitchFamily="34" charset="0"/>
              </a:rPr>
              <a:t>always</a:t>
            </a:r>
            <a:r>
              <a:rPr lang="de-DE" sz="3300" dirty="0">
                <a:latin typeface="Abadi" panose="020B0604020104020204" pitchFamily="34" charset="0"/>
              </a:rPr>
              <a:t> &amp; </a:t>
            </a:r>
            <a:r>
              <a:rPr lang="de-DE" sz="3300" dirty="0" err="1">
                <a:latin typeface="Abadi" panose="020B0604020104020204" pitchFamily="34" charset="0"/>
              </a:rPr>
              <a:t>everywhere</a:t>
            </a:r>
            <a:r>
              <a:rPr lang="de-DE" sz="3300" dirty="0">
                <a:latin typeface="Abadi" panose="020B0604020104020204" pitchFamily="34" charset="0"/>
              </a:rPr>
              <a:t>)</a:t>
            </a:r>
          </a:p>
          <a:p>
            <a:pPr>
              <a:buFont typeface="Wingdings" panose="05000000000000000000" pitchFamily="2" charset="2"/>
              <a:buChar char="ü"/>
            </a:pPr>
            <a:r>
              <a:rPr lang="de-DE" sz="3300" dirty="0">
                <a:latin typeface="Abadi" panose="020B0604020104020204" pitchFamily="34" charset="0"/>
              </a:rPr>
              <a:t>Technisierung, Digitalisierung, Vernetzung und Automatisierung</a:t>
            </a:r>
          </a:p>
          <a:p>
            <a:pPr>
              <a:buFont typeface="Wingdings" panose="05000000000000000000" pitchFamily="2" charset="2"/>
              <a:buChar char="ü"/>
            </a:pPr>
            <a:r>
              <a:rPr lang="de-DE" sz="3300" dirty="0">
                <a:latin typeface="Abadi" panose="020B0604020104020204" pitchFamily="34" charset="0"/>
              </a:rPr>
              <a:t>Konkurrenzdruck, Kosteneinspar-, Produktivitäts-, Kreativitäts- und Effizienzpotenziale</a:t>
            </a:r>
          </a:p>
          <a:p>
            <a:pPr>
              <a:buFont typeface="Wingdings" panose="05000000000000000000" pitchFamily="2" charset="2"/>
              <a:buChar char="ü"/>
            </a:pPr>
            <a:r>
              <a:rPr lang="de-DE" sz="3300" dirty="0">
                <a:latin typeface="Abadi" panose="020B0604020104020204" pitchFamily="34" charset="0"/>
              </a:rPr>
              <a:t>Neue Organisations- und Arbeitsformen, veränderte Führungsprinzipien (Generation Y, </a:t>
            </a:r>
            <a:r>
              <a:rPr lang="de-DE" sz="3300" dirty="0" err="1">
                <a:latin typeface="Abadi" panose="020B0604020104020204" pitchFamily="34" charset="0"/>
              </a:rPr>
              <a:t>Nudge</a:t>
            </a:r>
            <a:r>
              <a:rPr lang="de-DE" sz="3300" dirty="0">
                <a:latin typeface="Abadi" panose="020B0604020104020204" pitchFamily="34" charset="0"/>
              </a:rPr>
              <a:t> Management)</a:t>
            </a:r>
          </a:p>
          <a:p>
            <a:pPr>
              <a:buFont typeface="Wingdings" panose="05000000000000000000" pitchFamily="2" charset="2"/>
              <a:buChar char="ü"/>
            </a:pPr>
            <a:r>
              <a:rPr lang="de-DE" sz="3300" dirty="0">
                <a:latin typeface="Abadi" panose="020B0604020104020204" pitchFamily="34" charset="0"/>
              </a:rPr>
              <a:t>Statt auf manueller Leistung beruht Arbeit auf Wissen (Wissensarbeit, Kompetenz, Selbständigkeit, Daten als Rohstoff)</a:t>
            </a:r>
          </a:p>
          <a:p>
            <a:pPr marL="0" indent="0">
              <a:buNone/>
            </a:pPr>
            <a:endParaRPr lang="de-DE" b="1" dirty="0">
              <a:latin typeface="Abadi" panose="020B0604020104020204" pitchFamily="34" charset="0"/>
            </a:endParaRPr>
          </a:p>
        </p:txBody>
      </p:sp>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4</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pic>
        <p:nvPicPr>
          <p:cNvPr id="1026" name="Bild 1" descr="image001">
            <a:extLst>
              <a:ext uri="{FF2B5EF4-FFF2-40B4-BE49-F238E27FC236}">
                <a16:creationId xmlns:a16="http://schemas.microsoft.com/office/drawing/2014/main" id="{87BCA8FE-E6D2-43DE-8A91-E3837737834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15063" y="178919"/>
            <a:ext cx="2857500"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189761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fontScale="90000"/>
          </a:bodyPr>
          <a:lstStyle/>
          <a:p>
            <a:pPr algn="ctr"/>
            <a:r>
              <a:rPr lang="de-DE" b="1" dirty="0">
                <a:latin typeface="Abadi" panose="020B0604020104020204" pitchFamily="34" charset="0"/>
              </a:rPr>
              <a:t>New Work - Standortbestimmung</a:t>
            </a:r>
            <a:endParaRPr lang="de-DE" dirty="0"/>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065714"/>
          </a:xfrm>
        </p:spPr>
        <p:txBody>
          <a:bodyPr>
            <a:normAutofit fontScale="92500" lnSpcReduction="10000"/>
          </a:bodyPr>
          <a:lstStyle/>
          <a:p>
            <a:pPr>
              <a:lnSpc>
                <a:spcPct val="160000"/>
              </a:lnSpc>
            </a:pPr>
            <a:r>
              <a:rPr lang="de-DE" sz="3300" b="1" dirty="0">
                <a:latin typeface="Abadi" panose="020B0604020104020204" pitchFamily="34" charset="0"/>
              </a:rPr>
              <a:t>Zwei zentrale Rechtsthemen bei Arbeit 4.0</a:t>
            </a:r>
          </a:p>
          <a:p>
            <a:pPr>
              <a:buFont typeface="Wingdings" panose="05000000000000000000" pitchFamily="2" charset="2"/>
              <a:buChar char="ü"/>
            </a:pPr>
            <a:r>
              <a:rPr lang="de-DE" sz="3300" dirty="0">
                <a:latin typeface="Abadi" panose="020B0604020104020204" pitchFamily="34" charset="0"/>
              </a:rPr>
              <a:t>Tradierter Betriebsbegriff auf dem Abstellgleis (Matrix u.a.)?</a:t>
            </a:r>
          </a:p>
          <a:p>
            <a:pPr>
              <a:buFont typeface="Wingdings" panose="05000000000000000000" pitchFamily="2" charset="2"/>
              <a:buChar char="ü"/>
            </a:pPr>
            <a:r>
              <a:rPr lang="de-DE" sz="3300" dirty="0">
                <a:latin typeface="Abadi" panose="020B0604020104020204" pitchFamily="34" charset="0"/>
              </a:rPr>
              <a:t>Tradierter </a:t>
            </a:r>
            <a:r>
              <a:rPr lang="de-DE" sz="3300" dirty="0" err="1">
                <a:latin typeface="Abadi" panose="020B0604020104020204" pitchFamily="34" charset="0"/>
              </a:rPr>
              <a:t>ArbN</a:t>
            </a:r>
            <a:r>
              <a:rPr lang="de-DE" sz="3300" dirty="0">
                <a:latin typeface="Abadi" panose="020B0604020104020204" pitchFamily="34" charset="0"/>
              </a:rPr>
              <a:t>-Begriff und -schutz auf dem Abstellgleis? Ausweg: arbeitnehmerähnliche Person oder Heimarbeiter (HAG)? Ausweg: europäischer </a:t>
            </a:r>
            <a:r>
              <a:rPr lang="de-DE" sz="3300" dirty="0" err="1">
                <a:latin typeface="Abadi" panose="020B0604020104020204" pitchFamily="34" charset="0"/>
              </a:rPr>
              <a:t>ArbN</a:t>
            </a:r>
            <a:r>
              <a:rPr lang="de-DE" sz="3300" dirty="0">
                <a:latin typeface="Abadi" panose="020B0604020104020204" pitchFamily="34" charset="0"/>
              </a:rPr>
              <a:t>-Begriff (</a:t>
            </a:r>
            <a:r>
              <a:rPr lang="de-DE" sz="3300" dirty="0" err="1">
                <a:latin typeface="Abadi" panose="020B0604020104020204" pitchFamily="34" charset="0"/>
              </a:rPr>
              <a:t>Danosa</a:t>
            </a:r>
            <a:r>
              <a:rPr lang="de-DE" sz="3300" dirty="0">
                <a:latin typeface="Abadi" panose="020B0604020104020204" pitchFamily="34" charset="0"/>
              </a:rPr>
              <a:t>)?</a:t>
            </a:r>
          </a:p>
          <a:p>
            <a:pPr marL="0" indent="0">
              <a:buNone/>
            </a:pPr>
            <a:endParaRPr lang="de-DE" b="1" dirty="0">
              <a:latin typeface="Abadi" panose="020B0604020104020204" pitchFamily="34" charset="0"/>
            </a:endParaRPr>
          </a:p>
        </p:txBody>
      </p:sp>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5</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pic>
        <p:nvPicPr>
          <p:cNvPr id="1026" name="Bild 1" descr="image001">
            <a:extLst>
              <a:ext uri="{FF2B5EF4-FFF2-40B4-BE49-F238E27FC236}">
                <a16:creationId xmlns:a16="http://schemas.microsoft.com/office/drawing/2014/main" id="{87BCA8FE-E6D2-43DE-8A91-E3837737834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15063" y="178919"/>
            <a:ext cx="2857500"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064890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fontScale="90000"/>
          </a:bodyPr>
          <a:lstStyle/>
          <a:p>
            <a:pPr algn="ctr"/>
            <a:r>
              <a:rPr lang="de-DE" b="1" dirty="0">
                <a:latin typeface="Abadi" panose="020B0604020104020204" pitchFamily="34" charset="0"/>
              </a:rPr>
              <a:t>New Work - Standortbestimmung</a:t>
            </a:r>
            <a:endParaRPr lang="de-DE" dirty="0"/>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77500" lnSpcReduction="20000"/>
          </a:bodyPr>
          <a:lstStyle/>
          <a:p>
            <a:r>
              <a:rPr lang="de-DE" b="1" dirty="0">
                <a:latin typeface="Abadi" panose="020B0604020104020204" pitchFamily="34" charset="0"/>
              </a:rPr>
              <a:t>Neue Organisations- und Führungsformen</a:t>
            </a:r>
          </a:p>
          <a:p>
            <a:pPr marL="771525" indent="-457200">
              <a:buFont typeface="Wingdings" panose="05000000000000000000" pitchFamily="2" charset="2"/>
              <a:buChar char="ü"/>
            </a:pPr>
            <a:r>
              <a:rPr lang="de-DE" dirty="0">
                <a:latin typeface="Abadi" panose="020B0604020104020204" pitchFamily="34" charset="0"/>
              </a:rPr>
              <a:t>selbstorganisiertes Arbeiten</a:t>
            </a:r>
          </a:p>
          <a:p>
            <a:pPr marL="771525" indent="-457200">
              <a:buFont typeface="Wingdings" panose="05000000000000000000" pitchFamily="2" charset="2"/>
              <a:buChar char="ü"/>
            </a:pPr>
            <a:r>
              <a:rPr lang="de-DE" dirty="0">
                <a:latin typeface="Abadi" panose="020B0604020104020204" pitchFamily="34" charset="0"/>
              </a:rPr>
              <a:t>Veränderungsbereitschaft</a:t>
            </a:r>
          </a:p>
          <a:p>
            <a:pPr marL="771525" indent="-457200">
              <a:buFont typeface="Wingdings" panose="05000000000000000000" pitchFamily="2" charset="2"/>
              <a:buChar char="ü"/>
            </a:pPr>
            <a:r>
              <a:rPr lang="de-DE" dirty="0">
                <a:latin typeface="Abadi" panose="020B0604020104020204" pitchFamily="34" charset="0"/>
              </a:rPr>
              <a:t>Teamarbeit on-</a:t>
            </a:r>
            <a:r>
              <a:rPr lang="de-DE" dirty="0" err="1">
                <a:latin typeface="Abadi" panose="020B0604020104020204" pitchFamily="34" charset="0"/>
              </a:rPr>
              <a:t>demand</a:t>
            </a:r>
            <a:r>
              <a:rPr lang="de-DE" dirty="0">
                <a:latin typeface="Abadi" panose="020B0604020104020204" pitchFamily="34" charset="0"/>
              </a:rPr>
              <a:t> in agilen Strukturen</a:t>
            </a:r>
          </a:p>
          <a:p>
            <a:r>
              <a:rPr lang="de-DE" b="1" dirty="0">
                <a:latin typeface="Abadi" panose="020B0604020104020204" pitchFamily="34" charset="0"/>
              </a:rPr>
              <a:t>Arbeit 4.0 oder New Work heißt</a:t>
            </a:r>
          </a:p>
          <a:p>
            <a:pPr marL="771525" indent="-457200">
              <a:buFont typeface="Wingdings" panose="05000000000000000000" pitchFamily="2" charset="2"/>
              <a:buChar char="ü"/>
            </a:pPr>
            <a:r>
              <a:rPr lang="de-DE" dirty="0">
                <a:latin typeface="Abadi" panose="020B0604020104020204" pitchFamily="34" charset="0"/>
              </a:rPr>
              <a:t>Arbeiten, wann und wo man „will“/muss</a:t>
            </a:r>
          </a:p>
          <a:p>
            <a:pPr marL="771525" indent="-457200">
              <a:buFont typeface="Wingdings" panose="05000000000000000000" pitchFamily="2" charset="2"/>
              <a:buChar char="ü"/>
            </a:pPr>
            <a:r>
              <a:rPr lang="de-DE" dirty="0">
                <a:latin typeface="Abadi" panose="020B0604020104020204" pitchFamily="34" charset="0"/>
              </a:rPr>
              <a:t>Integration von Arbeit und Freizeit</a:t>
            </a:r>
          </a:p>
          <a:p>
            <a:pPr marL="771525" indent="-457200">
              <a:buFont typeface="Wingdings" panose="05000000000000000000" pitchFamily="2" charset="2"/>
              <a:buChar char="ü"/>
            </a:pPr>
            <a:r>
              <a:rPr lang="de-DE" dirty="0">
                <a:latin typeface="Abadi" panose="020B0604020104020204" pitchFamily="34" charset="0"/>
              </a:rPr>
              <a:t>Qualifiziert, flexibel, schnell, vernetzt, digital = modern arbeiten, erhöht den Bedarf an moderner Personalarbeit</a:t>
            </a:r>
          </a:p>
          <a:p>
            <a:pPr marL="266700" indent="-266700"/>
            <a:r>
              <a:rPr lang="de-DE" b="1" dirty="0" err="1">
                <a:latin typeface="Abadi" panose="020B0604020104020204" pitchFamily="34" charset="0"/>
              </a:rPr>
              <a:t>Frauenhofer</a:t>
            </a:r>
            <a:r>
              <a:rPr lang="de-DE" b="1" dirty="0">
                <a:latin typeface="Abadi" panose="020B0604020104020204" pitchFamily="34" charset="0"/>
              </a:rPr>
              <a:t>-Institut:</a:t>
            </a:r>
          </a:p>
          <a:p>
            <a:pPr marL="771525" indent="-457200">
              <a:buFont typeface="Wingdings" panose="05000000000000000000" pitchFamily="2" charset="2"/>
              <a:buChar char="ü"/>
            </a:pPr>
            <a:r>
              <a:rPr lang="de-DE" dirty="0">
                <a:latin typeface="Abadi" panose="020B0604020104020204" pitchFamily="34" charset="0"/>
              </a:rPr>
              <a:t>Büro- und Wissensarbeit wird hyperflexibel, multilokal, nachhaltig und individuell</a:t>
            </a:r>
          </a:p>
          <a:p>
            <a:pPr>
              <a:buFont typeface="Wingdings" panose="05000000000000000000" pitchFamily="2" charset="2"/>
              <a:buChar char="ü"/>
            </a:pPr>
            <a:endParaRPr lang="de-DE" dirty="0">
              <a:latin typeface="Abadi" panose="020B0604020104020204" pitchFamily="34" charset="0"/>
            </a:endParaRPr>
          </a:p>
          <a:p>
            <a:pPr marL="542925">
              <a:buFont typeface="Symbol" panose="05050102010706020507" pitchFamily="18" charset="2"/>
              <a:buChar char="-"/>
            </a:pPr>
            <a:endParaRPr lang="de-DE" dirty="0">
              <a:latin typeface="Abadi" panose="020B0604020104020204" pitchFamily="34" charset="0"/>
            </a:endParaRPr>
          </a:p>
          <a:p>
            <a:pPr marL="0" indent="0">
              <a:buNone/>
            </a:pPr>
            <a:endParaRPr lang="de-DE" b="1" dirty="0">
              <a:latin typeface="Abadi" panose="020B0604020104020204" pitchFamily="34" charset="0"/>
            </a:endParaRPr>
          </a:p>
        </p:txBody>
      </p:sp>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6</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pic>
        <p:nvPicPr>
          <p:cNvPr id="1026" name="Bild 1" descr="image001">
            <a:extLst>
              <a:ext uri="{FF2B5EF4-FFF2-40B4-BE49-F238E27FC236}">
                <a16:creationId xmlns:a16="http://schemas.microsoft.com/office/drawing/2014/main" id="{87BCA8FE-E6D2-43DE-8A91-E3837737834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15063" y="178919"/>
            <a:ext cx="2857500"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685268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New Work - Grundsätze</a:t>
            </a:r>
            <a:endParaRPr lang="de-DE" dirty="0"/>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85000" lnSpcReduction="20000"/>
          </a:bodyPr>
          <a:lstStyle/>
          <a:p>
            <a:pPr>
              <a:lnSpc>
                <a:spcPct val="100000"/>
              </a:lnSpc>
            </a:pPr>
            <a:r>
              <a:rPr lang="de-DE" b="1" dirty="0">
                <a:latin typeface="Abadi" panose="020B0604020104020204" pitchFamily="34" charset="0"/>
              </a:rPr>
              <a:t>Grundsätze Agiles Arbeiten und Arbeit 4.0</a:t>
            </a:r>
          </a:p>
          <a:p>
            <a:pPr>
              <a:lnSpc>
                <a:spcPct val="100000"/>
              </a:lnSpc>
              <a:buFont typeface="Wingdings" panose="05000000000000000000" pitchFamily="2" charset="2"/>
              <a:buChar char="ü"/>
            </a:pPr>
            <a:r>
              <a:rPr lang="de-DE" dirty="0">
                <a:latin typeface="Abadi" panose="020B0604020104020204" pitchFamily="34" charset="0"/>
              </a:rPr>
              <a:t>Arbeit 4.0 ist flexibel, agil und basiert auf Vertrauen und bietet Freiräume</a:t>
            </a:r>
          </a:p>
          <a:p>
            <a:pPr>
              <a:lnSpc>
                <a:spcPct val="100000"/>
              </a:lnSpc>
              <a:buFont typeface="Wingdings" panose="05000000000000000000" pitchFamily="2" charset="2"/>
              <a:buChar char="ü"/>
            </a:pPr>
            <a:r>
              <a:rPr lang="de-DE" dirty="0">
                <a:latin typeface="Abadi" panose="020B0604020104020204" pitchFamily="34" charset="0"/>
              </a:rPr>
              <a:t>Arbeit 4.0 ist für Mitarbeiter/innen motivierend und selbstbestimmt</a:t>
            </a:r>
          </a:p>
          <a:p>
            <a:pPr>
              <a:lnSpc>
                <a:spcPct val="100000"/>
              </a:lnSpc>
              <a:buFont typeface="Wingdings" panose="05000000000000000000" pitchFamily="2" charset="2"/>
              <a:buChar char="ü"/>
            </a:pPr>
            <a:r>
              <a:rPr lang="de-DE" dirty="0">
                <a:latin typeface="Abadi" panose="020B0604020104020204" pitchFamily="34" charset="0"/>
              </a:rPr>
              <a:t>Arbeit 4.0 bedeutet gute Führung mit klaren Vorgaben, die Mitarbeiter/innen unterstützt und anleitet</a:t>
            </a:r>
          </a:p>
          <a:p>
            <a:pPr>
              <a:lnSpc>
                <a:spcPct val="100000"/>
              </a:lnSpc>
              <a:buFont typeface="Wingdings" panose="05000000000000000000" pitchFamily="2" charset="2"/>
              <a:buChar char="ü"/>
            </a:pPr>
            <a:r>
              <a:rPr lang="de-DE" dirty="0">
                <a:latin typeface="Abadi" panose="020B0604020104020204" pitchFamily="34" charset="0"/>
              </a:rPr>
              <a:t>Arbeit 4.0 ist dynamisch, digital und zeitgemäß in der Umsetzung</a:t>
            </a:r>
          </a:p>
          <a:p>
            <a:pPr>
              <a:lnSpc>
                <a:spcPct val="100000"/>
              </a:lnSpc>
              <a:buFont typeface="Wingdings" panose="05000000000000000000" pitchFamily="2" charset="2"/>
              <a:buChar char="ü"/>
            </a:pPr>
            <a:r>
              <a:rPr lang="de-DE" dirty="0">
                <a:latin typeface="Abadi" panose="020B0604020104020204" pitchFamily="34" charset="0"/>
              </a:rPr>
              <a:t>Arbeit 4.0 bedeutet, dass der Mensch im Mittelpunkt steht</a:t>
            </a:r>
          </a:p>
          <a:p>
            <a:pPr>
              <a:buFont typeface="Wingdings" panose="05000000000000000000" pitchFamily="2" charset="2"/>
              <a:buChar char="ü"/>
            </a:pPr>
            <a:endParaRPr lang="de-DE" b="1" dirty="0">
              <a:latin typeface="Abadi" panose="020B0604020104020204" pitchFamily="34" charset="0"/>
            </a:endParaRPr>
          </a:p>
          <a:p>
            <a:pPr>
              <a:buFont typeface="Wingdings" panose="05000000000000000000" pitchFamily="2" charset="2"/>
              <a:buChar char="ü"/>
            </a:pPr>
            <a:endParaRPr lang="de-DE" b="1" dirty="0">
              <a:latin typeface="Abadi" panose="020B0604020104020204" pitchFamily="34" charset="0"/>
            </a:endParaRPr>
          </a:p>
          <a:p>
            <a:pPr marL="0" indent="0">
              <a:buNone/>
            </a:pPr>
            <a:endParaRPr lang="de-DE" b="1" dirty="0">
              <a:latin typeface="Abadi" panose="020B0604020104020204" pitchFamily="34" charset="0"/>
            </a:endParaRPr>
          </a:p>
        </p:txBody>
      </p:sp>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7</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pic>
        <p:nvPicPr>
          <p:cNvPr id="1026" name="Bild 1" descr="image001">
            <a:extLst>
              <a:ext uri="{FF2B5EF4-FFF2-40B4-BE49-F238E27FC236}">
                <a16:creationId xmlns:a16="http://schemas.microsoft.com/office/drawing/2014/main" id="{87BCA8FE-E6D2-43DE-8A91-E3837737834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15063" y="178919"/>
            <a:ext cx="2857500"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086104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New Work - Grundsätze</a:t>
            </a:r>
            <a:endParaRPr lang="de-DE" dirty="0"/>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92500" lnSpcReduction="20000"/>
          </a:bodyPr>
          <a:lstStyle/>
          <a:p>
            <a:r>
              <a:rPr lang="de-DE" b="1" dirty="0">
                <a:latin typeface="Abadi" panose="020B0604020104020204" pitchFamily="34" charset="0"/>
              </a:rPr>
              <a:t>Praxisnaher Befund zu Theorie und Praxis</a:t>
            </a:r>
          </a:p>
          <a:p>
            <a:pPr marL="676275" indent="-457200">
              <a:buFont typeface="Wingdings" panose="05000000000000000000" pitchFamily="2" charset="2"/>
              <a:buChar char="ü"/>
            </a:pPr>
            <a:r>
              <a:rPr lang="de-DE" dirty="0">
                <a:latin typeface="Abadi" panose="020B0604020104020204" pitchFamily="34" charset="0"/>
              </a:rPr>
              <a:t>Das Alles funktioniert in der arbeitsrechtlichen Praxis nur bedingt! Beispiel: „Urlaub wird jetzt eigenverantwortlich genommen.“ </a:t>
            </a:r>
          </a:p>
          <a:p>
            <a:pPr marL="676275" indent="-457200">
              <a:buFont typeface="Wingdings" panose="05000000000000000000" pitchFamily="2" charset="2"/>
              <a:buChar char="ü"/>
            </a:pPr>
            <a:r>
              <a:rPr lang="de-DE" dirty="0">
                <a:latin typeface="Abadi" panose="020B0604020104020204" pitchFamily="34" charset="0"/>
              </a:rPr>
              <a:t>Der Mensch muss auch (intellektuell) mitspielen (können)! Der Mittelbau der Belegschaften wird sich stark verändern. Wie viele Mitarbeiter(innen) mit niedriger Qualifikation haben langfristig eine Beschäftigungsperspektive?</a:t>
            </a:r>
          </a:p>
          <a:p>
            <a:pPr marL="676275" indent="-457200">
              <a:buFont typeface="Wingdings" panose="05000000000000000000" pitchFamily="2" charset="2"/>
              <a:buChar char="ü"/>
            </a:pPr>
            <a:r>
              <a:rPr lang="de-DE" dirty="0">
                <a:latin typeface="Abadi" panose="020B0604020104020204" pitchFamily="34" charset="0"/>
              </a:rPr>
              <a:t>Die digitale Transformation gestalten, Was Personalvorstände zur Zukunft der Arbeit sagen, </a:t>
            </a:r>
            <a:r>
              <a:rPr lang="de-DE" dirty="0" err="1">
                <a:latin typeface="Abadi" panose="020B0604020104020204" pitchFamily="34" charset="0"/>
              </a:rPr>
              <a:t>acatech</a:t>
            </a:r>
            <a:r>
              <a:rPr lang="de-DE" dirty="0">
                <a:latin typeface="Abadi" panose="020B0604020104020204" pitchFamily="34" charset="0"/>
              </a:rPr>
              <a:t> IMPULS, April 2016</a:t>
            </a:r>
          </a:p>
          <a:p>
            <a:pPr>
              <a:buFont typeface="Wingdings" panose="05000000000000000000" pitchFamily="2" charset="2"/>
              <a:buChar char="ü"/>
            </a:pPr>
            <a:endParaRPr lang="de-DE" b="1" dirty="0">
              <a:latin typeface="Abadi" panose="020B0604020104020204" pitchFamily="34" charset="0"/>
            </a:endParaRPr>
          </a:p>
          <a:p>
            <a:pPr>
              <a:buFont typeface="Wingdings" panose="05000000000000000000" pitchFamily="2" charset="2"/>
              <a:buChar char="ü"/>
            </a:pPr>
            <a:endParaRPr lang="de-DE" b="1" dirty="0">
              <a:latin typeface="Abadi" panose="020B0604020104020204" pitchFamily="34" charset="0"/>
            </a:endParaRPr>
          </a:p>
          <a:p>
            <a:pPr marL="0" indent="0">
              <a:buNone/>
            </a:pPr>
            <a:endParaRPr lang="de-DE" b="1" dirty="0">
              <a:latin typeface="Abadi" panose="020B0604020104020204" pitchFamily="34" charset="0"/>
            </a:endParaRPr>
          </a:p>
        </p:txBody>
      </p:sp>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8</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pic>
        <p:nvPicPr>
          <p:cNvPr id="1026" name="Bild 1" descr="image001">
            <a:extLst>
              <a:ext uri="{FF2B5EF4-FFF2-40B4-BE49-F238E27FC236}">
                <a16:creationId xmlns:a16="http://schemas.microsoft.com/office/drawing/2014/main" id="{87BCA8FE-E6D2-43DE-8A91-E3837737834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15063" y="178919"/>
            <a:ext cx="2857500"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245348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0000"/>
          </a:schemeClr>
        </a:soli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9BF5695-D7AF-41F4-8CD7-9703178D293B}"/>
              </a:ext>
            </a:extLst>
          </p:cNvPr>
          <p:cNvSpPr>
            <a:spLocks noGrp="1"/>
          </p:cNvSpPr>
          <p:nvPr>
            <p:ph type="title"/>
          </p:nvPr>
        </p:nvSpPr>
        <p:spPr>
          <a:xfrm>
            <a:off x="628650" y="1131096"/>
            <a:ext cx="7886700" cy="756677"/>
          </a:xfrm>
        </p:spPr>
        <p:txBody>
          <a:bodyPr>
            <a:normAutofit/>
          </a:bodyPr>
          <a:lstStyle/>
          <a:p>
            <a:pPr algn="ctr"/>
            <a:r>
              <a:rPr lang="de-DE" b="1" dirty="0">
                <a:latin typeface="Abadi" panose="020B0604020104020204" pitchFamily="34" charset="0"/>
              </a:rPr>
              <a:t>New Work - Erscheinungsformen</a:t>
            </a:r>
            <a:endParaRPr lang="de-DE" dirty="0"/>
          </a:p>
        </p:txBody>
      </p:sp>
      <p:sp>
        <p:nvSpPr>
          <p:cNvPr id="5" name="Inhaltsplatzhalter 4">
            <a:extLst>
              <a:ext uri="{FF2B5EF4-FFF2-40B4-BE49-F238E27FC236}">
                <a16:creationId xmlns:a16="http://schemas.microsoft.com/office/drawing/2014/main" id="{2F09CD0D-BE32-46BD-834E-31D75342F407}"/>
              </a:ext>
            </a:extLst>
          </p:cNvPr>
          <p:cNvSpPr>
            <a:spLocks noGrp="1"/>
          </p:cNvSpPr>
          <p:nvPr>
            <p:ph idx="1"/>
          </p:nvPr>
        </p:nvSpPr>
        <p:spPr>
          <a:xfrm>
            <a:off x="628650" y="2001712"/>
            <a:ext cx="7886700" cy="4139206"/>
          </a:xfrm>
        </p:spPr>
        <p:txBody>
          <a:bodyPr>
            <a:normAutofit fontScale="62500" lnSpcReduction="20000"/>
          </a:bodyPr>
          <a:lstStyle/>
          <a:p>
            <a:r>
              <a:rPr lang="de-DE" b="1" dirty="0">
                <a:latin typeface="Abadi" panose="020B0604020104020204" pitchFamily="34" charset="0"/>
              </a:rPr>
              <a:t>Arbeit wird immer mehr in Tätigkeiten mit Projektcharakter organisiert</a:t>
            </a:r>
          </a:p>
          <a:p>
            <a:pPr>
              <a:buFont typeface="Wingdings" panose="05000000000000000000" pitchFamily="2" charset="2"/>
              <a:buChar char="ü"/>
            </a:pPr>
            <a:r>
              <a:rPr lang="de-DE" dirty="0">
                <a:latin typeface="Abadi" panose="020B0604020104020204" pitchFamily="34" charset="0"/>
              </a:rPr>
              <a:t>Crowd-Work (on-</a:t>
            </a:r>
            <a:r>
              <a:rPr lang="de-DE" dirty="0" err="1">
                <a:latin typeface="Abadi" panose="020B0604020104020204" pitchFamily="34" charset="0"/>
              </a:rPr>
              <a:t>demand</a:t>
            </a:r>
            <a:r>
              <a:rPr lang="de-DE" dirty="0">
                <a:latin typeface="Abadi" panose="020B0604020104020204" pitchFamily="34" charset="0"/>
              </a:rPr>
              <a:t>, intern/extern [zu solo-Selbständigen </a:t>
            </a:r>
            <a:r>
              <a:rPr lang="de-DE" i="1" dirty="0" err="1">
                <a:latin typeface="Abadi" panose="020B0604020104020204" pitchFamily="34" charset="0"/>
              </a:rPr>
              <a:t>Bourazer</a:t>
            </a:r>
            <a:r>
              <a:rPr lang="de-DE" dirty="0" err="1">
                <a:latin typeface="Abadi" panose="020B0604020104020204" pitchFamily="34" charset="0"/>
              </a:rPr>
              <a:t>i</a:t>
            </a:r>
            <a:r>
              <a:rPr lang="de-DE" dirty="0">
                <a:latin typeface="Abadi" panose="020B0604020104020204" pitchFamily="34" charset="0"/>
              </a:rPr>
              <a:t>, NZA 2019, 741] und direkt/indirekt, Überbegriff)</a:t>
            </a:r>
          </a:p>
          <a:p>
            <a:pPr>
              <a:buFont typeface="Wingdings" panose="05000000000000000000" pitchFamily="2" charset="2"/>
              <a:buChar char="ü"/>
            </a:pPr>
            <a:r>
              <a:rPr lang="de-DE" dirty="0">
                <a:latin typeface="Abadi" panose="020B0604020104020204" pitchFamily="34" charset="0"/>
              </a:rPr>
              <a:t>Cloud- oder Gig-Work (on-</a:t>
            </a:r>
            <a:r>
              <a:rPr lang="de-DE" dirty="0" err="1">
                <a:latin typeface="Abadi" panose="020B0604020104020204" pitchFamily="34" charset="0"/>
              </a:rPr>
              <a:t>demand</a:t>
            </a:r>
            <a:r>
              <a:rPr lang="de-DE" dirty="0">
                <a:latin typeface="Abadi" panose="020B0604020104020204" pitchFamily="34" charset="0"/>
              </a:rPr>
              <a:t>, ortsunabhängig bzw. -abhängig,)</a:t>
            </a:r>
          </a:p>
          <a:p>
            <a:pPr>
              <a:buFont typeface="Wingdings" panose="05000000000000000000" pitchFamily="2" charset="2"/>
              <a:buChar char="ü"/>
            </a:pPr>
            <a:r>
              <a:rPr lang="de-DE" dirty="0" err="1">
                <a:latin typeface="Abadi" panose="020B0604020104020204" pitchFamily="34" charset="0"/>
              </a:rPr>
              <a:t>Scrum</a:t>
            </a:r>
            <a:r>
              <a:rPr lang="de-DE" dirty="0">
                <a:latin typeface="Abadi" panose="020B0604020104020204" pitchFamily="34" charset="0"/>
              </a:rPr>
              <a:t>-Work (Produktionsmethode, wörtlich „das Gedränge“, agile Softwareentwicklung – </a:t>
            </a:r>
            <a:r>
              <a:rPr lang="de-DE" i="1" dirty="0">
                <a:latin typeface="Abadi" panose="020B0604020104020204" pitchFamily="34" charset="0"/>
              </a:rPr>
              <a:t>Ferme/Schütt</a:t>
            </a:r>
            <a:r>
              <a:rPr lang="de-DE" dirty="0">
                <a:latin typeface="Abadi" panose="020B0604020104020204" pitchFamily="34" charset="0"/>
              </a:rPr>
              <a:t>, </a:t>
            </a:r>
            <a:r>
              <a:rPr lang="de-DE" dirty="0" err="1">
                <a:latin typeface="Abadi" panose="020B0604020104020204" pitchFamily="34" charset="0"/>
              </a:rPr>
              <a:t>SPA</a:t>
            </a:r>
            <a:r>
              <a:rPr lang="de-DE" dirty="0">
                <a:latin typeface="Abadi" panose="020B0604020104020204" pitchFamily="34" charset="0"/>
              </a:rPr>
              <a:t> 2019, 53, vgl. auch Kanban oder Lean)</a:t>
            </a:r>
          </a:p>
          <a:p>
            <a:pPr>
              <a:buFont typeface="Wingdings" panose="05000000000000000000" pitchFamily="2" charset="2"/>
              <a:buChar char="ü"/>
            </a:pPr>
            <a:r>
              <a:rPr lang="de-DE" dirty="0">
                <a:latin typeface="Abadi" panose="020B0604020104020204" pitchFamily="34" charset="0"/>
              </a:rPr>
              <a:t>Pattform-Ökonomie = internet- und cloudbasierte Geschäftsmodelle</a:t>
            </a:r>
          </a:p>
          <a:p>
            <a:r>
              <a:rPr lang="de-DE" b="1" dirty="0">
                <a:latin typeface="Abadi" panose="020B0604020104020204" pitchFamily="34" charset="0"/>
              </a:rPr>
              <a:t>„Old-School“ – die „klassischen Instrumente“</a:t>
            </a:r>
          </a:p>
          <a:p>
            <a:pPr>
              <a:buFont typeface="Wingdings" panose="05000000000000000000" pitchFamily="2" charset="2"/>
              <a:buChar char="ü"/>
            </a:pPr>
            <a:r>
              <a:rPr lang="de-DE" dirty="0">
                <a:latin typeface="Abadi" panose="020B0604020104020204" pitchFamily="34" charset="0"/>
              </a:rPr>
              <a:t>Desk-Sharing und Co-Working</a:t>
            </a:r>
          </a:p>
          <a:p>
            <a:pPr>
              <a:buFont typeface="Wingdings" panose="05000000000000000000" pitchFamily="2" charset="2"/>
              <a:buChar char="ü"/>
            </a:pPr>
            <a:r>
              <a:rPr lang="de-DE" dirty="0">
                <a:latin typeface="Abadi" panose="020B0604020104020204" pitchFamily="34" charset="0"/>
              </a:rPr>
              <a:t>Home-Office</a:t>
            </a:r>
          </a:p>
          <a:p>
            <a:pPr>
              <a:buFont typeface="Wingdings" panose="05000000000000000000" pitchFamily="2" charset="2"/>
              <a:buChar char="ü"/>
            </a:pPr>
            <a:r>
              <a:rPr lang="de-DE" dirty="0">
                <a:latin typeface="Abadi" panose="020B0604020104020204" pitchFamily="34" charset="0"/>
              </a:rPr>
              <a:t>Telearbeit (Tarifverträge)</a:t>
            </a:r>
          </a:p>
          <a:p>
            <a:pPr>
              <a:buFont typeface="Wingdings" panose="05000000000000000000" pitchFamily="2" charset="2"/>
              <a:buChar char="ü"/>
            </a:pPr>
            <a:r>
              <a:rPr lang="de-DE" dirty="0">
                <a:latin typeface="Abadi" panose="020B0604020104020204" pitchFamily="34" charset="0"/>
              </a:rPr>
              <a:t>Mobile und Remote Work (</a:t>
            </a:r>
            <a:r>
              <a:rPr lang="de-DE" dirty="0" err="1">
                <a:latin typeface="Abadi" panose="020B0604020104020204" pitchFamily="34" charset="0"/>
              </a:rPr>
              <a:t>BVs</a:t>
            </a:r>
            <a:r>
              <a:rPr lang="de-DE" dirty="0">
                <a:latin typeface="Abadi" panose="020B0604020104020204" pitchFamily="34" charset="0"/>
              </a:rPr>
              <a:t>, Vereinbarungen)</a:t>
            </a:r>
          </a:p>
          <a:p>
            <a:pPr>
              <a:buFont typeface="Wingdings" panose="05000000000000000000" pitchFamily="2" charset="2"/>
              <a:buChar char="ü"/>
            </a:pPr>
            <a:endParaRPr lang="de-DE" b="1" dirty="0">
              <a:latin typeface="Abadi" panose="020B0604020104020204" pitchFamily="34" charset="0"/>
            </a:endParaRPr>
          </a:p>
          <a:p>
            <a:pPr marL="0" indent="0">
              <a:buNone/>
            </a:pPr>
            <a:endParaRPr lang="de-DE" b="1" dirty="0">
              <a:latin typeface="Abadi" panose="020B0604020104020204" pitchFamily="34" charset="0"/>
            </a:endParaRPr>
          </a:p>
        </p:txBody>
      </p:sp>
      <p:sp>
        <p:nvSpPr>
          <p:cNvPr id="7" name="Foliennummernplatzhalter 6">
            <a:extLst>
              <a:ext uri="{FF2B5EF4-FFF2-40B4-BE49-F238E27FC236}">
                <a16:creationId xmlns:a16="http://schemas.microsoft.com/office/drawing/2014/main" id="{57D30F07-13D6-4390-81BC-6BDE8EB66B62}"/>
              </a:ext>
            </a:extLst>
          </p:cNvPr>
          <p:cNvSpPr>
            <a:spLocks noGrp="1"/>
          </p:cNvSpPr>
          <p:nvPr>
            <p:ph type="sldNum" sz="quarter" idx="12"/>
          </p:nvPr>
        </p:nvSpPr>
        <p:spPr/>
        <p:txBody>
          <a:bodyPr/>
          <a:lstStyle/>
          <a:p>
            <a:fld id="{99874E09-B983-49F5-9166-85FCE1EFF944}" type="slidenum">
              <a:rPr lang="de-DE" smtClean="0"/>
              <a:t>9</a:t>
            </a:fld>
            <a:endParaRPr lang="de-DE" dirty="0"/>
          </a:p>
        </p:txBody>
      </p:sp>
      <p:sp>
        <p:nvSpPr>
          <p:cNvPr id="8" name="Fußzeilenplatzhalter 7">
            <a:extLst>
              <a:ext uri="{FF2B5EF4-FFF2-40B4-BE49-F238E27FC236}">
                <a16:creationId xmlns:a16="http://schemas.microsoft.com/office/drawing/2014/main" id="{72E2C33B-05D4-4147-8184-C723E28C9C06}"/>
              </a:ext>
            </a:extLst>
          </p:cNvPr>
          <p:cNvSpPr>
            <a:spLocks noGrp="1"/>
          </p:cNvSpPr>
          <p:nvPr>
            <p:ph type="ftr" sz="quarter" idx="11"/>
          </p:nvPr>
        </p:nvSpPr>
        <p:spPr/>
        <p:txBody>
          <a:bodyPr/>
          <a:lstStyle/>
          <a:p>
            <a:r>
              <a:rPr lang="de-DE"/>
              <a:t>www.hms-arbeitsrecht.de</a:t>
            </a:r>
          </a:p>
        </p:txBody>
      </p:sp>
      <p:pic>
        <p:nvPicPr>
          <p:cNvPr id="1026" name="Bild 1" descr="image001">
            <a:extLst>
              <a:ext uri="{FF2B5EF4-FFF2-40B4-BE49-F238E27FC236}">
                <a16:creationId xmlns:a16="http://schemas.microsoft.com/office/drawing/2014/main" id="{87BCA8FE-E6D2-43DE-8A91-E3837737834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15063" y="178919"/>
            <a:ext cx="2857500"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6202407"/>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1175</Words>
  <Application>Microsoft Office PowerPoint</Application>
  <PresentationFormat>Bildschirmpräsentation (4:3)</PresentationFormat>
  <Paragraphs>154</Paragraphs>
  <Slides>15</Slides>
  <Notes>14</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15</vt:i4>
      </vt:variant>
    </vt:vector>
  </HeadingPairs>
  <TitlesOfParts>
    <vt:vector size="22" baseType="lpstr">
      <vt:lpstr>Abadi</vt:lpstr>
      <vt:lpstr>Arial</vt:lpstr>
      <vt:lpstr>Calibri</vt:lpstr>
      <vt:lpstr>Calibri Light</vt:lpstr>
      <vt:lpstr>Symbol</vt:lpstr>
      <vt:lpstr>Wingdings</vt:lpstr>
      <vt:lpstr>Office</vt:lpstr>
      <vt:lpstr>Arbeitswelt 4.0 Agiles Arbeiten</vt:lpstr>
      <vt:lpstr>New Work - Standortbestimmung</vt:lpstr>
      <vt:lpstr>New Work - Standortbestimmung</vt:lpstr>
      <vt:lpstr>New Work - Standortbestimmung</vt:lpstr>
      <vt:lpstr>New Work - Standortbestimmung</vt:lpstr>
      <vt:lpstr>New Work - Standortbestimmung</vt:lpstr>
      <vt:lpstr>New Work - Grundsätze</vt:lpstr>
      <vt:lpstr>New Work - Grundsätze</vt:lpstr>
      <vt:lpstr>New Work - Erscheinungsformen</vt:lpstr>
      <vt:lpstr>New Work, Arbeitsrecht, Konflikte</vt:lpstr>
      <vt:lpstr>New Work, Arbeitsrecht, Konflikte</vt:lpstr>
      <vt:lpstr>Digitalisierung im Personalbereich</vt:lpstr>
      <vt:lpstr>Die Praxis: Arbeit 4.0 und der Unfall</vt:lpstr>
      <vt:lpstr>Die Praxis: Arbeit 4.0 und der Unfall</vt:lpstr>
      <vt:lpstr>Erkenntnis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Dokumentationspflichten</dc:title>
  <dc:creator>Joachim Holthausen</dc:creator>
  <cp:lastModifiedBy>Dr. Joachim Holthausen</cp:lastModifiedBy>
  <cp:revision>384</cp:revision>
  <cp:lastPrinted>2019-12-03T11:35:06Z</cp:lastPrinted>
  <dcterms:created xsi:type="dcterms:W3CDTF">2018-08-23T15:41:05Z</dcterms:created>
  <dcterms:modified xsi:type="dcterms:W3CDTF">2019-12-03T11:36:41Z</dcterms:modified>
</cp:coreProperties>
</file>